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39" d="100"/>
          <a:sy n="39" d="100"/>
        </p:scale>
        <p:origin x="13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169C-EFFE-41AD-AFEA-90A65D1AC1DB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0785-FBE5-4B1C-831E-1B6D19684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47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169C-EFFE-41AD-AFEA-90A65D1AC1DB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0785-FBE5-4B1C-831E-1B6D19684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397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169C-EFFE-41AD-AFEA-90A65D1AC1DB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0785-FBE5-4B1C-831E-1B6D19684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724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169C-EFFE-41AD-AFEA-90A65D1AC1DB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0785-FBE5-4B1C-831E-1B6D19684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13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169C-EFFE-41AD-AFEA-90A65D1AC1DB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0785-FBE5-4B1C-831E-1B6D19684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366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169C-EFFE-41AD-AFEA-90A65D1AC1DB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0785-FBE5-4B1C-831E-1B6D19684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510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169C-EFFE-41AD-AFEA-90A65D1AC1DB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0785-FBE5-4B1C-831E-1B6D19684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132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169C-EFFE-41AD-AFEA-90A65D1AC1DB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0785-FBE5-4B1C-831E-1B6D19684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701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169C-EFFE-41AD-AFEA-90A65D1AC1DB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0785-FBE5-4B1C-831E-1B6D19684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99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169C-EFFE-41AD-AFEA-90A65D1AC1DB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0785-FBE5-4B1C-831E-1B6D19684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314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0169C-EFFE-41AD-AFEA-90A65D1AC1DB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0785-FBE5-4B1C-831E-1B6D19684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62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0169C-EFFE-41AD-AFEA-90A65D1AC1DB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90785-FBE5-4B1C-831E-1B6D19684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300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3"/>
          <p:cNvSpPr>
            <a:spLocks noChangeArrowheads="1"/>
          </p:cNvSpPr>
          <p:nvPr/>
        </p:nvSpPr>
        <p:spPr bwMode="auto">
          <a:xfrm>
            <a:off x="1372306" y="9542908"/>
            <a:ext cx="8678733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Figure. </a:t>
            </a:r>
            <a:r>
              <a:rPr lang="en-US" dirty="0" smtClean="0"/>
              <a:t>(</a:t>
            </a:r>
            <a:r>
              <a:rPr lang="en-US" dirty="0"/>
              <a:t>A)</a:t>
            </a:r>
            <a:r>
              <a:rPr lang="en-US" b="1" dirty="0"/>
              <a:t> </a:t>
            </a:r>
            <a:r>
              <a:rPr lang="en-US" dirty="0"/>
              <a:t>Acquisition learning of </a:t>
            </a:r>
            <a:r>
              <a:rPr lang="en-US" dirty="0" err="1"/>
              <a:t>APPswe</a:t>
            </a:r>
            <a:r>
              <a:rPr lang="en-US" dirty="0"/>
              <a:t> Tg2576 mice was evaluated using the T-maze task following </a:t>
            </a:r>
            <a:r>
              <a:rPr lang="en-US" dirty="0" err="1"/>
              <a:t>i.c.v</a:t>
            </a:r>
            <a:r>
              <a:rPr lang="en-US" dirty="0"/>
              <a:t>. injection of 0.2 µg NNC </a:t>
            </a:r>
            <a:r>
              <a:rPr lang="en-US" dirty="0" smtClean="0"/>
              <a:t>26-9100 (</a:t>
            </a:r>
            <a:r>
              <a:rPr lang="en-US" b="1" dirty="0" smtClean="0"/>
              <a:t>T</a:t>
            </a:r>
            <a:r>
              <a:rPr lang="en-US" dirty="0" smtClean="0"/>
              <a:t>) or vehicle (</a:t>
            </a:r>
            <a:r>
              <a:rPr lang="en-US" b="1" dirty="0" smtClean="0"/>
              <a:t>V</a:t>
            </a:r>
            <a:r>
              <a:rPr lang="en-US" dirty="0" smtClean="0"/>
              <a:t>) (</a:t>
            </a:r>
            <a:r>
              <a:rPr lang="en-US" i="1" dirty="0"/>
              <a:t>n</a:t>
            </a:r>
            <a:r>
              <a:rPr lang="en-US" dirty="0"/>
              <a:t> = 3-4/group).  (B) Representative Western blot of soluble </a:t>
            </a:r>
            <a:r>
              <a:rPr lang="en-US" dirty="0" err="1"/>
              <a:t>oligomeric</a:t>
            </a:r>
            <a:r>
              <a:rPr lang="en-US" dirty="0"/>
              <a:t> Aβ</a:t>
            </a:r>
            <a:r>
              <a:rPr lang="en-US" baseline="-25000" dirty="0"/>
              <a:t>42 </a:t>
            </a:r>
            <a:r>
              <a:rPr lang="en-US" dirty="0"/>
              <a:t>forms extracted from extracellular (Extra), membrane (</a:t>
            </a:r>
            <a:r>
              <a:rPr lang="en-US" dirty="0" err="1"/>
              <a:t>Mem</a:t>
            </a:r>
            <a:r>
              <a:rPr lang="en-US" dirty="0"/>
              <a:t>), and intracellular (Intra) fractions (cortical tissue).  Bar graphs of Aβ</a:t>
            </a:r>
            <a:r>
              <a:rPr lang="en-US" baseline="-25000" dirty="0"/>
              <a:t>42 </a:t>
            </a:r>
            <a:r>
              <a:rPr lang="en-US" dirty="0"/>
              <a:t>forms identified within (C) extracellular, (D) membrane, and (E) intracellular fractions.  Optical densities normalized to respective vehicles.  *</a:t>
            </a:r>
            <a:r>
              <a:rPr lang="en-US" i="1" dirty="0"/>
              <a:t>p</a:t>
            </a:r>
            <a:r>
              <a:rPr lang="en-US" dirty="0"/>
              <a:t> &lt; 0.05; **</a:t>
            </a:r>
            <a:r>
              <a:rPr lang="en-US" i="1" dirty="0"/>
              <a:t> p</a:t>
            </a:r>
            <a:r>
              <a:rPr lang="en-US" dirty="0"/>
              <a:t> &lt; 0.01; ***</a:t>
            </a:r>
            <a:r>
              <a:rPr lang="en-US" i="1" dirty="0"/>
              <a:t> p</a:t>
            </a:r>
            <a:r>
              <a:rPr lang="en-US" dirty="0"/>
              <a:t> &lt; 0.001 (Student’s T-test), values are mean ± S.E.M.  ¥ indicates delineated split of the 25 </a:t>
            </a:r>
            <a:r>
              <a:rPr lang="en-US" dirty="0" err="1"/>
              <a:t>kDa</a:t>
            </a:r>
            <a:r>
              <a:rPr lang="en-US" dirty="0"/>
              <a:t> band with NNC 26-9100 treatment. </a:t>
            </a:r>
            <a:r>
              <a:rPr lang="en-US" dirty="0" smtClean="0"/>
              <a:t>(Millipore antibody:  AB5078P).  (Sandoval et al., 2013)</a:t>
            </a:r>
            <a:endParaRPr lang="en-US" dirty="0">
              <a:latin typeface="Arial" pitchFamily="34" charset="0"/>
            </a:endParaRPr>
          </a:p>
        </p:txBody>
      </p:sp>
      <p:pic>
        <p:nvPicPr>
          <p:cNvPr id="61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702" y="6938831"/>
            <a:ext cx="2405537" cy="2537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9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86"/>
          <a:stretch/>
        </p:blipFill>
        <p:spPr bwMode="auto">
          <a:xfrm>
            <a:off x="4450239" y="6969729"/>
            <a:ext cx="2451966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Picture 10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83"/>
          <a:stretch/>
        </p:blipFill>
        <p:spPr bwMode="auto">
          <a:xfrm>
            <a:off x="1448324" y="6913922"/>
            <a:ext cx="2448838" cy="2495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" name="TextBox 63"/>
          <p:cNvSpPr txBox="1"/>
          <p:nvPr/>
        </p:nvSpPr>
        <p:spPr>
          <a:xfrm>
            <a:off x="7604536" y="4234089"/>
            <a:ext cx="23307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A</a:t>
            </a:r>
            <a:r>
              <a:rPr lang="el-GR" sz="2400" b="1" dirty="0" smtClean="0"/>
              <a:t>β</a:t>
            </a:r>
            <a:r>
              <a:rPr lang="en-US" sz="2400" b="1" baseline="-25000" dirty="0" smtClean="0"/>
              <a:t>1-42 </a:t>
            </a:r>
            <a:r>
              <a:rPr lang="en-US" sz="2400" b="1" dirty="0" smtClean="0"/>
              <a:t>Oligomers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371585" y="6711741"/>
            <a:ext cx="12429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Extracellular</a:t>
            </a:r>
            <a:endParaRPr lang="en-US" sz="16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5256088" y="6722668"/>
            <a:ext cx="11275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Membrane</a:t>
            </a:r>
            <a:endParaRPr lang="en-US" sz="16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8358133" y="6657816"/>
            <a:ext cx="12121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Intracellular</a:t>
            </a:r>
            <a:endParaRPr lang="en-US" sz="16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1372306" y="662703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7364386" y="67226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</a:t>
            </a:r>
            <a:endParaRPr lang="en-US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4291381" y="6666581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</a:t>
            </a:r>
            <a:endParaRPr lang="en-US" b="1" dirty="0"/>
          </a:p>
        </p:txBody>
      </p:sp>
      <p:sp>
        <p:nvSpPr>
          <p:cNvPr id="71" name="TextBox 70"/>
          <p:cNvSpPr txBox="1"/>
          <p:nvPr/>
        </p:nvSpPr>
        <p:spPr>
          <a:xfrm>
            <a:off x="2889625" y="7709555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</a:t>
            </a:r>
            <a:endParaRPr lang="en-US" sz="1400" dirty="0"/>
          </a:p>
        </p:txBody>
      </p:sp>
      <p:sp>
        <p:nvSpPr>
          <p:cNvPr id="72" name="TextBox 71"/>
          <p:cNvSpPr txBox="1"/>
          <p:nvPr/>
        </p:nvSpPr>
        <p:spPr>
          <a:xfrm>
            <a:off x="3297560" y="7853919"/>
            <a:ext cx="612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**</a:t>
            </a:r>
            <a:endParaRPr lang="en-US" sz="1400" dirty="0"/>
          </a:p>
        </p:txBody>
      </p:sp>
      <p:sp>
        <p:nvSpPr>
          <p:cNvPr id="73" name="Rectangle 72"/>
          <p:cNvSpPr/>
          <p:nvPr/>
        </p:nvSpPr>
        <p:spPr>
          <a:xfrm>
            <a:off x="3509204" y="7952146"/>
            <a:ext cx="4539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***</a:t>
            </a:r>
            <a:endParaRPr lang="en-US" sz="1400" dirty="0"/>
          </a:p>
        </p:txBody>
      </p:sp>
      <p:sp>
        <p:nvSpPr>
          <p:cNvPr id="74" name="TextBox 73"/>
          <p:cNvSpPr txBox="1"/>
          <p:nvPr/>
        </p:nvSpPr>
        <p:spPr>
          <a:xfrm>
            <a:off x="3372157" y="7667015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¥</a:t>
            </a:r>
            <a:endParaRPr lang="en-US" sz="1400" dirty="0"/>
          </a:p>
        </p:txBody>
      </p:sp>
      <p:sp>
        <p:nvSpPr>
          <p:cNvPr id="75" name="TextBox 74"/>
          <p:cNvSpPr txBox="1"/>
          <p:nvPr/>
        </p:nvSpPr>
        <p:spPr>
          <a:xfrm>
            <a:off x="9378938" y="7401094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</a:t>
            </a:r>
            <a:endParaRPr lang="en-US" sz="1400" dirty="0"/>
          </a:p>
        </p:txBody>
      </p:sp>
      <p:sp>
        <p:nvSpPr>
          <p:cNvPr id="76" name="TextBox 75"/>
          <p:cNvSpPr txBox="1"/>
          <p:nvPr/>
        </p:nvSpPr>
        <p:spPr>
          <a:xfrm>
            <a:off x="9458194" y="7651473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***</a:t>
            </a:r>
            <a:endParaRPr lang="en-US" sz="1400" dirty="0"/>
          </a:p>
        </p:txBody>
      </p:sp>
      <p:sp>
        <p:nvSpPr>
          <p:cNvPr id="77" name="TextBox 76"/>
          <p:cNvSpPr txBox="1"/>
          <p:nvPr/>
        </p:nvSpPr>
        <p:spPr>
          <a:xfrm>
            <a:off x="6497269" y="7967566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</a:t>
            </a:r>
            <a:endParaRPr lang="en-US" sz="1400" dirty="0"/>
          </a:p>
        </p:txBody>
      </p:sp>
      <p:grpSp>
        <p:nvGrpSpPr>
          <p:cNvPr id="78" name="Group 77"/>
          <p:cNvGrpSpPr/>
          <p:nvPr/>
        </p:nvGrpSpPr>
        <p:grpSpPr>
          <a:xfrm>
            <a:off x="3811061" y="4015125"/>
            <a:ext cx="3707374" cy="2375818"/>
            <a:chOff x="3295137" y="372448"/>
            <a:chExt cx="3707374" cy="2375818"/>
          </a:xfrm>
        </p:grpSpPr>
        <p:pic>
          <p:nvPicPr>
            <p:cNvPr id="79" name="Picture 2"/>
            <p:cNvPicPr>
              <a:picLocks noChangeAspect="1" noChangeArrowheads="1"/>
            </p:cNvPicPr>
            <p:nvPr/>
          </p:nvPicPr>
          <p:blipFill rotWithShape="1">
            <a:blip r:embed="rId5" cstate="print"/>
            <a:srcRect t="12273" r="55591" b="56017"/>
            <a:stretch/>
          </p:blipFill>
          <p:spPr bwMode="auto">
            <a:xfrm>
              <a:off x="3489612" y="595656"/>
              <a:ext cx="2438400" cy="2152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0" name="TextBox 79"/>
            <p:cNvSpPr txBox="1"/>
            <p:nvPr/>
          </p:nvSpPr>
          <p:spPr>
            <a:xfrm>
              <a:off x="3295137" y="372448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B</a:t>
              </a:r>
              <a:endParaRPr lang="en-US" b="1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127523" y="2299900"/>
              <a:ext cx="5774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/>
                <a:t>t</a:t>
              </a:r>
              <a:r>
                <a:rPr lang="en-US" sz="1200" dirty="0" err="1" smtClean="0"/>
                <a:t>rimer</a:t>
              </a:r>
              <a:endParaRPr lang="en-US" sz="1200" dirty="0"/>
            </a:p>
          </p:txBody>
        </p:sp>
        <p:cxnSp>
          <p:nvCxnSpPr>
            <p:cNvPr id="82" name="Straight Arrow Connector 81"/>
            <p:cNvCxnSpPr>
              <a:stCxn id="81" idx="1"/>
            </p:cNvCxnSpPr>
            <p:nvPr/>
          </p:nvCxnSpPr>
          <p:spPr>
            <a:xfrm flipH="1">
              <a:off x="5860439" y="2438400"/>
              <a:ext cx="267084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Box 82"/>
            <p:cNvSpPr txBox="1"/>
            <p:nvPr/>
          </p:nvSpPr>
          <p:spPr>
            <a:xfrm>
              <a:off x="6127522" y="1819799"/>
              <a:ext cx="7310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/>
                <a:t>hexamer</a:t>
              </a:r>
              <a:endParaRPr lang="en-US" sz="1200" dirty="0"/>
            </a:p>
          </p:txBody>
        </p:sp>
        <p:cxnSp>
          <p:nvCxnSpPr>
            <p:cNvPr id="84" name="Straight Arrow Connector 83"/>
            <p:cNvCxnSpPr>
              <a:stCxn id="83" idx="1"/>
            </p:cNvCxnSpPr>
            <p:nvPr/>
          </p:nvCxnSpPr>
          <p:spPr>
            <a:xfrm flipH="1">
              <a:off x="5860438" y="1958299"/>
              <a:ext cx="267084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6116021" y="1416370"/>
              <a:ext cx="7537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/>
                <a:t>nonamer</a:t>
              </a:r>
              <a:endParaRPr lang="en-US" sz="1200" dirty="0"/>
            </a:p>
          </p:txBody>
        </p:sp>
        <p:cxnSp>
          <p:nvCxnSpPr>
            <p:cNvPr id="86" name="Straight Arrow Connector 85"/>
            <p:cNvCxnSpPr/>
            <p:nvPr/>
          </p:nvCxnSpPr>
          <p:spPr>
            <a:xfrm flipH="1">
              <a:off x="5860439" y="1562186"/>
              <a:ext cx="267084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6107394" y="1185527"/>
              <a:ext cx="8951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/>
                <a:t>dodecamer</a:t>
              </a:r>
              <a:endParaRPr lang="en-US" sz="1200" dirty="0"/>
            </a:p>
          </p:txBody>
        </p:sp>
        <p:cxnSp>
          <p:nvCxnSpPr>
            <p:cNvPr id="88" name="Straight Arrow Connector 87"/>
            <p:cNvCxnSpPr/>
            <p:nvPr/>
          </p:nvCxnSpPr>
          <p:spPr>
            <a:xfrm flipH="1">
              <a:off x="5848937" y="1324027"/>
              <a:ext cx="267084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3652610" y="1014454"/>
              <a:ext cx="335348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75-</a:t>
              </a:r>
            </a:p>
          </p:txBody>
        </p:sp>
        <p:sp>
          <p:nvSpPr>
            <p:cNvPr id="90" name="Rectangle 89"/>
            <p:cNvSpPr/>
            <p:nvPr/>
          </p:nvSpPr>
          <p:spPr>
            <a:xfrm flipH="1">
              <a:off x="3960894" y="1052942"/>
              <a:ext cx="45719" cy="16140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3626962" y="822110"/>
              <a:ext cx="386644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900" u="sng" dirty="0" smtClean="0"/>
                <a:t>MW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3648407" y="1173733"/>
              <a:ext cx="335348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endParaRPr lang="en-US" sz="900" dirty="0" smtClean="0"/>
            </a:p>
            <a:p>
              <a:r>
                <a:rPr lang="en-US" sz="900" dirty="0" smtClean="0"/>
                <a:t>50-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3637154" y="1507911"/>
              <a:ext cx="335348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37-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3651612" y="1831339"/>
              <a:ext cx="335348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2</a:t>
              </a:r>
              <a:r>
                <a:rPr lang="en-US" sz="900" dirty="0" smtClean="0"/>
                <a:t>5-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3648407" y="2013353"/>
              <a:ext cx="335348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20-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3652590" y="2243111"/>
              <a:ext cx="335348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15-</a:t>
              </a:r>
            </a:p>
          </p:txBody>
        </p:sp>
        <p:sp>
          <p:nvSpPr>
            <p:cNvPr id="97" name="Rectangle 96"/>
            <p:cNvSpPr/>
            <p:nvPr/>
          </p:nvSpPr>
          <p:spPr>
            <a:xfrm flipH="1">
              <a:off x="4603412" y="905419"/>
              <a:ext cx="45719" cy="17542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5553" y="4412621"/>
            <a:ext cx="2544415" cy="2065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9" name="TextBox 98"/>
          <p:cNvSpPr txBox="1"/>
          <p:nvPr/>
        </p:nvSpPr>
        <p:spPr>
          <a:xfrm>
            <a:off x="1437102" y="4032417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grpSp>
        <p:nvGrpSpPr>
          <p:cNvPr id="100" name="Group 99"/>
          <p:cNvGrpSpPr/>
          <p:nvPr/>
        </p:nvGrpSpPr>
        <p:grpSpPr>
          <a:xfrm>
            <a:off x="7662704" y="4823960"/>
            <a:ext cx="2438400" cy="1305730"/>
            <a:chOff x="5946656" y="997588"/>
            <a:chExt cx="2229114" cy="1128201"/>
          </a:xfrm>
        </p:grpSpPr>
        <p:pic>
          <p:nvPicPr>
            <p:cNvPr id="101" name="Picture 11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047" r="5006" b="8438"/>
            <a:stretch/>
          </p:blipFill>
          <p:spPr bwMode="auto">
            <a:xfrm>
              <a:off x="7122348" y="1678694"/>
              <a:ext cx="1053422" cy="3821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" name="Picture 11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42" r="78862" b="13297"/>
            <a:stretch/>
          </p:blipFill>
          <p:spPr bwMode="auto">
            <a:xfrm>
              <a:off x="5946656" y="1003108"/>
              <a:ext cx="901022" cy="3618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" name="Picture 11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777" t="-1" r="22438" b="7588"/>
            <a:stretch/>
          </p:blipFill>
          <p:spPr bwMode="auto">
            <a:xfrm>
              <a:off x="7122348" y="1323167"/>
              <a:ext cx="856895" cy="3856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4" name="Picture 11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422" r="36443" b="16125"/>
            <a:stretch/>
          </p:blipFill>
          <p:spPr bwMode="auto">
            <a:xfrm>
              <a:off x="7162800" y="997588"/>
              <a:ext cx="816443" cy="3500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5" name="Picture 11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146" t="-1" r="50687" b="-7131"/>
            <a:stretch/>
          </p:blipFill>
          <p:spPr bwMode="auto">
            <a:xfrm>
              <a:off x="5956878" y="1678694"/>
              <a:ext cx="880578" cy="4470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6" name="Picture 11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070" r="64854" b="16125"/>
            <a:stretch/>
          </p:blipFill>
          <p:spPr bwMode="auto">
            <a:xfrm>
              <a:off x="6040846" y="1340982"/>
              <a:ext cx="812796" cy="3500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7" name="TextBox 106"/>
          <p:cNvSpPr txBox="1"/>
          <p:nvPr/>
        </p:nvSpPr>
        <p:spPr>
          <a:xfrm>
            <a:off x="2074846" y="6140399"/>
            <a:ext cx="72205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Vehicle</a:t>
            </a:r>
            <a:endParaRPr lang="en-US" sz="1400" b="1" dirty="0"/>
          </a:p>
        </p:txBody>
      </p:sp>
      <p:sp>
        <p:nvSpPr>
          <p:cNvPr id="108" name="TextBox 107"/>
          <p:cNvSpPr txBox="1"/>
          <p:nvPr/>
        </p:nvSpPr>
        <p:spPr>
          <a:xfrm>
            <a:off x="2872062" y="6129690"/>
            <a:ext cx="115929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NNC 26-9100</a:t>
            </a:r>
            <a:endParaRPr lang="en-US" sz="1400" b="1" dirty="0"/>
          </a:p>
        </p:txBody>
      </p:sp>
      <p:sp>
        <p:nvSpPr>
          <p:cNvPr id="109" name="TextBox 108"/>
          <p:cNvSpPr txBox="1"/>
          <p:nvPr/>
        </p:nvSpPr>
        <p:spPr>
          <a:xfrm>
            <a:off x="1920698" y="9245840"/>
            <a:ext cx="72205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Vehicle</a:t>
            </a:r>
            <a:endParaRPr lang="en-US" sz="1400" b="1" dirty="0"/>
          </a:p>
        </p:txBody>
      </p:sp>
      <p:sp>
        <p:nvSpPr>
          <p:cNvPr id="110" name="TextBox 109"/>
          <p:cNvSpPr txBox="1"/>
          <p:nvPr/>
        </p:nvSpPr>
        <p:spPr>
          <a:xfrm>
            <a:off x="2717914" y="9235131"/>
            <a:ext cx="115929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NNC 26-9100</a:t>
            </a:r>
            <a:endParaRPr lang="en-US" sz="1400" b="1" dirty="0"/>
          </a:p>
        </p:txBody>
      </p:sp>
      <p:sp>
        <p:nvSpPr>
          <p:cNvPr id="111" name="TextBox 110"/>
          <p:cNvSpPr txBox="1"/>
          <p:nvPr/>
        </p:nvSpPr>
        <p:spPr>
          <a:xfrm>
            <a:off x="4975389" y="9266291"/>
            <a:ext cx="72205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Vehicle</a:t>
            </a:r>
            <a:endParaRPr lang="en-US" sz="1400" b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5772605" y="9255582"/>
            <a:ext cx="115929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NNC 26-9100</a:t>
            </a:r>
            <a:endParaRPr lang="en-US" sz="1400" b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8062715" y="9268776"/>
            <a:ext cx="72205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Vehicle</a:t>
            </a:r>
            <a:endParaRPr lang="en-US" sz="1400" b="1" dirty="0"/>
          </a:p>
        </p:txBody>
      </p:sp>
      <p:sp>
        <p:nvSpPr>
          <p:cNvPr id="114" name="TextBox 113"/>
          <p:cNvSpPr txBox="1"/>
          <p:nvPr/>
        </p:nvSpPr>
        <p:spPr>
          <a:xfrm>
            <a:off x="8859931" y="9258067"/>
            <a:ext cx="115929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NNC 26-9100</a:t>
            </a:r>
            <a:endParaRPr lang="en-US" sz="1400" b="1" dirty="0"/>
          </a:p>
        </p:txBody>
      </p:sp>
      <p:sp>
        <p:nvSpPr>
          <p:cNvPr id="115" name="TextBox 114"/>
          <p:cNvSpPr txBox="1"/>
          <p:nvPr/>
        </p:nvSpPr>
        <p:spPr>
          <a:xfrm>
            <a:off x="3281721" y="537410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*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80241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195</Words>
  <Application>Microsoft Office PowerPoint</Application>
  <PresentationFormat>Custom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ITS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Witt, Kenneth</dc:creator>
  <cp:lastModifiedBy>Witt, Kenneth</cp:lastModifiedBy>
  <cp:revision>1</cp:revision>
  <dcterms:created xsi:type="dcterms:W3CDTF">2021-08-19T21:32:02Z</dcterms:created>
  <dcterms:modified xsi:type="dcterms:W3CDTF">2021-08-19T21:32:51Z</dcterms:modified>
</cp:coreProperties>
</file>