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9CD4C-6617-4A5E-910B-07696E11E47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AA827-2CEF-4C8A-BEFC-FD40AF0AD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5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A73525-56D7-423B-A0D6-A1DCD0689DF6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30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1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9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9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0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9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7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7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5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8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382DB-E12F-47E4-8604-BC80170F2BBF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CAF3-FFC0-4558-B599-14960B2F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0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1711886" y="1086245"/>
            <a:ext cx="8552329" cy="2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Activation of Endothelial </a:t>
            </a:r>
            <a:r>
              <a:rPr lang="en-US" altLang="en-US" sz="1800" b="1" dirty="0" smtClean="0">
                <a:latin typeface="Times New Roman" panose="02020603050405020304" pitchFamily="18" charset="0"/>
              </a:rPr>
              <a:t>Cells and </a:t>
            </a:r>
            <a:r>
              <a:rPr lang="en-US" altLang="en-US" sz="1800" b="1" dirty="0">
                <a:latin typeface="Times New Roman" panose="02020603050405020304" pitchFamily="18" charset="0"/>
              </a:rPr>
              <a:t>Blood Cells/Factors</a:t>
            </a: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5008564" y="1895476"/>
            <a:ext cx="272097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u="sng" dirty="0">
                <a:latin typeface="Times New Roman" panose="02020603050405020304" pitchFamily="18" charset="0"/>
              </a:rPr>
              <a:t>Intercellular/Cell-Surface Elements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Selective alteration/dysregulation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     of junctional proteins (</a:t>
            </a:r>
            <a:r>
              <a:rPr lang="en-US" altLang="en-US" sz="1100" b="1" dirty="0" err="1">
                <a:latin typeface="Times New Roman" panose="02020603050405020304" pitchFamily="18" charset="0"/>
              </a:rPr>
              <a:t>Claudins</a:t>
            </a:r>
            <a:r>
              <a:rPr lang="en-US" altLang="en-US" sz="1100" b="1" dirty="0">
                <a:latin typeface="Times New Roman" panose="02020603050405020304" pitchFamily="18" charset="0"/>
              </a:rPr>
              <a:t>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     </a:t>
            </a:r>
            <a:r>
              <a:rPr lang="en-US" altLang="en-US" sz="1100" b="1" dirty="0" err="1">
                <a:latin typeface="Times New Roman" panose="02020603050405020304" pitchFamily="18" charset="0"/>
              </a:rPr>
              <a:t>Occludin</a:t>
            </a:r>
            <a:r>
              <a:rPr lang="en-US" altLang="en-US" sz="1100" b="1" dirty="0">
                <a:latin typeface="Times New Roman" panose="02020603050405020304" pitchFamily="18" charset="0"/>
              </a:rPr>
              <a:t>, JAM, 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Cell Adhesion proteins (E-Selectin,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    ICAM,  PECAM,…)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2087563" y="1885951"/>
            <a:ext cx="2286000" cy="120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u="sng" dirty="0">
                <a:latin typeface="Times New Roman" panose="02020603050405020304" pitchFamily="18" charset="0"/>
              </a:rPr>
              <a:t>Extracellular/ Blood-Cell Elements</a:t>
            </a:r>
            <a:endParaRPr lang="en-US" altLang="en-US" sz="11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White blood cell activation (LFA-1,…)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Cytokine Release (TNF</a:t>
            </a:r>
            <a:r>
              <a:rPr lang="el-GR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IL-1</a:t>
            </a:r>
            <a:r>
              <a:rPr lang="el-GR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Autoregulation dysfunction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Diapedesis</a:t>
            </a:r>
            <a:endParaRPr lang="en-US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Reactive Oxygen Species                   </a:t>
            </a:r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7866064" y="1895476"/>
            <a:ext cx="2629181" cy="13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u="sng" dirty="0">
                <a:latin typeface="Times New Roman" panose="02020603050405020304" pitchFamily="18" charset="0"/>
              </a:rPr>
              <a:t>Intracellular Response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Transcription factor alteration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</a:rPr>
              <a:t>         (HIF-1, EGR, NF</a:t>
            </a:r>
            <a:r>
              <a:rPr lang="el-GR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removal/ efflux mechanism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 channel  (Na/K/2CL cotransporter, 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Nutrient transporters (GLUT-1, LNAA, 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 (ATP regulation, glucose)</a:t>
            </a:r>
            <a:endParaRPr lang="el-GR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Reactive Oxygen Species</a:t>
            </a:r>
            <a:endParaRPr lang="el-GR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7" name="Text Box 8"/>
          <p:cNvSpPr txBox="1">
            <a:spLocks noChangeArrowheads="1"/>
          </p:cNvSpPr>
          <p:nvPr/>
        </p:nvSpPr>
        <p:spPr bwMode="auto">
          <a:xfrm>
            <a:off x="8221664" y="5367338"/>
            <a:ext cx="1444563" cy="27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Capillary Leak</a:t>
            </a:r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4301301" y="5376864"/>
            <a:ext cx="3571939" cy="13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Local Ischemia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Scavenging of damaged cells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Interstitial Edema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Tissue damage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Chronic / Long-term Effects ???</a:t>
            </a:r>
          </a:p>
        </p:txBody>
      </p:sp>
      <p:sp>
        <p:nvSpPr>
          <p:cNvPr id="46089" name="Text Box 10"/>
          <p:cNvSpPr txBox="1">
            <a:spLocks noChangeArrowheads="1"/>
          </p:cNvSpPr>
          <p:nvPr/>
        </p:nvSpPr>
        <p:spPr bwMode="auto">
          <a:xfrm>
            <a:off x="8205788" y="5624513"/>
            <a:ext cx="2308004" cy="708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</a:rPr>
              <a:t>-Perivascular tissue damage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</a:rPr>
              <a:t>-Cytoskeletal / Tight Junction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</a:rPr>
              <a:t>    Protein Changes     </a:t>
            </a:r>
          </a:p>
        </p:txBody>
      </p:sp>
      <p:sp>
        <p:nvSpPr>
          <p:cNvPr id="46090" name="Text Box 11"/>
          <p:cNvSpPr txBox="1">
            <a:spLocks noChangeArrowheads="1"/>
          </p:cNvSpPr>
          <p:nvPr/>
        </p:nvSpPr>
        <p:spPr bwMode="auto">
          <a:xfrm>
            <a:off x="2406651" y="5614989"/>
            <a:ext cx="1604863" cy="477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</a:rPr>
              <a:t>-Cytotoxic Enzymes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</a:rPr>
              <a:t>-ROS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2392363" y="5322888"/>
            <a:ext cx="1026178" cy="27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6002" tIns="8001" rIns="16002" bIns="8001">
            <a:spAutoFit/>
          </a:bodyPr>
          <a:lstStyle>
            <a:lvl1pPr defTabSz="1603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700" b="1">
                <a:latin typeface="Times New Roman" panose="02020603050405020304" pitchFamily="18" charset="0"/>
              </a:rPr>
              <a:t>Diapedesis</a:t>
            </a:r>
          </a:p>
        </p:txBody>
      </p:sp>
      <p:grpSp>
        <p:nvGrpSpPr>
          <p:cNvPr id="46092" name="Group 13"/>
          <p:cNvGrpSpPr>
            <a:grpSpLocks/>
          </p:cNvGrpSpPr>
          <p:nvPr/>
        </p:nvGrpSpPr>
        <p:grpSpPr bwMode="auto">
          <a:xfrm>
            <a:off x="2286000" y="3025775"/>
            <a:ext cx="7824788" cy="2508250"/>
            <a:chOff x="480" y="1906"/>
            <a:chExt cx="4929" cy="1580"/>
          </a:xfrm>
        </p:grpSpPr>
        <p:sp>
          <p:nvSpPr>
            <p:cNvPr id="46093" name="AutoShape 14"/>
            <p:cNvSpPr>
              <a:spLocks noChangeArrowheads="1"/>
            </p:cNvSpPr>
            <p:nvPr/>
          </p:nvSpPr>
          <p:spPr bwMode="auto">
            <a:xfrm>
              <a:off x="480" y="2561"/>
              <a:ext cx="1063" cy="622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1905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094" name="AutoShape 15" descr="Weave"/>
            <p:cNvSpPr>
              <a:spLocks noChangeArrowheads="1"/>
            </p:cNvSpPr>
            <p:nvPr/>
          </p:nvSpPr>
          <p:spPr bwMode="auto">
            <a:xfrm>
              <a:off x="543" y="2621"/>
              <a:ext cx="948" cy="490"/>
            </a:xfrm>
            <a:prstGeom prst="roundRect">
              <a:avLst>
                <a:gd name="adj" fmla="val 16667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095" name="AutoShape 16"/>
            <p:cNvSpPr>
              <a:spLocks noChangeArrowheads="1"/>
            </p:cNvSpPr>
            <p:nvPr/>
          </p:nvSpPr>
          <p:spPr bwMode="auto">
            <a:xfrm>
              <a:off x="1749" y="2561"/>
              <a:ext cx="1063" cy="646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1905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096" name="AutoShape 17" descr="Weave"/>
            <p:cNvSpPr>
              <a:spLocks noChangeArrowheads="1"/>
            </p:cNvSpPr>
            <p:nvPr/>
          </p:nvSpPr>
          <p:spPr bwMode="auto">
            <a:xfrm>
              <a:off x="1812" y="2623"/>
              <a:ext cx="948" cy="509"/>
            </a:xfrm>
            <a:prstGeom prst="roundRect">
              <a:avLst>
                <a:gd name="adj" fmla="val 16667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097" name="AutoShape 18"/>
            <p:cNvSpPr>
              <a:spLocks noChangeArrowheads="1"/>
            </p:cNvSpPr>
            <p:nvPr/>
          </p:nvSpPr>
          <p:spPr bwMode="auto">
            <a:xfrm>
              <a:off x="2940" y="2545"/>
              <a:ext cx="1063" cy="662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1905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098" name="AutoShape 19" descr="Weave"/>
            <p:cNvSpPr>
              <a:spLocks noChangeArrowheads="1"/>
            </p:cNvSpPr>
            <p:nvPr/>
          </p:nvSpPr>
          <p:spPr bwMode="auto">
            <a:xfrm>
              <a:off x="3003" y="2609"/>
              <a:ext cx="948" cy="522"/>
            </a:xfrm>
            <a:prstGeom prst="roundRect">
              <a:avLst>
                <a:gd name="adj" fmla="val 16667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46099" name="Group 20"/>
            <p:cNvGrpSpPr>
              <a:grpSpLocks/>
            </p:cNvGrpSpPr>
            <p:nvPr/>
          </p:nvGrpSpPr>
          <p:grpSpPr bwMode="auto">
            <a:xfrm>
              <a:off x="660" y="2438"/>
              <a:ext cx="120" cy="131"/>
              <a:chOff x="660" y="2438"/>
              <a:chExt cx="120" cy="131"/>
            </a:xfrm>
          </p:grpSpPr>
          <p:sp>
            <p:nvSpPr>
              <p:cNvPr id="46159" name="Rectangle 21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60" name="AutoShape 22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6100" name="Group 23"/>
            <p:cNvGrpSpPr>
              <a:grpSpLocks/>
            </p:cNvGrpSpPr>
            <p:nvPr/>
          </p:nvGrpSpPr>
          <p:grpSpPr bwMode="auto">
            <a:xfrm>
              <a:off x="2638" y="2645"/>
              <a:ext cx="488" cy="188"/>
              <a:chOff x="14928" y="15936"/>
              <a:chExt cx="2736" cy="1104"/>
            </a:xfrm>
          </p:grpSpPr>
          <p:sp>
            <p:nvSpPr>
              <p:cNvPr id="46157" name="Freeform 24"/>
              <p:cNvSpPr>
                <a:spLocks/>
              </p:cNvSpPr>
              <p:nvPr/>
            </p:nvSpPr>
            <p:spPr bwMode="auto">
              <a:xfrm>
                <a:off x="14928" y="15936"/>
                <a:ext cx="1296" cy="1104"/>
              </a:xfrm>
              <a:custGeom>
                <a:avLst/>
                <a:gdLst>
                  <a:gd name="T0" fmla="*/ 36 w 5160"/>
                  <a:gd name="T1" fmla="*/ 1 h 5696"/>
                  <a:gd name="T2" fmla="*/ 63 w 5160"/>
                  <a:gd name="T3" fmla="*/ 1 h 5696"/>
                  <a:gd name="T4" fmla="*/ 79 w 5160"/>
                  <a:gd name="T5" fmla="*/ 4 h 5696"/>
                  <a:gd name="T6" fmla="*/ 79 w 5160"/>
                  <a:gd name="T7" fmla="*/ 6 h 5696"/>
                  <a:gd name="T8" fmla="*/ 75 w 5160"/>
                  <a:gd name="T9" fmla="*/ 8 h 5696"/>
                  <a:gd name="T10" fmla="*/ 69 w 5160"/>
                  <a:gd name="T11" fmla="*/ 8 h 5696"/>
                  <a:gd name="T12" fmla="*/ 63 w 5160"/>
                  <a:gd name="T13" fmla="*/ 8 h 5696"/>
                  <a:gd name="T14" fmla="*/ 52 w 5160"/>
                  <a:gd name="T15" fmla="*/ 8 h 5696"/>
                  <a:gd name="T16" fmla="*/ 42 w 5160"/>
                  <a:gd name="T17" fmla="*/ 8 h 5696"/>
                  <a:gd name="T18" fmla="*/ 39 w 5160"/>
                  <a:gd name="T19" fmla="*/ 12 h 5696"/>
                  <a:gd name="T20" fmla="*/ 43 w 5160"/>
                  <a:gd name="T21" fmla="*/ 15 h 5696"/>
                  <a:gd name="T22" fmla="*/ 51 w 5160"/>
                  <a:gd name="T23" fmla="*/ 15 h 5696"/>
                  <a:gd name="T24" fmla="*/ 57 w 5160"/>
                  <a:gd name="T25" fmla="*/ 15 h 5696"/>
                  <a:gd name="T26" fmla="*/ 63 w 5160"/>
                  <a:gd name="T27" fmla="*/ 15 h 5696"/>
                  <a:gd name="T28" fmla="*/ 71 w 5160"/>
                  <a:gd name="T29" fmla="*/ 16 h 5696"/>
                  <a:gd name="T30" fmla="*/ 77 w 5160"/>
                  <a:gd name="T31" fmla="*/ 16 h 5696"/>
                  <a:gd name="T32" fmla="*/ 80 w 5160"/>
                  <a:gd name="T33" fmla="*/ 20 h 5696"/>
                  <a:gd name="T34" fmla="*/ 69 w 5160"/>
                  <a:gd name="T35" fmla="*/ 22 h 5696"/>
                  <a:gd name="T36" fmla="*/ 50 w 5160"/>
                  <a:gd name="T37" fmla="*/ 22 h 5696"/>
                  <a:gd name="T38" fmla="*/ 43 w 5160"/>
                  <a:gd name="T39" fmla="*/ 22 h 5696"/>
                  <a:gd name="T40" fmla="*/ 36 w 5160"/>
                  <a:gd name="T41" fmla="*/ 22 h 5696"/>
                  <a:gd name="T42" fmla="*/ 28 w 5160"/>
                  <a:gd name="T43" fmla="*/ 22 h 5696"/>
                  <a:gd name="T44" fmla="*/ 19 w 5160"/>
                  <a:gd name="T45" fmla="*/ 24 h 5696"/>
                  <a:gd name="T46" fmla="*/ 9 w 5160"/>
                  <a:gd name="T47" fmla="*/ 26 h 5696"/>
                  <a:gd name="T48" fmla="*/ 6 w 5160"/>
                  <a:gd name="T49" fmla="*/ 28 h 5696"/>
                  <a:gd name="T50" fmla="*/ 5 w 5160"/>
                  <a:gd name="T51" fmla="*/ 31 h 5696"/>
                  <a:gd name="T52" fmla="*/ 9 w 5160"/>
                  <a:gd name="T53" fmla="*/ 35 h 5696"/>
                  <a:gd name="T54" fmla="*/ 11 w 5160"/>
                  <a:gd name="T55" fmla="*/ 39 h 5696"/>
                  <a:gd name="T56" fmla="*/ 6 w 5160"/>
                  <a:gd name="T57" fmla="*/ 41 h 5696"/>
                  <a:gd name="T58" fmla="*/ 0 w 5160"/>
                  <a:gd name="T59" fmla="*/ 41 h 569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60" h="5696">
                    <a:moveTo>
                      <a:pt x="2256" y="72"/>
                    </a:moveTo>
                    <a:cubicBezTo>
                      <a:pt x="2892" y="36"/>
                      <a:pt x="3528" y="0"/>
                      <a:pt x="3984" y="72"/>
                    </a:cubicBezTo>
                    <a:cubicBezTo>
                      <a:pt x="4440" y="144"/>
                      <a:pt x="4824" y="376"/>
                      <a:pt x="4992" y="504"/>
                    </a:cubicBezTo>
                    <a:cubicBezTo>
                      <a:pt x="5160" y="632"/>
                      <a:pt x="5032" y="744"/>
                      <a:pt x="4992" y="840"/>
                    </a:cubicBezTo>
                    <a:cubicBezTo>
                      <a:pt x="4952" y="936"/>
                      <a:pt x="4856" y="1040"/>
                      <a:pt x="4752" y="1080"/>
                    </a:cubicBezTo>
                    <a:cubicBezTo>
                      <a:pt x="4648" y="1120"/>
                      <a:pt x="4496" y="1088"/>
                      <a:pt x="4368" y="1080"/>
                    </a:cubicBezTo>
                    <a:cubicBezTo>
                      <a:pt x="4240" y="1072"/>
                      <a:pt x="4160" y="1040"/>
                      <a:pt x="3984" y="1032"/>
                    </a:cubicBezTo>
                    <a:cubicBezTo>
                      <a:pt x="3808" y="1024"/>
                      <a:pt x="3536" y="1016"/>
                      <a:pt x="3312" y="1032"/>
                    </a:cubicBezTo>
                    <a:cubicBezTo>
                      <a:pt x="3088" y="1048"/>
                      <a:pt x="2784" y="1024"/>
                      <a:pt x="2640" y="1128"/>
                    </a:cubicBezTo>
                    <a:cubicBezTo>
                      <a:pt x="2496" y="1232"/>
                      <a:pt x="2432" y="1496"/>
                      <a:pt x="2448" y="1656"/>
                    </a:cubicBezTo>
                    <a:cubicBezTo>
                      <a:pt x="2464" y="1816"/>
                      <a:pt x="2608" y="2016"/>
                      <a:pt x="2736" y="2088"/>
                    </a:cubicBezTo>
                    <a:cubicBezTo>
                      <a:pt x="2864" y="2160"/>
                      <a:pt x="3072" y="2088"/>
                      <a:pt x="3216" y="2088"/>
                    </a:cubicBezTo>
                    <a:cubicBezTo>
                      <a:pt x="3360" y="2088"/>
                      <a:pt x="3472" y="2088"/>
                      <a:pt x="3600" y="2088"/>
                    </a:cubicBezTo>
                    <a:cubicBezTo>
                      <a:pt x="3728" y="2088"/>
                      <a:pt x="3840" y="2072"/>
                      <a:pt x="3984" y="2088"/>
                    </a:cubicBezTo>
                    <a:cubicBezTo>
                      <a:pt x="4128" y="2104"/>
                      <a:pt x="4320" y="2160"/>
                      <a:pt x="4464" y="2184"/>
                    </a:cubicBezTo>
                    <a:cubicBezTo>
                      <a:pt x="4608" y="2208"/>
                      <a:pt x="4752" y="2128"/>
                      <a:pt x="4848" y="2232"/>
                    </a:cubicBezTo>
                    <a:cubicBezTo>
                      <a:pt x="4944" y="2336"/>
                      <a:pt x="5128" y="2672"/>
                      <a:pt x="5040" y="2808"/>
                    </a:cubicBezTo>
                    <a:cubicBezTo>
                      <a:pt x="4952" y="2944"/>
                      <a:pt x="4632" y="3008"/>
                      <a:pt x="4320" y="3048"/>
                    </a:cubicBezTo>
                    <a:cubicBezTo>
                      <a:pt x="4008" y="3088"/>
                      <a:pt x="3432" y="3048"/>
                      <a:pt x="3168" y="3048"/>
                    </a:cubicBezTo>
                    <a:cubicBezTo>
                      <a:pt x="2904" y="3048"/>
                      <a:pt x="2888" y="3048"/>
                      <a:pt x="2736" y="3048"/>
                    </a:cubicBezTo>
                    <a:cubicBezTo>
                      <a:pt x="2584" y="3048"/>
                      <a:pt x="2416" y="3048"/>
                      <a:pt x="2256" y="3048"/>
                    </a:cubicBezTo>
                    <a:cubicBezTo>
                      <a:pt x="2096" y="3048"/>
                      <a:pt x="1952" y="3000"/>
                      <a:pt x="1776" y="3048"/>
                    </a:cubicBezTo>
                    <a:cubicBezTo>
                      <a:pt x="1600" y="3096"/>
                      <a:pt x="1400" y="3256"/>
                      <a:pt x="1200" y="3336"/>
                    </a:cubicBezTo>
                    <a:cubicBezTo>
                      <a:pt x="1000" y="3416"/>
                      <a:pt x="712" y="3440"/>
                      <a:pt x="576" y="3528"/>
                    </a:cubicBezTo>
                    <a:cubicBezTo>
                      <a:pt x="440" y="3616"/>
                      <a:pt x="424" y="3752"/>
                      <a:pt x="384" y="3864"/>
                    </a:cubicBezTo>
                    <a:cubicBezTo>
                      <a:pt x="344" y="3976"/>
                      <a:pt x="304" y="4048"/>
                      <a:pt x="336" y="4200"/>
                    </a:cubicBezTo>
                    <a:cubicBezTo>
                      <a:pt x="368" y="4352"/>
                      <a:pt x="512" y="4592"/>
                      <a:pt x="576" y="4776"/>
                    </a:cubicBezTo>
                    <a:cubicBezTo>
                      <a:pt x="640" y="4960"/>
                      <a:pt x="752" y="5160"/>
                      <a:pt x="720" y="5304"/>
                    </a:cubicBezTo>
                    <a:cubicBezTo>
                      <a:pt x="688" y="5448"/>
                      <a:pt x="504" y="5584"/>
                      <a:pt x="384" y="5640"/>
                    </a:cubicBezTo>
                    <a:cubicBezTo>
                      <a:pt x="264" y="5696"/>
                      <a:pt x="72" y="5640"/>
                      <a:pt x="0" y="5640"/>
                    </a:cubicBezTo>
                  </a:path>
                </a:pathLst>
              </a:cu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8" name="Freeform 25"/>
              <p:cNvSpPr>
                <a:spLocks/>
              </p:cNvSpPr>
              <p:nvPr/>
            </p:nvSpPr>
            <p:spPr bwMode="auto">
              <a:xfrm flipH="1">
                <a:off x="16368" y="15936"/>
                <a:ext cx="1296" cy="960"/>
              </a:xfrm>
              <a:custGeom>
                <a:avLst/>
                <a:gdLst>
                  <a:gd name="T0" fmla="*/ 36 w 5160"/>
                  <a:gd name="T1" fmla="*/ 0 h 5696"/>
                  <a:gd name="T2" fmla="*/ 63 w 5160"/>
                  <a:gd name="T3" fmla="*/ 0 h 5696"/>
                  <a:gd name="T4" fmla="*/ 79 w 5160"/>
                  <a:gd name="T5" fmla="*/ 2 h 5696"/>
                  <a:gd name="T6" fmla="*/ 79 w 5160"/>
                  <a:gd name="T7" fmla="*/ 4 h 5696"/>
                  <a:gd name="T8" fmla="*/ 75 w 5160"/>
                  <a:gd name="T9" fmla="*/ 5 h 5696"/>
                  <a:gd name="T10" fmla="*/ 69 w 5160"/>
                  <a:gd name="T11" fmla="*/ 5 h 5696"/>
                  <a:gd name="T12" fmla="*/ 63 w 5160"/>
                  <a:gd name="T13" fmla="*/ 5 h 5696"/>
                  <a:gd name="T14" fmla="*/ 52 w 5160"/>
                  <a:gd name="T15" fmla="*/ 5 h 5696"/>
                  <a:gd name="T16" fmla="*/ 42 w 5160"/>
                  <a:gd name="T17" fmla="*/ 5 h 5696"/>
                  <a:gd name="T18" fmla="*/ 39 w 5160"/>
                  <a:gd name="T19" fmla="*/ 8 h 5696"/>
                  <a:gd name="T20" fmla="*/ 43 w 5160"/>
                  <a:gd name="T21" fmla="*/ 10 h 5696"/>
                  <a:gd name="T22" fmla="*/ 51 w 5160"/>
                  <a:gd name="T23" fmla="*/ 10 h 5696"/>
                  <a:gd name="T24" fmla="*/ 57 w 5160"/>
                  <a:gd name="T25" fmla="*/ 10 h 5696"/>
                  <a:gd name="T26" fmla="*/ 63 w 5160"/>
                  <a:gd name="T27" fmla="*/ 10 h 5696"/>
                  <a:gd name="T28" fmla="*/ 71 w 5160"/>
                  <a:gd name="T29" fmla="*/ 10 h 5696"/>
                  <a:gd name="T30" fmla="*/ 77 w 5160"/>
                  <a:gd name="T31" fmla="*/ 11 h 5696"/>
                  <a:gd name="T32" fmla="*/ 80 w 5160"/>
                  <a:gd name="T33" fmla="*/ 13 h 5696"/>
                  <a:gd name="T34" fmla="*/ 69 w 5160"/>
                  <a:gd name="T35" fmla="*/ 15 h 5696"/>
                  <a:gd name="T36" fmla="*/ 50 w 5160"/>
                  <a:gd name="T37" fmla="*/ 15 h 5696"/>
                  <a:gd name="T38" fmla="*/ 43 w 5160"/>
                  <a:gd name="T39" fmla="*/ 15 h 5696"/>
                  <a:gd name="T40" fmla="*/ 36 w 5160"/>
                  <a:gd name="T41" fmla="*/ 15 h 5696"/>
                  <a:gd name="T42" fmla="*/ 28 w 5160"/>
                  <a:gd name="T43" fmla="*/ 15 h 5696"/>
                  <a:gd name="T44" fmla="*/ 19 w 5160"/>
                  <a:gd name="T45" fmla="*/ 16 h 5696"/>
                  <a:gd name="T46" fmla="*/ 9 w 5160"/>
                  <a:gd name="T47" fmla="*/ 17 h 5696"/>
                  <a:gd name="T48" fmla="*/ 6 w 5160"/>
                  <a:gd name="T49" fmla="*/ 19 h 5696"/>
                  <a:gd name="T50" fmla="*/ 5 w 5160"/>
                  <a:gd name="T51" fmla="*/ 20 h 5696"/>
                  <a:gd name="T52" fmla="*/ 9 w 5160"/>
                  <a:gd name="T53" fmla="*/ 23 h 5696"/>
                  <a:gd name="T54" fmla="*/ 11 w 5160"/>
                  <a:gd name="T55" fmla="*/ 25 h 5696"/>
                  <a:gd name="T56" fmla="*/ 6 w 5160"/>
                  <a:gd name="T57" fmla="*/ 27 h 5696"/>
                  <a:gd name="T58" fmla="*/ 0 w 5160"/>
                  <a:gd name="T59" fmla="*/ 27 h 569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60" h="5696">
                    <a:moveTo>
                      <a:pt x="2256" y="72"/>
                    </a:moveTo>
                    <a:cubicBezTo>
                      <a:pt x="2892" y="36"/>
                      <a:pt x="3528" y="0"/>
                      <a:pt x="3984" y="72"/>
                    </a:cubicBezTo>
                    <a:cubicBezTo>
                      <a:pt x="4440" y="144"/>
                      <a:pt x="4824" y="376"/>
                      <a:pt x="4992" y="504"/>
                    </a:cubicBezTo>
                    <a:cubicBezTo>
                      <a:pt x="5160" y="632"/>
                      <a:pt x="5032" y="744"/>
                      <a:pt x="4992" y="840"/>
                    </a:cubicBezTo>
                    <a:cubicBezTo>
                      <a:pt x="4952" y="936"/>
                      <a:pt x="4856" y="1040"/>
                      <a:pt x="4752" y="1080"/>
                    </a:cubicBezTo>
                    <a:cubicBezTo>
                      <a:pt x="4648" y="1120"/>
                      <a:pt x="4496" y="1088"/>
                      <a:pt x="4368" y="1080"/>
                    </a:cubicBezTo>
                    <a:cubicBezTo>
                      <a:pt x="4240" y="1072"/>
                      <a:pt x="4160" y="1040"/>
                      <a:pt x="3984" y="1032"/>
                    </a:cubicBezTo>
                    <a:cubicBezTo>
                      <a:pt x="3808" y="1024"/>
                      <a:pt x="3536" y="1016"/>
                      <a:pt x="3312" y="1032"/>
                    </a:cubicBezTo>
                    <a:cubicBezTo>
                      <a:pt x="3088" y="1048"/>
                      <a:pt x="2784" y="1024"/>
                      <a:pt x="2640" y="1128"/>
                    </a:cubicBezTo>
                    <a:cubicBezTo>
                      <a:pt x="2496" y="1232"/>
                      <a:pt x="2432" y="1496"/>
                      <a:pt x="2448" y="1656"/>
                    </a:cubicBezTo>
                    <a:cubicBezTo>
                      <a:pt x="2464" y="1816"/>
                      <a:pt x="2608" y="2016"/>
                      <a:pt x="2736" y="2088"/>
                    </a:cubicBezTo>
                    <a:cubicBezTo>
                      <a:pt x="2864" y="2160"/>
                      <a:pt x="3072" y="2088"/>
                      <a:pt x="3216" y="2088"/>
                    </a:cubicBezTo>
                    <a:cubicBezTo>
                      <a:pt x="3360" y="2088"/>
                      <a:pt x="3472" y="2088"/>
                      <a:pt x="3600" y="2088"/>
                    </a:cubicBezTo>
                    <a:cubicBezTo>
                      <a:pt x="3728" y="2088"/>
                      <a:pt x="3840" y="2072"/>
                      <a:pt x="3984" y="2088"/>
                    </a:cubicBezTo>
                    <a:cubicBezTo>
                      <a:pt x="4128" y="2104"/>
                      <a:pt x="4320" y="2160"/>
                      <a:pt x="4464" y="2184"/>
                    </a:cubicBezTo>
                    <a:cubicBezTo>
                      <a:pt x="4608" y="2208"/>
                      <a:pt x="4752" y="2128"/>
                      <a:pt x="4848" y="2232"/>
                    </a:cubicBezTo>
                    <a:cubicBezTo>
                      <a:pt x="4944" y="2336"/>
                      <a:pt x="5128" y="2672"/>
                      <a:pt x="5040" y="2808"/>
                    </a:cubicBezTo>
                    <a:cubicBezTo>
                      <a:pt x="4952" y="2944"/>
                      <a:pt x="4632" y="3008"/>
                      <a:pt x="4320" y="3048"/>
                    </a:cubicBezTo>
                    <a:cubicBezTo>
                      <a:pt x="4008" y="3088"/>
                      <a:pt x="3432" y="3048"/>
                      <a:pt x="3168" y="3048"/>
                    </a:cubicBezTo>
                    <a:cubicBezTo>
                      <a:pt x="2904" y="3048"/>
                      <a:pt x="2888" y="3048"/>
                      <a:pt x="2736" y="3048"/>
                    </a:cubicBezTo>
                    <a:cubicBezTo>
                      <a:pt x="2584" y="3048"/>
                      <a:pt x="2416" y="3048"/>
                      <a:pt x="2256" y="3048"/>
                    </a:cubicBezTo>
                    <a:cubicBezTo>
                      <a:pt x="2096" y="3048"/>
                      <a:pt x="1952" y="3000"/>
                      <a:pt x="1776" y="3048"/>
                    </a:cubicBezTo>
                    <a:cubicBezTo>
                      <a:pt x="1600" y="3096"/>
                      <a:pt x="1400" y="3256"/>
                      <a:pt x="1200" y="3336"/>
                    </a:cubicBezTo>
                    <a:cubicBezTo>
                      <a:pt x="1000" y="3416"/>
                      <a:pt x="712" y="3440"/>
                      <a:pt x="576" y="3528"/>
                    </a:cubicBezTo>
                    <a:cubicBezTo>
                      <a:pt x="440" y="3616"/>
                      <a:pt x="424" y="3752"/>
                      <a:pt x="384" y="3864"/>
                    </a:cubicBezTo>
                    <a:cubicBezTo>
                      <a:pt x="344" y="3976"/>
                      <a:pt x="304" y="4048"/>
                      <a:pt x="336" y="4200"/>
                    </a:cubicBezTo>
                    <a:cubicBezTo>
                      <a:pt x="368" y="4352"/>
                      <a:pt x="512" y="4592"/>
                      <a:pt x="576" y="4776"/>
                    </a:cubicBezTo>
                    <a:cubicBezTo>
                      <a:pt x="640" y="4960"/>
                      <a:pt x="752" y="5160"/>
                      <a:pt x="720" y="5304"/>
                    </a:cubicBezTo>
                    <a:cubicBezTo>
                      <a:pt x="688" y="5448"/>
                      <a:pt x="504" y="5584"/>
                      <a:pt x="384" y="5640"/>
                    </a:cubicBezTo>
                    <a:cubicBezTo>
                      <a:pt x="264" y="5696"/>
                      <a:pt x="72" y="5640"/>
                      <a:pt x="0" y="5640"/>
                    </a:cubicBezTo>
                  </a:path>
                </a:pathLst>
              </a:cu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01" name="Freeform 26"/>
            <p:cNvSpPr>
              <a:spLocks/>
            </p:cNvSpPr>
            <p:nvPr/>
          </p:nvSpPr>
          <p:spPr bwMode="auto">
            <a:xfrm>
              <a:off x="3789" y="2643"/>
              <a:ext cx="280" cy="188"/>
            </a:xfrm>
            <a:custGeom>
              <a:avLst/>
              <a:gdLst>
                <a:gd name="T0" fmla="*/ 0 w 5160"/>
                <a:gd name="T1" fmla="*/ 0 h 5696"/>
                <a:gd name="T2" fmla="*/ 1 w 5160"/>
                <a:gd name="T3" fmla="*/ 0 h 5696"/>
                <a:gd name="T4" fmla="*/ 1 w 5160"/>
                <a:gd name="T5" fmla="*/ 0 h 5696"/>
                <a:gd name="T6" fmla="*/ 1 w 5160"/>
                <a:gd name="T7" fmla="*/ 0 h 5696"/>
                <a:gd name="T8" fmla="*/ 1 w 5160"/>
                <a:gd name="T9" fmla="*/ 0 h 5696"/>
                <a:gd name="T10" fmla="*/ 1 w 5160"/>
                <a:gd name="T11" fmla="*/ 0 h 5696"/>
                <a:gd name="T12" fmla="*/ 1 w 5160"/>
                <a:gd name="T13" fmla="*/ 0 h 5696"/>
                <a:gd name="T14" fmla="*/ 1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1 w 5160"/>
                <a:gd name="T25" fmla="*/ 0 h 5696"/>
                <a:gd name="T26" fmla="*/ 1 w 5160"/>
                <a:gd name="T27" fmla="*/ 0 h 5696"/>
                <a:gd name="T28" fmla="*/ 1 w 5160"/>
                <a:gd name="T29" fmla="*/ 0 h 5696"/>
                <a:gd name="T30" fmla="*/ 1 w 5160"/>
                <a:gd name="T31" fmla="*/ 0 h 5696"/>
                <a:gd name="T32" fmla="*/ 1 w 5160"/>
                <a:gd name="T33" fmla="*/ 0 h 5696"/>
                <a:gd name="T34" fmla="*/ 1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3810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Oval 27"/>
            <p:cNvSpPr>
              <a:spLocks noChangeArrowheads="1"/>
            </p:cNvSpPr>
            <p:nvPr/>
          </p:nvSpPr>
          <p:spPr bwMode="auto">
            <a:xfrm>
              <a:off x="2186" y="2888"/>
              <a:ext cx="197" cy="139"/>
            </a:xfrm>
            <a:prstGeom prst="ellipse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03" name="Freeform 28"/>
            <p:cNvSpPr>
              <a:spLocks/>
            </p:cNvSpPr>
            <p:nvPr/>
          </p:nvSpPr>
          <p:spPr bwMode="auto">
            <a:xfrm>
              <a:off x="3789" y="2725"/>
              <a:ext cx="231" cy="163"/>
            </a:xfrm>
            <a:custGeom>
              <a:avLst/>
              <a:gdLst>
                <a:gd name="T0" fmla="*/ 0 w 5160"/>
                <a:gd name="T1" fmla="*/ 0 h 5696"/>
                <a:gd name="T2" fmla="*/ 0 w 5160"/>
                <a:gd name="T3" fmla="*/ 0 h 5696"/>
                <a:gd name="T4" fmla="*/ 0 w 5160"/>
                <a:gd name="T5" fmla="*/ 0 h 5696"/>
                <a:gd name="T6" fmla="*/ 0 w 5160"/>
                <a:gd name="T7" fmla="*/ 0 h 5696"/>
                <a:gd name="T8" fmla="*/ 0 w 5160"/>
                <a:gd name="T9" fmla="*/ 0 h 5696"/>
                <a:gd name="T10" fmla="*/ 0 w 5160"/>
                <a:gd name="T11" fmla="*/ 0 h 5696"/>
                <a:gd name="T12" fmla="*/ 0 w 5160"/>
                <a:gd name="T13" fmla="*/ 0 h 5696"/>
                <a:gd name="T14" fmla="*/ 0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0 w 5160"/>
                <a:gd name="T25" fmla="*/ 0 h 5696"/>
                <a:gd name="T26" fmla="*/ 0 w 5160"/>
                <a:gd name="T27" fmla="*/ 0 h 5696"/>
                <a:gd name="T28" fmla="*/ 0 w 5160"/>
                <a:gd name="T29" fmla="*/ 0 h 5696"/>
                <a:gd name="T30" fmla="*/ 0 w 5160"/>
                <a:gd name="T31" fmla="*/ 0 h 5696"/>
                <a:gd name="T32" fmla="*/ 0 w 5160"/>
                <a:gd name="T33" fmla="*/ 0 h 5696"/>
                <a:gd name="T34" fmla="*/ 0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104" name="Group 29"/>
            <p:cNvGrpSpPr>
              <a:grpSpLocks/>
            </p:cNvGrpSpPr>
            <p:nvPr/>
          </p:nvGrpSpPr>
          <p:grpSpPr bwMode="auto">
            <a:xfrm>
              <a:off x="2624" y="2645"/>
              <a:ext cx="540" cy="164"/>
              <a:chOff x="6816" y="5520"/>
              <a:chExt cx="3024" cy="960"/>
            </a:xfrm>
          </p:grpSpPr>
          <p:sp>
            <p:nvSpPr>
              <p:cNvPr id="46155" name="Freeform 30"/>
              <p:cNvSpPr>
                <a:spLocks/>
              </p:cNvSpPr>
              <p:nvPr/>
            </p:nvSpPr>
            <p:spPr bwMode="auto">
              <a:xfrm flipH="1">
                <a:off x="8544" y="5520"/>
                <a:ext cx="1296" cy="960"/>
              </a:xfrm>
              <a:custGeom>
                <a:avLst/>
                <a:gdLst>
                  <a:gd name="T0" fmla="*/ 36 w 5160"/>
                  <a:gd name="T1" fmla="*/ 0 h 5696"/>
                  <a:gd name="T2" fmla="*/ 63 w 5160"/>
                  <a:gd name="T3" fmla="*/ 0 h 5696"/>
                  <a:gd name="T4" fmla="*/ 79 w 5160"/>
                  <a:gd name="T5" fmla="*/ 2 h 5696"/>
                  <a:gd name="T6" fmla="*/ 79 w 5160"/>
                  <a:gd name="T7" fmla="*/ 4 h 5696"/>
                  <a:gd name="T8" fmla="*/ 75 w 5160"/>
                  <a:gd name="T9" fmla="*/ 5 h 5696"/>
                  <a:gd name="T10" fmla="*/ 69 w 5160"/>
                  <a:gd name="T11" fmla="*/ 5 h 5696"/>
                  <a:gd name="T12" fmla="*/ 63 w 5160"/>
                  <a:gd name="T13" fmla="*/ 5 h 5696"/>
                  <a:gd name="T14" fmla="*/ 52 w 5160"/>
                  <a:gd name="T15" fmla="*/ 5 h 5696"/>
                  <a:gd name="T16" fmla="*/ 42 w 5160"/>
                  <a:gd name="T17" fmla="*/ 5 h 5696"/>
                  <a:gd name="T18" fmla="*/ 39 w 5160"/>
                  <a:gd name="T19" fmla="*/ 8 h 5696"/>
                  <a:gd name="T20" fmla="*/ 43 w 5160"/>
                  <a:gd name="T21" fmla="*/ 10 h 5696"/>
                  <a:gd name="T22" fmla="*/ 51 w 5160"/>
                  <a:gd name="T23" fmla="*/ 10 h 5696"/>
                  <a:gd name="T24" fmla="*/ 57 w 5160"/>
                  <a:gd name="T25" fmla="*/ 10 h 5696"/>
                  <a:gd name="T26" fmla="*/ 63 w 5160"/>
                  <a:gd name="T27" fmla="*/ 10 h 5696"/>
                  <a:gd name="T28" fmla="*/ 71 w 5160"/>
                  <a:gd name="T29" fmla="*/ 10 h 5696"/>
                  <a:gd name="T30" fmla="*/ 77 w 5160"/>
                  <a:gd name="T31" fmla="*/ 11 h 5696"/>
                  <a:gd name="T32" fmla="*/ 80 w 5160"/>
                  <a:gd name="T33" fmla="*/ 13 h 5696"/>
                  <a:gd name="T34" fmla="*/ 69 w 5160"/>
                  <a:gd name="T35" fmla="*/ 15 h 5696"/>
                  <a:gd name="T36" fmla="*/ 50 w 5160"/>
                  <a:gd name="T37" fmla="*/ 15 h 5696"/>
                  <a:gd name="T38" fmla="*/ 43 w 5160"/>
                  <a:gd name="T39" fmla="*/ 15 h 5696"/>
                  <a:gd name="T40" fmla="*/ 36 w 5160"/>
                  <a:gd name="T41" fmla="*/ 15 h 5696"/>
                  <a:gd name="T42" fmla="*/ 28 w 5160"/>
                  <a:gd name="T43" fmla="*/ 15 h 5696"/>
                  <a:gd name="T44" fmla="*/ 19 w 5160"/>
                  <a:gd name="T45" fmla="*/ 16 h 5696"/>
                  <a:gd name="T46" fmla="*/ 9 w 5160"/>
                  <a:gd name="T47" fmla="*/ 17 h 5696"/>
                  <a:gd name="T48" fmla="*/ 6 w 5160"/>
                  <a:gd name="T49" fmla="*/ 19 h 5696"/>
                  <a:gd name="T50" fmla="*/ 5 w 5160"/>
                  <a:gd name="T51" fmla="*/ 20 h 5696"/>
                  <a:gd name="T52" fmla="*/ 9 w 5160"/>
                  <a:gd name="T53" fmla="*/ 23 h 5696"/>
                  <a:gd name="T54" fmla="*/ 11 w 5160"/>
                  <a:gd name="T55" fmla="*/ 25 h 5696"/>
                  <a:gd name="T56" fmla="*/ 6 w 5160"/>
                  <a:gd name="T57" fmla="*/ 27 h 5696"/>
                  <a:gd name="T58" fmla="*/ 0 w 5160"/>
                  <a:gd name="T59" fmla="*/ 27 h 569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60" h="5696">
                    <a:moveTo>
                      <a:pt x="2256" y="72"/>
                    </a:moveTo>
                    <a:cubicBezTo>
                      <a:pt x="2892" y="36"/>
                      <a:pt x="3528" y="0"/>
                      <a:pt x="3984" y="72"/>
                    </a:cubicBezTo>
                    <a:cubicBezTo>
                      <a:pt x="4440" y="144"/>
                      <a:pt x="4824" y="376"/>
                      <a:pt x="4992" y="504"/>
                    </a:cubicBezTo>
                    <a:cubicBezTo>
                      <a:pt x="5160" y="632"/>
                      <a:pt x="5032" y="744"/>
                      <a:pt x="4992" y="840"/>
                    </a:cubicBezTo>
                    <a:cubicBezTo>
                      <a:pt x="4952" y="936"/>
                      <a:pt x="4856" y="1040"/>
                      <a:pt x="4752" y="1080"/>
                    </a:cubicBezTo>
                    <a:cubicBezTo>
                      <a:pt x="4648" y="1120"/>
                      <a:pt x="4496" y="1088"/>
                      <a:pt x="4368" y="1080"/>
                    </a:cubicBezTo>
                    <a:cubicBezTo>
                      <a:pt x="4240" y="1072"/>
                      <a:pt x="4160" y="1040"/>
                      <a:pt x="3984" y="1032"/>
                    </a:cubicBezTo>
                    <a:cubicBezTo>
                      <a:pt x="3808" y="1024"/>
                      <a:pt x="3536" y="1016"/>
                      <a:pt x="3312" y="1032"/>
                    </a:cubicBezTo>
                    <a:cubicBezTo>
                      <a:pt x="3088" y="1048"/>
                      <a:pt x="2784" y="1024"/>
                      <a:pt x="2640" y="1128"/>
                    </a:cubicBezTo>
                    <a:cubicBezTo>
                      <a:pt x="2496" y="1232"/>
                      <a:pt x="2432" y="1496"/>
                      <a:pt x="2448" y="1656"/>
                    </a:cubicBezTo>
                    <a:cubicBezTo>
                      <a:pt x="2464" y="1816"/>
                      <a:pt x="2608" y="2016"/>
                      <a:pt x="2736" y="2088"/>
                    </a:cubicBezTo>
                    <a:cubicBezTo>
                      <a:pt x="2864" y="2160"/>
                      <a:pt x="3072" y="2088"/>
                      <a:pt x="3216" y="2088"/>
                    </a:cubicBezTo>
                    <a:cubicBezTo>
                      <a:pt x="3360" y="2088"/>
                      <a:pt x="3472" y="2088"/>
                      <a:pt x="3600" y="2088"/>
                    </a:cubicBezTo>
                    <a:cubicBezTo>
                      <a:pt x="3728" y="2088"/>
                      <a:pt x="3840" y="2072"/>
                      <a:pt x="3984" y="2088"/>
                    </a:cubicBezTo>
                    <a:cubicBezTo>
                      <a:pt x="4128" y="2104"/>
                      <a:pt x="4320" y="2160"/>
                      <a:pt x="4464" y="2184"/>
                    </a:cubicBezTo>
                    <a:cubicBezTo>
                      <a:pt x="4608" y="2208"/>
                      <a:pt x="4752" y="2128"/>
                      <a:pt x="4848" y="2232"/>
                    </a:cubicBezTo>
                    <a:cubicBezTo>
                      <a:pt x="4944" y="2336"/>
                      <a:pt x="5128" y="2672"/>
                      <a:pt x="5040" y="2808"/>
                    </a:cubicBezTo>
                    <a:cubicBezTo>
                      <a:pt x="4952" y="2944"/>
                      <a:pt x="4632" y="3008"/>
                      <a:pt x="4320" y="3048"/>
                    </a:cubicBezTo>
                    <a:cubicBezTo>
                      <a:pt x="4008" y="3088"/>
                      <a:pt x="3432" y="3048"/>
                      <a:pt x="3168" y="3048"/>
                    </a:cubicBezTo>
                    <a:cubicBezTo>
                      <a:pt x="2904" y="3048"/>
                      <a:pt x="2888" y="3048"/>
                      <a:pt x="2736" y="3048"/>
                    </a:cubicBezTo>
                    <a:cubicBezTo>
                      <a:pt x="2584" y="3048"/>
                      <a:pt x="2416" y="3048"/>
                      <a:pt x="2256" y="3048"/>
                    </a:cubicBezTo>
                    <a:cubicBezTo>
                      <a:pt x="2096" y="3048"/>
                      <a:pt x="1952" y="3000"/>
                      <a:pt x="1776" y="3048"/>
                    </a:cubicBezTo>
                    <a:cubicBezTo>
                      <a:pt x="1600" y="3096"/>
                      <a:pt x="1400" y="3256"/>
                      <a:pt x="1200" y="3336"/>
                    </a:cubicBezTo>
                    <a:cubicBezTo>
                      <a:pt x="1000" y="3416"/>
                      <a:pt x="712" y="3440"/>
                      <a:pt x="576" y="3528"/>
                    </a:cubicBezTo>
                    <a:cubicBezTo>
                      <a:pt x="440" y="3616"/>
                      <a:pt x="424" y="3752"/>
                      <a:pt x="384" y="3864"/>
                    </a:cubicBezTo>
                    <a:cubicBezTo>
                      <a:pt x="344" y="3976"/>
                      <a:pt x="304" y="4048"/>
                      <a:pt x="336" y="4200"/>
                    </a:cubicBezTo>
                    <a:cubicBezTo>
                      <a:pt x="368" y="4352"/>
                      <a:pt x="512" y="4592"/>
                      <a:pt x="576" y="4776"/>
                    </a:cubicBezTo>
                    <a:cubicBezTo>
                      <a:pt x="640" y="4960"/>
                      <a:pt x="752" y="5160"/>
                      <a:pt x="720" y="5304"/>
                    </a:cubicBezTo>
                    <a:cubicBezTo>
                      <a:pt x="688" y="5448"/>
                      <a:pt x="504" y="5584"/>
                      <a:pt x="384" y="5640"/>
                    </a:cubicBezTo>
                    <a:cubicBezTo>
                      <a:pt x="264" y="5696"/>
                      <a:pt x="72" y="5640"/>
                      <a:pt x="0" y="5640"/>
                    </a:cubicBezTo>
                  </a:path>
                </a:pathLst>
              </a:cu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6" name="Freeform 31"/>
              <p:cNvSpPr>
                <a:spLocks/>
              </p:cNvSpPr>
              <p:nvPr/>
            </p:nvSpPr>
            <p:spPr bwMode="auto">
              <a:xfrm>
                <a:off x="6816" y="5520"/>
                <a:ext cx="1296" cy="960"/>
              </a:xfrm>
              <a:custGeom>
                <a:avLst/>
                <a:gdLst>
                  <a:gd name="T0" fmla="*/ 36 w 5160"/>
                  <a:gd name="T1" fmla="*/ 0 h 5696"/>
                  <a:gd name="T2" fmla="*/ 63 w 5160"/>
                  <a:gd name="T3" fmla="*/ 0 h 5696"/>
                  <a:gd name="T4" fmla="*/ 79 w 5160"/>
                  <a:gd name="T5" fmla="*/ 2 h 5696"/>
                  <a:gd name="T6" fmla="*/ 79 w 5160"/>
                  <a:gd name="T7" fmla="*/ 4 h 5696"/>
                  <a:gd name="T8" fmla="*/ 75 w 5160"/>
                  <a:gd name="T9" fmla="*/ 5 h 5696"/>
                  <a:gd name="T10" fmla="*/ 69 w 5160"/>
                  <a:gd name="T11" fmla="*/ 5 h 5696"/>
                  <a:gd name="T12" fmla="*/ 63 w 5160"/>
                  <a:gd name="T13" fmla="*/ 5 h 5696"/>
                  <a:gd name="T14" fmla="*/ 52 w 5160"/>
                  <a:gd name="T15" fmla="*/ 5 h 5696"/>
                  <a:gd name="T16" fmla="*/ 42 w 5160"/>
                  <a:gd name="T17" fmla="*/ 5 h 5696"/>
                  <a:gd name="T18" fmla="*/ 39 w 5160"/>
                  <a:gd name="T19" fmla="*/ 8 h 5696"/>
                  <a:gd name="T20" fmla="*/ 43 w 5160"/>
                  <a:gd name="T21" fmla="*/ 10 h 5696"/>
                  <a:gd name="T22" fmla="*/ 51 w 5160"/>
                  <a:gd name="T23" fmla="*/ 10 h 5696"/>
                  <a:gd name="T24" fmla="*/ 57 w 5160"/>
                  <a:gd name="T25" fmla="*/ 10 h 5696"/>
                  <a:gd name="T26" fmla="*/ 63 w 5160"/>
                  <a:gd name="T27" fmla="*/ 10 h 5696"/>
                  <a:gd name="T28" fmla="*/ 71 w 5160"/>
                  <a:gd name="T29" fmla="*/ 10 h 5696"/>
                  <a:gd name="T30" fmla="*/ 77 w 5160"/>
                  <a:gd name="T31" fmla="*/ 11 h 5696"/>
                  <a:gd name="T32" fmla="*/ 80 w 5160"/>
                  <a:gd name="T33" fmla="*/ 13 h 5696"/>
                  <a:gd name="T34" fmla="*/ 69 w 5160"/>
                  <a:gd name="T35" fmla="*/ 15 h 5696"/>
                  <a:gd name="T36" fmla="*/ 50 w 5160"/>
                  <a:gd name="T37" fmla="*/ 15 h 5696"/>
                  <a:gd name="T38" fmla="*/ 43 w 5160"/>
                  <a:gd name="T39" fmla="*/ 15 h 5696"/>
                  <a:gd name="T40" fmla="*/ 36 w 5160"/>
                  <a:gd name="T41" fmla="*/ 15 h 5696"/>
                  <a:gd name="T42" fmla="*/ 28 w 5160"/>
                  <a:gd name="T43" fmla="*/ 15 h 5696"/>
                  <a:gd name="T44" fmla="*/ 19 w 5160"/>
                  <a:gd name="T45" fmla="*/ 16 h 5696"/>
                  <a:gd name="T46" fmla="*/ 9 w 5160"/>
                  <a:gd name="T47" fmla="*/ 17 h 5696"/>
                  <a:gd name="T48" fmla="*/ 6 w 5160"/>
                  <a:gd name="T49" fmla="*/ 19 h 5696"/>
                  <a:gd name="T50" fmla="*/ 5 w 5160"/>
                  <a:gd name="T51" fmla="*/ 20 h 5696"/>
                  <a:gd name="T52" fmla="*/ 9 w 5160"/>
                  <a:gd name="T53" fmla="*/ 23 h 5696"/>
                  <a:gd name="T54" fmla="*/ 11 w 5160"/>
                  <a:gd name="T55" fmla="*/ 25 h 5696"/>
                  <a:gd name="T56" fmla="*/ 6 w 5160"/>
                  <a:gd name="T57" fmla="*/ 27 h 5696"/>
                  <a:gd name="T58" fmla="*/ 0 w 5160"/>
                  <a:gd name="T59" fmla="*/ 27 h 569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60" h="5696">
                    <a:moveTo>
                      <a:pt x="2256" y="72"/>
                    </a:moveTo>
                    <a:cubicBezTo>
                      <a:pt x="2892" y="36"/>
                      <a:pt x="3528" y="0"/>
                      <a:pt x="3984" y="72"/>
                    </a:cubicBezTo>
                    <a:cubicBezTo>
                      <a:pt x="4440" y="144"/>
                      <a:pt x="4824" y="376"/>
                      <a:pt x="4992" y="504"/>
                    </a:cubicBezTo>
                    <a:cubicBezTo>
                      <a:pt x="5160" y="632"/>
                      <a:pt x="5032" y="744"/>
                      <a:pt x="4992" y="840"/>
                    </a:cubicBezTo>
                    <a:cubicBezTo>
                      <a:pt x="4952" y="936"/>
                      <a:pt x="4856" y="1040"/>
                      <a:pt x="4752" y="1080"/>
                    </a:cubicBezTo>
                    <a:cubicBezTo>
                      <a:pt x="4648" y="1120"/>
                      <a:pt x="4496" y="1088"/>
                      <a:pt x="4368" y="1080"/>
                    </a:cubicBezTo>
                    <a:cubicBezTo>
                      <a:pt x="4240" y="1072"/>
                      <a:pt x="4160" y="1040"/>
                      <a:pt x="3984" y="1032"/>
                    </a:cubicBezTo>
                    <a:cubicBezTo>
                      <a:pt x="3808" y="1024"/>
                      <a:pt x="3536" y="1016"/>
                      <a:pt x="3312" y="1032"/>
                    </a:cubicBezTo>
                    <a:cubicBezTo>
                      <a:pt x="3088" y="1048"/>
                      <a:pt x="2784" y="1024"/>
                      <a:pt x="2640" y="1128"/>
                    </a:cubicBezTo>
                    <a:cubicBezTo>
                      <a:pt x="2496" y="1232"/>
                      <a:pt x="2432" y="1496"/>
                      <a:pt x="2448" y="1656"/>
                    </a:cubicBezTo>
                    <a:cubicBezTo>
                      <a:pt x="2464" y="1816"/>
                      <a:pt x="2608" y="2016"/>
                      <a:pt x="2736" y="2088"/>
                    </a:cubicBezTo>
                    <a:cubicBezTo>
                      <a:pt x="2864" y="2160"/>
                      <a:pt x="3072" y="2088"/>
                      <a:pt x="3216" y="2088"/>
                    </a:cubicBezTo>
                    <a:cubicBezTo>
                      <a:pt x="3360" y="2088"/>
                      <a:pt x="3472" y="2088"/>
                      <a:pt x="3600" y="2088"/>
                    </a:cubicBezTo>
                    <a:cubicBezTo>
                      <a:pt x="3728" y="2088"/>
                      <a:pt x="3840" y="2072"/>
                      <a:pt x="3984" y="2088"/>
                    </a:cubicBezTo>
                    <a:cubicBezTo>
                      <a:pt x="4128" y="2104"/>
                      <a:pt x="4320" y="2160"/>
                      <a:pt x="4464" y="2184"/>
                    </a:cubicBezTo>
                    <a:cubicBezTo>
                      <a:pt x="4608" y="2208"/>
                      <a:pt x="4752" y="2128"/>
                      <a:pt x="4848" y="2232"/>
                    </a:cubicBezTo>
                    <a:cubicBezTo>
                      <a:pt x="4944" y="2336"/>
                      <a:pt x="5128" y="2672"/>
                      <a:pt x="5040" y="2808"/>
                    </a:cubicBezTo>
                    <a:cubicBezTo>
                      <a:pt x="4952" y="2944"/>
                      <a:pt x="4632" y="3008"/>
                      <a:pt x="4320" y="3048"/>
                    </a:cubicBezTo>
                    <a:cubicBezTo>
                      <a:pt x="4008" y="3088"/>
                      <a:pt x="3432" y="3048"/>
                      <a:pt x="3168" y="3048"/>
                    </a:cubicBezTo>
                    <a:cubicBezTo>
                      <a:pt x="2904" y="3048"/>
                      <a:pt x="2888" y="3048"/>
                      <a:pt x="2736" y="3048"/>
                    </a:cubicBezTo>
                    <a:cubicBezTo>
                      <a:pt x="2584" y="3048"/>
                      <a:pt x="2416" y="3048"/>
                      <a:pt x="2256" y="3048"/>
                    </a:cubicBezTo>
                    <a:cubicBezTo>
                      <a:pt x="2096" y="3048"/>
                      <a:pt x="1952" y="3000"/>
                      <a:pt x="1776" y="3048"/>
                    </a:cubicBezTo>
                    <a:cubicBezTo>
                      <a:pt x="1600" y="3096"/>
                      <a:pt x="1400" y="3256"/>
                      <a:pt x="1200" y="3336"/>
                    </a:cubicBezTo>
                    <a:cubicBezTo>
                      <a:pt x="1000" y="3416"/>
                      <a:pt x="712" y="3440"/>
                      <a:pt x="576" y="3528"/>
                    </a:cubicBezTo>
                    <a:cubicBezTo>
                      <a:pt x="440" y="3616"/>
                      <a:pt x="424" y="3752"/>
                      <a:pt x="384" y="3864"/>
                    </a:cubicBezTo>
                    <a:cubicBezTo>
                      <a:pt x="344" y="3976"/>
                      <a:pt x="304" y="4048"/>
                      <a:pt x="336" y="4200"/>
                    </a:cubicBezTo>
                    <a:cubicBezTo>
                      <a:pt x="368" y="4352"/>
                      <a:pt x="512" y="4592"/>
                      <a:pt x="576" y="4776"/>
                    </a:cubicBezTo>
                    <a:cubicBezTo>
                      <a:pt x="640" y="4960"/>
                      <a:pt x="752" y="5160"/>
                      <a:pt x="720" y="5304"/>
                    </a:cubicBezTo>
                    <a:cubicBezTo>
                      <a:pt x="688" y="5448"/>
                      <a:pt x="504" y="5584"/>
                      <a:pt x="384" y="5640"/>
                    </a:cubicBezTo>
                    <a:cubicBezTo>
                      <a:pt x="264" y="5696"/>
                      <a:pt x="72" y="5640"/>
                      <a:pt x="0" y="5640"/>
                    </a:cubicBezTo>
                  </a:path>
                </a:pathLst>
              </a:cu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05" name="AutoShape 32"/>
            <p:cNvSpPr>
              <a:spLocks noChangeArrowheads="1"/>
            </p:cNvSpPr>
            <p:nvPr/>
          </p:nvSpPr>
          <p:spPr bwMode="auto">
            <a:xfrm>
              <a:off x="3900" y="3027"/>
              <a:ext cx="155" cy="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06" name="AutoShape 33"/>
            <p:cNvSpPr>
              <a:spLocks noChangeArrowheads="1"/>
            </p:cNvSpPr>
            <p:nvPr/>
          </p:nvSpPr>
          <p:spPr bwMode="auto">
            <a:xfrm>
              <a:off x="4346" y="2536"/>
              <a:ext cx="1063" cy="663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1905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07" name="AutoShape 34" descr="Large confetti"/>
            <p:cNvSpPr>
              <a:spLocks noChangeArrowheads="1"/>
            </p:cNvSpPr>
            <p:nvPr/>
          </p:nvSpPr>
          <p:spPr bwMode="auto">
            <a:xfrm>
              <a:off x="4409" y="2600"/>
              <a:ext cx="948" cy="523"/>
            </a:xfrm>
            <a:prstGeom prst="roundRect">
              <a:avLst>
                <a:gd name="adj" fmla="val 16667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127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08" name="Freeform 35"/>
            <p:cNvSpPr>
              <a:spLocks/>
            </p:cNvSpPr>
            <p:nvPr/>
          </p:nvSpPr>
          <p:spPr bwMode="auto">
            <a:xfrm flipH="1">
              <a:off x="4320" y="2643"/>
              <a:ext cx="281" cy="163"/>
            </a:xfrm>
            <a:custGeom>
              <a:avLst/>
              <a:gdLst>
                <a:gd name="T0" fmla="*/ 0 w 5160"/>
                <a:gd name="T1" fmla="*/ 0 h 5696"/>
                <a:gd name="T2" fmla="*/ 1 w 5160"/>
                <a:gd name="T3" fmla="*/ 0 h 5696"/>
                <a:gd name="T4" fmla="*/ 1 w 5160"/>
                <a:gd name="T5" fmla="*/ 0 h 5696"/>
                <a:gd name="T6" fmla="*/ 1 w 5160"/>
                <a:gd name="T7" fmla="*/ 0 h 5696"/>
                <a:gd name="T8" fmla="*/ 1 w 5160"/>
                <a:gd name="T9" fmla="*/ 0 h 5696"/>
                <a:gd name="T10" fmla="*/ 1 w 5160"/>
                <a:gd name="T11" fmla="*/ 0 h 5696"/>
                <a:gd name="T12" fmla="*/ 1 w 5160"/>
                <a:gd name="T13" fmla="*/ 0 h 5696"/>
                <a:gd name="T14" fmla="*/ 1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1 w 5160"/>
                <a:gd name="T23" fmla="*/ 0 h 5696"/>
                <a:gd name="T24" fmla="*/ 1 w 5160"/>
                <a:gd name="T25" fmla="*/ 0 h 5696"/>
                <a:gd name="T26" fmla="*/ 1 w 5160"/>
                <a:gd name="T27" fmla="*/ 0 h 5696"/>
                <a:gd name="T28" fmla="*/ 1 w 5160"/>
                <a:gd name="T29" fmla="*/ 0 h 5696"/>
                <a:gd name="T30" fmla="*/ 1 w 5160"/>
                <a:gd name="T31" fmla="*/ 0 h 5696"/>
                <a:gd name="T32" fmla="*/ 1 w 5160"/>
                <a:gd name="T33" fmla="*/ 0 h 5696"/>
                <a:gd name="T34" fmla="*/ 1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3810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Freeform 36"/>
            <p:cNvSpPr>
              <a:spLocks/>
            </p:cNvSpPr>
            <p:nvPr/>
          </p:nvSpPr>
          <p:spPr bwMode="auto">
            <a:xfrm flipH="1">
              <a:off x="4372" y="2716"/>
              <a:ext cx="231" cy="164"/>
            </a:xfrm>
            <a:custGeom>
              <a:avLst/>
              <a:gdLst>
                <a:gd name="T0" fmla="*/ 0 w 5160"/>
                <a:gd name="T1" fmla="*/ 0 h 5696"/>
                <a:gd name="T2" fmla="*/ 0 w 5160"/>
                <a:gd name="T3" fmla="*/ 0 h 5696"/>
                <a:gd name="T4" fmla="*/ 0 w 5160"/>
                <a:gd name="T5" fmla="*/ 0 h 5696"/>
                <a:gd name="T6" fmla="*/ 0 w 5160"/>
                <a:gd name="T7" fmla="*/ 0 h 5696"/>
                <a:gd name="T8" fmla="*/ 0 w 5160"/>
                <a:gd name="T9" fmla="*/ 0 h 5696"/>
                <a:gd name="T10" fmla="*/ 0 w 5160"/>
                <a:gd name="T11" fmla="*/ 0 h 5696"/>
                <a:gd name="T12" fmla="*/ 0 w 5160"/>
                <a:gd name="T13" fmla="*/ 0 h 5696"/>
                <a:gd name="T14" fmla="*/ 0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0 w 5160"/>
                <a:gd name="T25" fmla="*/ 0 h 5696"/>
                <a:gd name="T26" fmla="*/ 0 w 5160"/>
                <a:gd name="T27" fmla="*/ 0 h 5696"/>
                <a:gd name="T28" fmla="*/ 0 w 5160"/>
                <a:gd name="T29" fmla="*/ 0 h 5696"/>
                <a:gd name="T30" fmla="*/ 0 w 5160"/>
                <a:gd name="T31" fmla="*/ 0 h 5696"/>
                <a:gd name="T32" fmla="*/ 0 w 5160"/>
                <a:gd name="T33" fmla="*/ 0 h 5696"/>
                <a:gd name="T34" fmla="*/ 0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AutoShape 37"/>
            <p:cNvSpPr>
              <a:spLocks noChangeArrowheads="1"/>
            </p:cNvSpPr>
            <p:nvPr/>
          </p:nvSpPr>
          <p:spPr bwMode="auto">
            <a:xfrm>
              <a:off x="4338" y="3044"/>
              <a:ext cx="154" cy="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11" name="AutoShape 38"/>
            <p:cNvSpPr>
              <a:spLocks noChangeArrowheads="1"/>
            </p:cNvSpPr>
            <p:nvPr/>
          </p:nvSpPr>
          <p:spPr bwMode="auto">
            <a:xfrm>
              <a:off x="2898" y="3003"/>
              <a:ext cx="154" cy="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12" name="AutoShape 39"/>
            <p:cNvSpPr>
              <a:spLocks noChangeArrowheads="1"/>
            </p:cNvSpPr>
            <p:nvPr/>
          </p:nvSpPr>
          <p:spPr bwMode="auto">
            <a:xfrm>
              <a:off x="2709" y="3003"/>
              <a:ext cx="154" cy="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13" name="Freeform 40"/>
            <p:cNvSpPr>
              <a:spLocks/>
            </p:cNvSpPr>
            <p:nvPr/>
          </p:nvSpPr>
          <p:spPr bwMode="auto">
            <a:xfrm>
              <a:off x="1355" y="2684"/>
              <a:ext cx="231" cy="188"/>
            </a:xfrm>
            <a:custGeom>
              <a:avLst/>
              <a:gdLst>
                <a:gd name="T0" fmla="*/ 0 w 5160"/>
                <a:gd name="T1" fmla="*/ 0 h 5696"/>
                <a:gd name="T2" fmla="*/ 0 w 5160"/>
                <a:gd name="T3" fmla="*/ 0 h 5696"/>
                <a:gd name="T4" fmla="*/ 0 w 5160"/>
                <a:gd name="T5" fmla="*/ 0 h 5696"/>
                <a:gd name="T6" fmla="*/ 0 w 5160"/>
                <a:gd name="T7" fmla="*/ 0 h 5696"/>
                <a:gd name="T8" fmla="*/ 0 w 5160"/>
                <a:gd name="T9" fmla="*/ 0 h 5696"/>
                <a:gd name="T10" fmla="*/ 0 w 5160"/>
                <a:gd name="T11" fmla="*/ 0 h 5696"/>
                <a:gd name="T12" fmla="*/ 0 w 5160"/>
                <a:gd name="T13" fmla="*/ 0 h 5696"/>
                <a:gd name="T14" fmla="*/ 0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0 w 5160"/>
                <a:gd name="T25" fmla="*/ 0 h 5696"/>
                <a:gd name="T26" fmla="*/ 0 w 5160"/>
                <a:gd name="T27" fmla="*/ 0 h 5696"/>
                <a:gd name="T28" fmla="*/ 0 w 5160"/>
                <a:gd name="T29" fmla="*/ 0 h 5696"/>
                <a:gd name="T30" fmla="*/ 0 w 5160"/>
                <a:gd name="T31" fmla="*/ 0 h 5696"/>
                <a:gd name="T32" fmla="*/ 0 w 5160"/>
                <a:gd name="T33" fmla="*/ 0 h 5696"/>
                <a:gd name="T34" fmla="*/ 0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3810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Freeform 41"/>
            <p:cNvSpPr>
              <a:spLocks/>
            </p:cNvSpPr>
            <p:nvPr/>
          </p:nvSpPr>
          <p:spPr bwMode="auto">
            <a:xfrm flipH="1">
              <a:off x="1706" y="2684"/>
              <a:ext cx="232" cy="163"/>
            </a:xfrm>
            <a:custGeom>
              <a:avLst/>
              <a:gdLst>
                <a:gd name="T0" fmla="*/ 0 w 5160"/>
                <a:gd name="T1" fmla="*/ 0 h 5696"/>
                <a:gd name="T2" fmla="*/ 0 w 5160"/>
                <a:gd name="T3" fmla="*/ 0 h 5696"/>
                <a:gd name="T4" fmla="*/ 0 w 5160"/>
                <a:gd name="T5" fmla="*/ 0 h 5696"/>
                <a:gd name="T6" fmla="*/ 0 w 5160"/>
                <a:gd name="T7" fmla="*/ 0 h 5696"/>
                <a:gd name="T8" fmla="*/ 0 w 5160"/>
                <a:gd name="T9" fmla="*/ 0 h 5696"/>
                <a:gd name="T10" fmla="*/ 0 w 5160"/>
                <a:gd name="T11" fmla="*/ 0 h 5696"/>
                <a:gd name="T12" fmla="*/ 0 w 5160"/>
                <a:gd name="T13" fmla="*/ 0 h 5696"/>
                <a:gd name="T14" fmla="*/ 0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0 w 5160"/>
                <a:gd name="T25" fmla="*/ 0 h 5696"/>
                <a:gd name="T26" fmla="*/ 0 w 5160"/>
                <a:gd name="T27" fmla="*/ 0 h 5696"/>
                <a:gd name="T28" fmla="*/ 0 w 5160"/>
                <a:gd name="T29" fmla="*/ 0 h 5696"/>
                <a:gd name="T30" fmla="*/ 0 w 5160"/>
                <a:gd name="T31" fmla="*/ 0 h 5696"/>
                <a:gd name="T32" fmla="*/ 0 w 5160"/>
                <a:gd name="T33" fmla="*/ 0 h 5696"/>
                <a:gd name="T34" fmla="*/ 0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3810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Freeform 42"/>
            <p:cNvSpPr>
              <a:spLocks/>
            </p:cNvSpPr>
            <p:nvPr/>
          </p:nvSpPr>
          <p:spPr bwMode="auto">
            <a:xfrm flipH="1">
              <a:off x="1719" y="2675"/>
              <a:ext cx="279" cy="181"/>
            </a:xfrm>
            <a:custGeom>
              <a:avLst/>
              <a:gdLst>
                <a:gd name="T0" fmla="*/ 0 w 5160"/>
                <a:gd name="T1" fmla="*/ 0 h 5696"/>
                <a:gd name="T2" fmla="*/ 1 w 5160"/>
                <a:gd name="T3" fmla="*/ 0 h 5696"/>
                <a:gd name="T4" fmla="*/ 1 w 5160"/>
                <a:gd name="T5" fmla="*/ 0 h 5696"/>
                <a:gd name="T6" fmla="*/ 1 w 5160"/>
                <a:gd name="T7" fmla="*/ 0 h 5696"/>
                <a:gd name="T8" fmla="*/ 1 w 5160"/>
                <a:gd name="T9" fmla="*/ 0 h 5696"/>
                <a:gd name="T10" fmla="*/ 1 w 5160"/>
                <a:gd name="T11" fmla="*/ 0 h 5696"/>
                <a:gd name="T12" fmla="*/ 1 w 5160"/>
                <a:gd name="T13" fmla="*/ 0 h 5696"/>
                <a:gd name="T14" fmla="*/ 1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1 w 5160"/>
                <a:gd name="T25" fmla="*/ 0 h 5696"/>
                <a:gd name="T26" fmla="*/ 1 w 5160"/>
                <a:gd name="T27" fmla="*/ 0 h 5696"/>
                <a:gd name="T28" fmla="*/ 1 w 5160"/>
                <a:gd name="T29" fmla="*/ 0 h 5696"/>
                <a:gd name="T30" fmla="*/ 1 w 5160"/>
                <a:gd name="T31" fmla="*/ 0 h 5696"/>
                <a:gd name="T32" fmla="*/ 1 w 5160"/>
                <a:gd name="T33" fmla="*/ 0 h 5696"/>
                <a:gd name="T34" fmla="*/ 1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Freeform 43"/>
            <p:cNvSpPr>
              <a:spLocks/>
            </p:cNvSpPr>
            <p:nvPr/>
          </p:nvSpPr>
          <p:spPr bwMode="auto">
            <a:xfrm>
              <a:off x="1346" y="2675"/>
              <a:ext cx="279" cy="181"/>
            </a:xfrm>
            <a:custGeom>
              <a:avLst/>
              <a:gdLst>
                <a:gd name="T0" fmla="*/ 0 w 5160"/>
                <a:gd name="T1" fmla="*/ 0 h 5696"/>
                <a:gd name="T2" fmla="*/ 1 w 5160"/>
                <a:gd name="T3" fmla="*/ 0 h 5696"/>
                <a:gd name="T4" fmla="*/ 1 w 5160"/>
                <a:gd name="T5" fmla="*/ 0 h 5696"/>
                <a:gd name="T6" fmla="*/ 1 w 5160"/>
                <a:gd name="T7" fmla="*/ 0 h 5696"/>
                <a:gd name="T8" fmla="*/ 1 w 5160"/>
                <a:gd name="T9" fmla="*/ 0 h 5696"/>
                <a:gd name="T10" fmla="*/ 1 w 5160"/>
                <a:gd name="T11" fmla="*/ 0 h 5696"/>
                <a:gd name="T12" fmla="*/ 1 w 5160"/>
                <a:gd name="T13" fmla="*/ 0 h 5696"/>
                <a:gd name="T14" fmla="*/ 1 w 5160"/>
                <a:gd name="T15" fmla="*/ 0 h 5696"/>
                <a:gd name="T16" fmla="*/ 0 w 5160"/>
                <a:gd name="T17" fmla="*/ 0 h 5696"/>
                <a:gd name="T18" fmla="*/ 0 w 5160"/>
                <a:gd name="T19" fmla="*/ 0 h 5696"/>
                <a:gd name="T20" fmla="*/ 0 w 5160"/>
                <a:gd name="T21" fmla="*/ 0 h 5696"/>
                <a:gd name="T22" fmla="*/ 0 w 5160"/>
                <a:gd name="T23" fmla="*/ 0 h 5696"/>
                <a:gd name="T24" fmla="*/ 1 w 5160"/>
                <a:gd name="T25" fmla="*/ 0 h 5696"/>
                <a:gd name="T26" fmla="*/ 1 w 5160"/>
                <a:gd name="T27" fmla="*/ 0 h 5696"/>
                <a:gd name="T28" fmla="*/ 1 w 5160"/>
                <a:gd name="T29" fmla="*/ 0 h 5696"/>
                <a:gd name="T30" fmla="*/ 1 w 5160"/>
                <a:gd name="T31" fmla="*/ 0 h 5696"/>
                <a:gd name="T32" fmla="*/ 1 w 5160"/>
                <a:gd name="T33" fmla="*/ 0 h 5696"/>
                <a:gd name="T34" fmla="*/ 1 w 5160"/>
                <a:gd name="T35" fmla="*/ 0 h 5696"/>
                <a:gd name="T36" fmla="*/ 0 w 5160"/>
                <a:gd name="T37" fmla="*/ 0 h 5696"/>
                <a:gd name="T38" fmla="*/ 0 w 5160"/>
                <a:gd name="T39" fmla="*/ 0 h 5696"/>
                <a:gd name="T40" fmla="*/ 0 w 5160"/>
                <a:gd name="T41" fmla="*/ 0 h 5696"/>
                <a:gd name="T42" fmla="*/ 0 w 5160"/>
                <a:gd name="T43" fmla="*/ 0 h 5696"/>
                <a:gd name="T44" fmla="*/ 0 w 5160"/>
                <a:gd name="T45" fmla="*/ 0 h 5696"/>
                <a:gd name="T46" fmla="*/ 0 w 5160"/>
                <a:gd name="T47" fmla="*/ 0 h 5696"/>
                <a:gd name="T48" fmla="*/ 0 w 5160"/>
                <a:gd name="T49" fmla="*/ 0 h 5696"/>
                <a:gd name="T50" fmla="*/ 0 w 5160"/>
                <a:gd name="T51" fmla="*/ 0 h 5696"/>
                <a:gd name="T52" fmla="*/ 0 w 5160"/>
                <a:gd name="T53" fmla="*/ 0 h 5696"/>
                <a:gd name="T54" fmla="*/ 0 w 5160"/>
                <a:gd name="T55" fmla="*/ 0 h 5696"/>
                <a:gd name="T56" fmla="*/ 0 w 5160"/>
                <a:gd name="T57" fmla="*/ 0 h 5696"/>
                <a:gd name="T58" fmla="*/ 0 w 5160"/>
                <a:gd name="T59" fmla="*/ 0 h 56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60" h="5696">
                  <a:moveTo>
                    <a:pt x="2256" y="72"/>
                  </a:moveTo>
                  <a:cubicBezTo>
                    <a:pt x="2892" y="36"/>
                    <a:pt x="3528" y="0"/>
                    <a:pt x="3984" y="72"/>
                  </a:cubicBezTo>
                  <a:cubicBezTo>
                    <a:pt x="4440" y="144"/>
                    <a:pt x="4824" y="376"/>
                    <a:pt x="4992" y="504"/>
                  </a:cubicBezTo>
                  <a:cubicBezTo>
                    <a:pt x="5160" y="632"/>
                    <a:pt x="5032" y="744"/>
                    <a:pt x="4992" y="840"/>
                  </a:cubicBezTo>
                  <a:cubicBezTo>
                    <a:pt x="4952" y="936"/>
                    <a:pt x="4856" y="1040"/>
                    <a:pt x="4752" y="1080"/>
                  </a:cubicBezTo>
                  <a:cubicBezTo>
                    <a:pt x="4648" y="1120"/>
                    <a:pt x="4496" y="1088"/>
                    <a:pt x="4368" y="1080"/>
                  </a:cubicBezTo>
                  <a:cubicBezTo>
                    <a:pt x="4240" y="1072"/>
                    <a:pt x="4160" y="1040"/>
                    <a:pt x="3984" y="1032"/>
                  </a:cubicBezTo>
                  <a:cubicBezTo>
                    <a:pt x="3808" y="1024"/>
                    <a:pt x="3536" y="1016"/>
                    <a:pt x="3312" y="1032"/>
                  </a:cubicBezTo>
                  <a:cubicBezTo>
                    <a:pt x="3088" y="1048"/>
                    <a:pt x="2784" y="1024"/>
                    <a:pt x="2640" y="1128"/>
                  </a:cubicBezTo>
                  <a:cubicBezTo>
                    <a:pt x="2496" y="1232"/>
                    <a:pt x="2432" y="1496"/>
                    <a:pt x="2448" y="1656"/>
                  </a:cubicBezTo>
                  <a:cubicBezTo>
                    <a:pt x="2464" y="1816"/>
                    <a:pt x="2608" y="2016"/>
                    <a:pt x="2736" y="2088"/>
                  </a:cubicBezTo>
                  <a:cubicBezTo>
                    <a:pt x="2864" y="2160"/>
                    <a:pt x="3072" y="2088"/>
                    <a:pt x="3216" y="2088"/>
                  </a:cubicBezTo>
                  <a:cubicBezTo>
                    <a:pt x="3360" y="2088"/>
                    <a:pt x="3472" y="2088"/>
                    <a:pt x="3600" y="2088"/>
                  </a:cubicBezTo>
                  <a:cubicBezTo>
                    <a:pt x="3728" y="2088"/>
                    <a:pt x="3840" y="2072"/>
                    <a:pt x="3984" y="2088"/>
                  </a:cubicBezTo>
                  <a:cubicBezTo>
                    <a:pt x="4128" y="2104"/>
                    <a:pt x="4320" y="2160"/>
                    <a:pt x="4464" y="2184"/>
                  </a:cubicBezTo>
                  <a:cubicBezTo>
                    <a:pt x="4608" y="2208"/>
                    <a:pt x="4752" y="2128"/>
                    <a:pt x="4848" y="2232"/>
                  </a:cubicBezTo>
                  <a:cubicBezTo>
                    <a:pt x="4944" y="2336"/>
                    <a:pt x="5128" y="2672"/>
                    <a:pt x="5040" y="2808"/>
                  </a:cubicBezTo>
                  <a:cubicBezTo>
                    <a:pt x="4952" y="2944"/>
                    <a:pt x="4632" y="3008"/>
                    <a:pt x="4320" y="3048"/>
                  </a:cubicBezTo>
                  <a:cubicBezTo>
                    <a:pt x="4008" y="3088"/>
                    <a:pt x="3432" y="3048"/>
                    <a:pt x="3168" y="3048"/>
                  </a:cubicBezTo>
                  <a:cubicBezTo>
                    <a:pt x="2904" y="3048"/>
                    <a:pt x="2888" y="3048"/>
                    <a:pt x="2736" y="3048"/>
                  </a:cubicBezTo>
                  <a:cubicBezTo>
                    <a:pt x="2584" y="3048"/>
                    <a:pt x="2416" y="3048"/>
                    <a:pt x="2256" y="3048"/>
                  </a:cubicBezTo>
                  <a:cubicBezTo>
                    <a:pt x="2096" y="3048"/>
                    <a:pt x="1952" y="3000"/>
                    <a:pt x="1776" y="3048"/>
                  </a:cubicBezTo>
                  <a:cubicBezTo>
                    <a:pt x="1600" y="3096"/>
                    <a:pt x="1400" y="3256"/>
                    <a:pt x="1200" y="3336"/>
                  </a:cubicBezTo>
                  <a:cubicBezTo>
                    <a:pt x="1000" y="3416"/>
                    <a:pt x="712" y="3440"/>
                    <a:pt x="576" y="3528"/>
                  </a:cubicBezTo>
                  <a:cubicBezTo>
                    <a:pt x="440" y="3616"/>
                    <a:pt x="424" y="3752"/>
                    <a:pt x="384" y="3864"/>
                  </a:cubicBezTo>
                  <a:cubicBezTo>
                    <a:pt x="344" y="3976"/>
                    <a:pt x="304" y="4048"/>
                    <a:pt x="336" y="4200"/>
                  </a:cubicBezTo>
                  <a:cubicBezTo>
                    <a:pt x="368" y="4352"/>
                    <a:pt x="512" y="4592"/>
                    <a:pt x="576" y="4776"/>
                  </a:cubicBezTo>
                  <a:cubicBezTo>
                    <a:pt x="640" y="4960"/>
                    <a:pt x="752" y="5160"/>
                    <a:pt x="720" y="5304"/>
                  </a:cubicBezTo>
                  <a:cubicBezTo>
                    <a:pt x="688" y="5448"/>
                    <a:pt x="504" y="5584"/>
                    <a:pt x="384" y="5640"/>
                  </a:cubicBezTo>
                  <a:cubicBezTo>
                    <a:pt x="264" y="5696"/>
                    <a:pt x="72" y="5640"/>
                    <a:pt x="0" y="564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7" name="AutoShape 44"/>
            <p:cNvSpPr>
              <a:spLocks noChangeArrowheads="1"/>
            </p:cNvSpPr>
            <p:nvPr/>
          </p:nvSpPr>
          <p:spPr bwMode="auto">
            <a:xfrm>
              <a:off x="1732" y="2986"/>
              <a:ext cx="154" cy="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18" name="AutoShape 45"/>
            <p:cNvSpPr>
              <a:spLocks noChangeArrowheads="1"/>
            </p:cNvSpPr>
            <p:nvPr/>
          </p:nvSpPr>
          <p:spPr bwMode="auto">
            <a:xfrm>
              <a:off x="1406" y="2962"/>
              <a:ext cx="154" cy="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19" name="AutoShape 46"/>
            <p:cNvSpPr>
              <a:spLocks noChangeArrowheads="1"/>
            </p:cNvSpPr>
            <p:nvPr/>
          </p:nvSpPr>
          <p:spPr bwMode="auto">
            <a:xfrm rot="-5400000">
              <a:off x="3398" y="2526"/>
              <a:ext cx="122" cy="78"/>
            </a:xfrm>
            <a:prstGeom prst="flowChartOnlineStorage">
              <a:avLst/>
            </a:prstGeom>
            <a:solidFill>
              <a:srgbClr val="FFFF00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0" name="AutoShape 47"/>
            <p:cNvSpPr>
              <a:spLocks noChangeArrowheads="1"/>
            </p:cNvSpPr>
            <p:nvPr/>
          </p:nvSpPr>
          <p:spPr bwMode="auto">
            <a:xfrm rot="-5400000">
              <a:off x="4615" y="2510"/>
              <a:ext cx="123" cy="77"/>
            </a:xfrm>
            <a:prstGeom prst="flowChartOnlineStorage">
              <a:avLst/>
            </a:prstGeom>
            <a:solidFill>
              <a:srgbClr val="993366">
                <a:alpha val="5098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1" name="AutoShape 48"/>
            <p:cNvSpPr>
              <a:spLocks noChangeArrowheads="1"/>
            </p:cNvSpPr>
            <p:nvPr/>
          </p:nvSpPr>
          <p:spPr bwMode="auto">
            <a:xfrm rot="-5400000">
              <a:off x="3621" y="2526"/>
              <a:ext cx="122" cy="77"/>
            </a:xfrm>
            <a:prstGeom prst="flowChartOnlineStorage">
              <a:avLst/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2" name="AutoShape 49"/>
            <p:cNvSpPr>
              <a:spLocks noChangeArrowheads="1"/>
            </p:cNvSpPr>
            <p:nvPr/>
          </p:nvSpPr>
          <p:spPr bwMode="auto">
            <a:xfrm rot="-5400000">
              <a:off x="4880" y="2510"/>
              <a:ext cx="123" cy="77"/>
            </a:xfrm>
            <a:prstGeom prst="flowChartOnlineStorage">
              <a:avLst/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46123" name="Group 50"/>
            <p:cNvGrpSpPr>
              <a:grpSpLocks/>
            </p:cNvGrpSpPr>
            <p:nvPr/>
          </p:nvGrpSpPr>
          <p:grpSpPr bwMode="auto">
            <a:xfrm flipH="1">
              <a:off x="1434" y="2071"/>
              <a:ext cx="685" cy="1228"/>
              <a:chOff x="4128" y="19824"/>
              <a:chExt cx="4506" cy="7248"/>
            </a:xfrm>
          </p:grpSpPr>
          <p:sp>
            <p:nvSpPr>
              <p:cNvPr id="46148" name="Freeform 51"/>
              <p:cNvSpPr>
                <a:spLocks/>
              </p:cNvSpPr>
              <p:nvPr/>
            </p:nvSpPr>
            <p:spPr bwMode="auto">
              <a:xfrm>
                <a:off x="4128" y="19824"/>
                <a:ext cx="4320" cy="7248"/>
              </a:xfrm>
              <a:custGeom>
                <a:avLst/>
                <a:gdLst>
                  <a:gd name="T0" fmla="*/ 749 w 4320"/>
                  <a:gd name="T1" fmla="*/ 470 h 7248"/>
                  <a:gd name="T2" fmla="*/ 230 w 4320"/>
                  <a:gd name="T3" fmla="*/ 413 h 7248"/>
                  <a:gd name="T4" fmla="*/ 48 w 4320"/>
                  <a:gd name="T5" fmla="*/ 816 h 7248"/>
                  <a:gd name="T6" fmla="*/ 0 w 4320"/>
                  <a:gd name="T7" fmla="*/ 1344 h 7248"/>
                  <a:gd name="T8" fmla="*/ 288 w 4320"/>
                  <a:gd name="T9" fmla="*/ 1920 h 7248"/>
                  <a:gd name="T10" fmla="*/ 624 w 4320"/>
                  <a:gd name="T11" fmla="*/ 2160 h 7248"/>
                  <a:gd name="T12" fmla="*/ 1632 w 4320"/>
                  <a:gd name="T13" fmla="*/ 2352 h 7248"/>
                  <a:gd name="T14" fmla="*/ 2208 w 4320"/>
                  <a:gd name="T15" fmla="*/ 2736 h 7248"/>
                  <a:gd name="T16" fmla="*/ 2640 w 4320"/>
                  <a:gd name="T17" fmla="*/ 3360 h 7248"/>
                  <a:gd name="T18" fmla="*/ 2784 w 4320"/>
                  <a:gd name="T19" fmla="*/ 3696 h 7248"/>
                  <a:gd name="T20" fmla="*/ 2880 w 4320"/>
                  <a:gd name="T21" fmla="*/ 4272 h 7248"/>
                  <a:gd name="T22" fmla="*/ 2880 w 4320"/>
                  <a:gd name="T23" fmla="*/ 5088 h 7248"/>
                  <a:gd name="T24" fmla="*/ 2688 w 4320"/>
                  <a:gd name="T25" fmla="*/ 5472 h 7248"/>
                  <a:gd name="T26" fmla="*/ 2256 w 4320"/>
                  <a:gd name="T27" fmla="*/ 6192 h 7248"/>
                  <a:gd name="T28" fmla="*/ 2304 w 4320"/>
                  <a:gd name="T29" fmla="*/ 6816 h 7248"/>
                  <a:gd name="T30" fmla="*/ 2592 w 4320"/>
                  <a:gd name="T31" fmla="*/ 7248 h 7248"/>
                  <a:gd name="T32" fmla="*/ 3264 w 4320"/>
                  <a:gd name="T33" fmla="*/ 7248 h 7248"/>
                  <a:gd name="T34" fmla="*/ 3648 w 4320"/>
                  <a:gd name="T35" fmla="*/ 6816 h 7248"/>
                  <a:gd name="T36" fmla="*/ 3696 w 4320"/>
                  <a:gd name="T37" fmla="*/ 5952 h 7248"/>
                  <a:gd name="T38" fmla="*/ 3504 w 4320"/>
                  <a:gd name="T39" fmla="*/ 5520 h 7248"/>
                  <a:gd name="T40" fmla="*/ 3408 w 4320"/>
                  <a:gd name="T41" fmla="*/ 5136 h 7248"/>
                  <a:gd name="T42" fmla="*/ 3408 w 4320"/>
                  <a:gd name="T43" fmla="*/ 4608 h 7248"/>
                  <a:gd name="T44" fmla="*/ 3456 w 4320"/>
                  <a:gd name="T45" fmla="*/ 4224 h 7248"/>
                  <a:gd name="T46" fmla="*/ 3552 w 4320"/>
                  <a:gd name="T47" fmla="*/ 3504 h 7248"/>
                  <a:gd name="T48" fmla="*/ 3648 w 4320"/>
                  <a:gd name="T49" fmla="*/ 3024 h 7248"/>
                  <a:gd name="T50" fmla="*/ 3936 w 4320"/>
                  <a:gd name="T51" fmla="*/ 2640 h 7248"/>
                  <a:gd name="T52" fmla="*/ 4272 w 4320"/>
                  <a:gd name="T53" fmla="*/ 2016 h 7248"/>
                  <a:gd name="T54" fmla="*/ 4320 w 4320"/>
                  <a:gd name="T55" fmla="*/ 1488 h 7248"/>
                  <a:gd name="T56" fmla="*/ 4128 w 4320"/>
                  <a:gd name="T57" fmla="*/ 1056 h 7248"/>
                  <a:gd name="T58" fmla="*/ 3936 w 4320"/>
                  <a:gd name="T59" fmla="*/ 768 h 7248"/>
                  <a:gd name="T60" fmla="*/ 3696 w 4320"/>
                  <a:gd name="T61" fmla="*/ 480 h 7248"/>
                  <a:gd name="T62" fmla="*/ 3216 w 4320"/>
                  <a:gd name="T63" fmla="*/ 48 h 7248"/>
                  <a:gd name="T64" fmla="*/ 2880 w 4320"/>
                  <a:gd name="T65" fmla="*/ 0 h 7248"/>
                  <a:gd name="T66" fmla="*/ 2112 w 4320"/>
                  <a:gd name="T67" fmla="*/ 288 h 7248"/>
                  <a:gd name="T68" fmla="*/ 2016 w 4320"/>
                  <a:gd name="T69" fmla="*/ 624 h 7248"/>
                  <a:gd name="T70" fmla="*/ 1632 w 4320"/>
                  <a:gd name="T71" fmla="*/ 768 h 7248"/>
                  <a:gd name="T72" fmla="*/ 749 w 4320"/>
                  <a:gd name="T73" fmla="*/ 470 h 724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320" h="7248">
                    <a:moveTo>
                      <a:pt x="749" y="470"/>
                    </a:moveTo>
                    <a:cubicBezTo>
                      <a:pt x="308" y="408"/>
                      <a:pt x="482" y="413"/>
                      <a:pt x="230" y="413"/>
                    </a:cubicBezTo>
                    <a:lnTo>
                      <a:pt x="48" y="816"/>
                    </a:lnTo>
                    <a:lnTo>
                      <a:pt x="0" y="1344"/>
                    </a:lnTo>
                    <a:lnTo>
                      <a:pt x="288" y="1920"/>
                    </a:lnTo>
                    <a:lnTo>
                      <a:pt x="624" y="2160"/>
                    </a:lnTo>
                    <a:lnTo>
                      <a:pt x="1632" y="2352"/>
                    </a:lnTo>
                    <a:lnTo>
                      <a:pt x="2208" y="2736"/>
                    </a:lnTo>
                    <a:lnTo>
                      <a:pt x="2640" y="3360"/>
                    </a:lnTo>
                    <a:lnTo>
                      <a:pt x="2784" y="3696"/>
                    </a:lnTo>
                    <a:lnTo>
                      <a:pt x="2880" y="4272"/>
                    </a:lnTo>
                    <a:lnTo>
                      <a:pt x="2880" y="5088"/>
                    </a:lnTo>
                    <a:lnTo>
                      <a:pt x="2688" y="5472"/>
                    </a:lnTo>
                    <a:lnTo>
                      <a:pt x="2256" y="6192"/>
                    </a:lnTo>
                    <a:lnTo>
                      <a:pt x="2304" y="6816"/>
                    </a:lnTo>
                    <a:lnTo>
                      <a:pt x="2592" y="7248"/>
                    </a:lnTo>
                    <a:lnTo>
                      <a:pt x="3264" y="7248"/>
                    </a:lnTo>
                    <a:lnTo>
                      <a:pt x="3648" y="6816"/>
                    </a:lnTo>
                    <a:lnTo>
                      <a:pt x="3696" y="5952"/>
                    </a:lnTo>
                    <a:lnTo>
                      <a:pt x="3504" y="5520"/>
                    </a:lnTo>
                    <a:lnTo>
                      <a:pt x="3408" y="5136"/>
                    </a:lnTo>
                    <a:lnTo>
                      <a:pt x="3408" y="4608"/>
                    </a:lnTo>
                    <a:lnTo>
                      <a:pt x="3456" y="4224"/>
                    </a:lnTo>
                    <a:lnTo>
                      <a:pt x="3552" y="3504"/>
                    </a:lnTo>
                    <a:lnTo>
                      <a:pt x="3648" y="3024"/>
                    </a:lnTo>
                    <a:lnTo>
                      <a:pt x="3936" y="2640"/>
                    </a:lnTo>
                    <a:lnTo>
                      <a:pt x="4272" y="2016"/>
                    </a:lnTo>
                    <a:lnTo>
                      <a:pt x="4320" y="1488"/>
                    </a:lnTo>
                    <a:lnTo>
                      <a:pt x="4128" y="1056"/>
                    </a:lnTo>
                    <a:lnTo>
                      <a:pt x="3936" y="768"/>
                    </a:lnTo>
                    <a:lnTo>
                      <a:pt x="3696" y="480"/>
                    </a:lnTo>
                    <a:lnTo>
                      <a:pt x="3216" y="48"/>
                    </a:lnTo>
                    <a:lnTo>
                      <a:pt x="2880" y="0"/>
                    </a:lnTo>
                    <a:lnTo>
                      <a:pt x="2112" y="288"/>
                    </a:lnTo>
                    <a:lnTo>
                      <a:pt x="2016" y="624"/>
                    </a:lnTo>
                    <a:lnTo>
                      <a:pt x="1632" y="768"/>
                    </a:lnTo>
                    <a:lnTo>
                      <a:pt x="749" y="47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CC"/>
                  </a:gs>
                  <a:gs pos="100000">
                    <a:srgbClr val="FFCC66">
                      <a:alpha val="50000"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9" name="Freeform 52"/>
              <p:cNvSpPr>
                <a:spLocks/>
              </p:cNvSpPr>
              <p:nvPr/>
            </p:nvSpPr>
            <p:spPr bwMode="auto">
              <a:xfrm>
                <a:off x="6144" y="20832"/>
                <a:ext cx="1392" cy="2784"/>
              </a:xfrm>
              <a:custGeom>
                <a:avLst/>
                <a:gdLst>
                  <a:gd name="T0" fmla="*/ 164 w 1680"/>
                  <a:gd name="T1" fmla="*/ 428 h 3312"/>
                  <a:gd name="T2" fmla="*/ 0 w 1680"/>
                  <a:gd name="T3" fmla="*/ 713 h 3312"/>
                  <a:gd name="T4" fmla="*/ 164 w 1680"/>
                  <a:gd name="T5" fmla="*/ 826 h 3312"/>
                  <a:gd name="T6" fmla="*/ 355 w 1680"/>
                  <a:gd name="T7" fmla="*/ 941 h 3312"/>
                  <a:gd name="T8" fmla="*/ 355 w 1680"/>
                  <a:gd name="T9" fmla="*/ 1226 h 3312"/>
                  <a:gd name="T10" fmla="*/ 491 w 1680"/>
                  <a:gd name="T11" fmla="*/ 1425 h 3312"/>
                  <a:gd name="T12" fmla="*/ 628 w 1680"/>
                  <a:gd name="T13" fmla="*/ 1739 h 3312"/>
                  <a:gd name="T14" fmla="*/ 710 w 1680"/>
                  <a:gd name="T15" fmla="*/ 1967 h 3312"/>
                  <a:gd name="T16" fmla="*/ 791 w 1680"/>
                  <a:gd name="T17" fmla="*/ 1768 h 3312"/>
                  <a:gd name="T18" fmla="*/ 791 w 1680"/>
                  <a:gd name="T19" fmla="*/ 1568 h 3312"/>
                  <a:gd name="T20" fmla="*/ 847 w 1680"/>
                  <a:gd name="T21" fmla="*/ 1168 h 3312"/>
                  <a:gd name="T22" fmla="*/ 955 w 1680"/>
                  <a:gd name="T23" fmla="*/ 884 h 3312"/>
                  <a:gd name="T24" fmla="*/ 791 w 1680"/>
                  <a:gd name="T25" fmla="*/ 713 h 3312"/>
                  <a:gd name="T26" fmla="*/ 655 w 1680"/>
                  <a:gd name="T27" fmla="*/ 342 h 3312"/>
                  <a:gd name="T28" fmla="*/ 710 w 1680"/>
                  <a:gd name="T29" fmla="*/ 256 h 3312"/>
                  <a:gd name="T30" fmla="*/ 715 w 1680"/>
                  <a:gd name="T31" fmla="*/ 97 h 3312"/>
                  <a:gd name="T32" fmla="*/ 464 w 1680"/>
                  <a:gd name="T33" fmla="*/ 0 h 3312"/>
                  <a:gd name="T34" fmla="*/ 327 w 1680"/>
                  <a:gd name="T35" fmla="*/ 171 h 3312"/>
                  <a:gd name="T36" fmla="*/ 82 w 1680"/>
                  <a:gd name="T37" fmla="*/ 171 h 3312"/>
                  <a:gd name="T38" fmla="*/ 164 w 1680"/>
                  <a:gd name="T39" fmla="*/ 428 h 331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680" h="3312">
                    <a:moveTo>
                      <a:pt x="288" y="720"/>
                    </a:moveTo>
                    <a:lnTo>
                      <a:pt x="0" y="1200"/>
                    </a:lnTo>
                    <a:lnTo>
                      <a:pt x="288" y="1392"/>
                    </a:lnTo>
                    <a:lnTo>
                      <a:pt x="624" y="1584"/>
                    </a:lnTo>
                    <a:lnTo>
                      <a:pt x="624" y="2064"/>
                    </a:lnTo>
                    <a:lnTo>
                      <a:pt x="864" y="2400"/>
                    </a:lnTo>
                    <a:lnTo>
                      <a:pt x="1104" y="2928"/>
                    </a:lnTo>
                    <a:lnTo>
                      <a:pt x="1248" y="3312"/>
                    </a:lnTo>
                    <a:lnTo>
                      <a:pt x="1392" y="2976"/>
                    </a:lnTo>
                    <a:lnTo>
                      <a:pt x="1392" y="2640"/>
                    </a:lnTo>
                    <a:lnTo>
                      <a:pt x="1488" y="1968"/>
                    </a:lnTo>
                    <a:lnTo>
                      <a:pt x="1680" y="1488"/>
                    </a:lnTo>
                    <a:lnTo>
                      <a:pt x="1392" y="1200"/>
                    </a:lnTo>
                    <a:lnTo>
                      <a:pt x="1152" y="576"/>
                    </a:lnTo>
                    <a:cubicBezTo>
                      <a:pt x="1184" y="528"/>
                      <a:pt x="1231" y="487"/>
                      <a:pt x="1248" y="432"/>
                    </a:cubicBezTo>
                    <a:cubicBezTo>
                      <a:pt x="1259" y="395"/>
                      <a:pt x="1258" y="238"/>
                      <a:pt x="1258" y="163"/>
                    </a:cubicBezTo>
                    <a:lnTo>
                      <a:pt x="816" y="0"/>
                    </a:lnTo>
                    <a:lnTo>
                      <a:pt x="576" y="288"/>
                    </a:lnTo>
                    <a:lnTo>
                      <a:pt x="144" y="288"/>
                    </a:lnTo>
                    <a:lnTo>
                      <a:pt x="288" y="72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EAEAEA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150" name="Group 53"/>
              <p:cNvGrpSpPr>
                <a:grpSpLocks/>
              </p:cNvGrpSpPr>
              <p:nvPr/>
            </p:nvGrpSpPr>
            <p:grpSpPr bwMode="auto">
              <a:xfrm>
                <a:off x="4176" y="20112"/>
                <a:ext cx="4458" cy="2634"/>
                <a:chOff x="6240" y="12000"/>
                <a:chExt cx="4458" cy="2634"/>
              </a:xfrm>
            </p:grpSpPr>
            <p:sp>
              <p:nvSpPr>
                <p:cNvPr id="46152" name="AutoShape 54"/>
                <p:cNvSpPr>
                  <a:spLocks noChangeArrowheads="1"/>
                </p:cNvSpPr>
                <p:nvPr/>
              </p:nvSpPr>
              <p:spPr bwMode="auto">
                <a:xfrm rot="-8800453">
                  <a:off x="6240" y="13722"/>
                  <a:ext cx="528" cy="576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FFCC99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6153" name="AutoShape 55"/>
                <p:cNvSpPr>
                  <a:spLocks noChangeArrowheads="1"/>
                </p:cNvSpPr>
                <p:nvPr/>
              </p:nvSpPr>
              <p:spPr bwMode="auto">
                <a:xfrm rot="7538210">
                  <a:off x="10146" y="14082"/>
                  <a:ext cx="528" cy="57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6154" name="AutoShape 56"/>
                <p:cNvSpPr>
                  <a:spLocks noChangeArrowheads="1"/>
                </p:cNvSpPr>
                <p:nvPr/>
              </p:nvSpPr>
              <p:spPr bwMode="auto">
                <a:xfrm rot="3030529">
                  <a:off x="10056" y="11976"/>
                  <a:ext cx="528" cy="57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6151" name="AutoShape 57"/>
              <p:cNvSpPr>
                <a:spLocks noChangeArrowheads="1"/>
              </p:cNvSpPr>
              <p:nvPr/>
            </p:nvSpPr>
            <p:spPr bwMode="auto">
              <a:xfrm rot="1021229">
                <a:off x="4944" y="19824"/>
                <a:ext cx="528" cy="57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6124" name="Oval 58"/>
            <p:cNvSpPr>
              <a:spLocks noChangeArrowheads="1"/>
            </p:cNvSpPr>
            <p:nvPr/>
          </p:nvSpPr>
          <p:spPr bwMode="auto">
            <a:xfrm>
              <a:off x="866" y="2856"/>
              <a:ext cx="197" cy="139"/>
            </a:xfrm>
            <a:prstGeom prst="ellipse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5" name="Oval 59"/>
            <p:cNvSpPr>
              <a:spLocks noChangeArrowheads="1"/>
            </p:cNvSpPr>
            <p:nvPr/>
          </p:nvSpPr>
          <p:spPr bwMode="auto">
            <a:xfrm>
              <a:off x="3378" y="2921"/>
              <a:ext cx="197" cy="139"/>
            </a:xfrm>
            <a:prstGeom prst="ellipse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6" name="Oval 60"/>
            <p:cNvSpPr>
              <a:spLocks noChangeArrowheads="1"/>
            </p:cNvSpPr>
            <p:nvPr/>
          </p:nvSpPr>
          <p:spPr bwMode="auto">
            <a:xfrm>
              <a:off x="4835" y="2905"/>
              <a:ext cx="197" cy="139"/>
            </a:xfrm>
            <a:prstGeom prst="ellipse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7" name="Text Box 61"/>
            <p:cNvSpPr txBox="1">
              <a:spLocks noChangeArrowheads="1"/>
            </p:cNvSpPr>
            <p:nvPr/>
          </p:nvSpPr>
          <p:spPr bwMode="auto">
            <a:xfrm>
              <a:off x="3618" y="2242"/>
              <a:ext cx="1359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6002" tIns="8001" rIns="16002" bIns="8001">
              <a:spAutoFit/>
            </a:bodyPr>
            <a:lstStyle>
              <a:lvl1pPr defTabSz="16033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160338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160338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160338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160338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603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603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603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603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700" b="1">
                  <a:latin typeface="Times New Roman" panose="02020603050405020304" pitchFamily="18" charset="0"/>
                </a:rPr>
                <a:t>Endothelial Retraction</a:t>
              </a:r>
            </a:p>
          </p:txBody>
        </p:sp>
        <p:sp>
          <p:nvSpPr>
            <p:cNvPr id="46128" name="AutoShape 62"/>
            <p:cNvSpPr>
              <a:spLocks noChangeArrowheads="1"/>
            </p:cNvSpPr>
            <p:nvPr/>
          </p:nvSpPr>
          <p:spPr bwMode="auto">
            <a:xfrm>
              <a:off x="4149" y="2512"/>
              <a:ext cx="77" cy="229"/>
            </a:xfrm>
            <a:prstGeom prst="downArrow">
              <a:avLst>
                <a:gd name="adj1" fmla="val 50000"/>
                <a:gd name="adj2" fmla="val 74351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29" name="AutoShape 63"/>
            <p:cNvSpPr>
              <a:spLocks noChangeArrowheads="1"/>
            </p:cNvSpPr>
            <p:nvPr/>
          </p:nvSpPr>
          <p:spPr bwMode="auto">
            <a:xfrm>
              <a:off x="4149" y="2962"/>
              <a:ext cx="77" cy="229"/>
            </a:xfrm>
            <a:prstGeom prst="downArrow">
              <a:avLst>
                <a:gd name="adj1" fmla="val 50000"/>
                <a:gd name="adj2" fmla="val 74351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30" name="AutoShape 64"/>
            <p:cNvSpPr>
              <a:spLocks noChangeArrowheads="1"/>
            </p:cNvSpPr>
            <p:nvPr/>
          </p:nvSpPr>
          <p:spPr bwMode="auto">
            <a:xfrm rot="2800134">
              <a:off x="3898" y="3329"/>
              <a:ext cx="74" cy="240"/>
            </a:xfrm>
            <a:prstGeom prst="downArrow">
              <a:avLst>
                <a:gd name="adj1" fmla="val 50000"/>
                <a:gd name="adj2" fmla="val 81081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31" name="AutoShape 65"/>
            <p:cNvSpPr>
              <a:spLocks noChangeArrowheads="1"/>
            </p:cNvSpPr>
            <p:nvPr/>
          </p:nvSpPr>
          <p:spPr bwMode="auto">
            <a:xfrm rot="-3005015">
              <a:off x="1943" y="3288"/>
              <a:ext cx="74" cy="240"/>
            </a:xfrm>
            <a:prstGeom prst="downArrow">
              <a:avLst>
                <a:gd name="adj1" fmla="val 50000"/>
                <a:gd name="adj2" fmla="val 81081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132" name="AutoShape 66"/>
            <p:cNvSpPr>
              <a:spLocks noChangeArrowheads="1"/>
            </p:cNvSpPr>
            <p:nvPr/>
          </p:nvSpPr>
          <p:spPr bwMode="auto">
            <a:xfrm rot="5400000">
              <a:off x="2745" y="1956"/>
              <a:ext cx="246" cy="145"/>
            </a:xfrm>
            <a:prstGeom prst="notchedRightArrow">
              <a:avLst>
                <a:gd name="adj1" fmla="val 50000"/>
                <a:gd name="adj2" fmla="val 42414"/>
              </a:avLst>
            </a:prstGeom>
            <a:gradFill rotWithShape="1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46133" name="Group 67"/>
            <p:cNvGrpSpPr>
              <a:grpSpLocks/>
            </p:cNvGrpSpPr>
            <p:nvPr/>
          </p:nvGrpSpPr>
          <p:grpSpPr bwMode="auto">
            <a:xfrm>
              <a:off x="1108" y="2436"/>
              <a:ext cx="120" cy="131"/>
              <a:chOff x="660" y="2438"/>
              <a:chExt cx="120" cy="131"/>
            </a:xfrm>
          </p:grpSpPr>
          <p:sp>
            <p:nvSpPr>
              <p:cNvPr id="46146" name="Rectangle 68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47" name="AutoShape 69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6134" name="Group 70"/>
            <p:cNvGrpSpPr>
              <a:grpSpLocks/>
            </p:cNvGrpSpPr>
            <p:nvPr/>
          </p:nvGrpSpPr>
          <p:grpSpPr bwMode="auto">
            <a:xfrm>
              <a:off x="3168" y="2420"/>
              <a:ext cx="120" cy="131"/>
              <a:chOff x="660" y="2438"/>
              <a:chExt cx="120" cy="131"/>
            </a:xfrm>
          </p:grpSpPr>
          <p:sp>
            <p:nvSpPr>
              <p:cNvPr id="46144" name="Rectangle 71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45" name="AutoShape 72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6135" name="Group 73"/>
            <p:cNvGrpSpPr>
              <a:grpSpLocks/>
            </p:cNvGrpSpPr>
            <p:nvPr/>
          </p:nvGrpSpPr>
          <p:grpSpPr bwMode="auto">
            <a:xfrm>
              <a:off x="2568" y="2436"/>
              <a:ext cx="120" cy="131"/>
              <a:chOff x="660" y="2438"/>
              <a:chExt cx="120" cy="131"/>
            </a:xfrm>
          </p:grpSpPr>
          <p:sp>
            <p:nvSpPr>
              <p:cNvPr id="46142" name="Rectangle 74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43" name="AutoShape 75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6136" name="Group 76"/>
            <p:cNvGrpSpPr>
              <a:grpSpLocks/>
            </p:cNvGrpSpPr>
            <p:nvPr/>
          </p:nvGrpSpPr>
          <p:grpSpPr bwMode="auto">
            <a:xfrm>
              <a:off x="2160" y="2436"/>
              <a:ext cx="120" cy="131"/>
              <a:chOff x="660" y="2438"/>
              <a:chExt cx="120" cy="131"/>
            </a:xfrm>
          </p:grpSpPr>
          <p:sp>
            <p:nvSpPr>
              <p:cNvPr id="46140" name="Rectangle 77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41" name="AutoShape 78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6137" name="Group 79"/>
            <p:cNvGrpSpPr>
              <a:grpSpLocks/>
            </p:cNvGrpSpPr>
            <p:nvPr/>
          </p:nvGrpSpPr>
          <p:grpSpPr bwMode="auto">
            <a:xfrm>
              <a:off x="5136" y="2404"/>
              <a:ext cx="120" cy="131"/>
              <a:chOff x="660" y="2438"/>
              <a:chExt cx="120" cy="131"/>
            </a:xfrm>
          </p:grpSpPr>
          <p:sp>
            <p:nvSpPr>
              <p:cNvPr id="46138" name="Rectangle 80"/>
              <p:cNvSpPr>
                <a:spLocks noChangeArrowheads="1"/>
              </p:cNvSpPr>
              <p:nvPr/>
            </p:nvSpPr>
            <p:spPr bwMode="auto">
              <a:xfrm>
                <a:off x="673" y="2454"/>
                <a:ext cx="94" cy="11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6139" name="AutoShape 81"/>
              <p:cNvSpPr>
                <a:spLocks noChangeArrowheads="1"/>
              </p:cNvSpPr>
              <p:nvPr/>
            </p:nvSpPr>
            <p:spPr bwMode="auto">
              <a:xfrm rot="10800000">
                <a:off x="660" y="2438"/>
                <a:ext cx="120" cy="69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521-B6E9-4A98-B0F5-62C8352F6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Witt, Kenneth</dc:creator>
  <cp:lastModifiedBy>Witt, Kenneth</cp:lastModifiedBy>
  <cp:revision>1</cp:revision>
  <dcterms:created xsi:type="dcterms:W3CDTF">2021-08-19T21:29:34Z</dcterms:created>
  <dcterms:modified xsi:type="dcterms:W3CDTF">2021-08-19T21:30:32Z</dcterms:modified>
</cp:coreProperties>
</file>