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1"/>
  </p:notesMasterIdLst>
  <p:sldIdLst>
    <p:sldId id="256" r:id="rId5"/>
    <p:sldId id="313" r:id="rId6"/>
    <p:sldId id="286" r:id="rId7"/>
    <p:sldId id="319" r:id="rId8"/>
    <p:sldId id="257" r:id="rId9"/>
    <p:sldId id="323" r:id="rId10"/>
    <p:sldId id="314" r:id="rId11"/>
    <p:sldId id="315" r:id="rId12"/>
    <p:sldId id="320" r:id="rId13"/>
    <p:sldId id="322" r:id="rId14"/>
    <p:sldId id="324" r:id="rId15"/>
    <p:sldId id="325" r:id="rId16"/>
    <p:sldId id="317" r:id="rId17"/>
    <p:sldId id="318" r:id="rId18"/>
    <p:sldId id="326" r:id="rId19"/>
    <p:sldId id="291" r:id="rId20"/>
    <p:sldId id="292" r:id="rId21"/>
    <p:sldId id="293" r:id="rId22"/>
    <p:sldId id="316" r:id="rId23"/>
    <p:sldId id="327" r:id="rId24"/>
    <p:sldId id="345" r:id="rId25"/>
    <p:sldId id="321" r:id="rId26"/>
    <p:sldId id="328" r:id="rId27"/>
    <p:sldId id="329" r:id="rId28"/>
    <p:sldId id="330" r:id="rId29"/>
    <p:sldId id="332" r:id="rId30"/>
    <p:sldId id="331" r:id="rId31"/>
    <p:sldId id="294" r:id="rId32"/>
    <p:sldId id="334" r:id="rId33"/>
    <p:sldId id="333" r:id="rId34"/>
    <p:sldId id="335" r:id="rId35"/>
    <p:sldId id="336" r:id="rId36"/>
    <p:sldId id="337" r:id="rId37"/>
    <p:sldId id="347" r:id="rId38"/>
    <p:sldId id="300" r:id="rId39"/>
    <p:sldId id="338" r:id="rId40"/>
    <p:sldId id="339" r:id="rId41"/>
    <p:sldId id="340" r:id="rId42"/>
    <p:sldId id="297" r:id="rId43"/>
    <p:sldId id="346" r:id="rId44"/>
    <p:sldId id="309" r:id="rId45"/>
    <p:sldId id="341" r:id="rId46"/>
    <p:sldId id="344" r:id="rId47"/>
    <p:sldId id="342" r:id="rId48"/>
    <p:sldId id="343" r:id="rId49"/>
    <p:sldId id="311" r:id="rId50"/>
  </p:sldIdLst>
  <p:sldSz cx="9144000" cy="6858000" type="screen4x3"/>
  <p:notesSz cx="6858000" cy="9144000"/>
  <p:embeddedFontLst>
    <p:embeddedFont>
      <p:font typeface="Merriweather" panose="020B0604020202020204" charset="0"/>
      <p:regular r:id="rId52"/>
      <p:bold r:id="rId53"/>
      <p:italic r:id="rId54"/>
      <p:boldItalic r:id="rId55"/>
    </p:embeddedFont>
    <p:embeddedFont>
      <p:font typeface="Quicksand" panose="020B0604020202020204" charset="0"/>
      <p:regular r:id="rId56"/>
      <p:bold r:id="rId57"/>
    </p:embeddedFont>
    <p:embeddedFont>
      <p:font typeface="Amatic SC" panose="020B0604020202020204" charset="-79"/>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4B4"/>
    <a:srgbClr val="8AC1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F6EF4B-8319-4330-8112-A55CF6584367}">
  <a:tblStyle styleId="{ECF6EF4B-8319-4330-8112-A55CF6584367}"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3268" autoAdjust="0"/>
  </p:normalViewPr>
  <p:slideViewPr>
    <p:cSldViewPr snapToGrid="0">
      <p:cViewPr varScale="1">
        <p:scale>
          <a:sx n="74" d="100"/>
          <a:sy n="74" d="100"/>
        </p:scale>
        <p:origin x="2611"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xploringyourmind.com/john-swellers-cognitive-load-theory/"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i="1" kern="1200" dirty="0" smtClean="0">
                <a:solidFill>
                  <a:schemeClr val="tx1"/>
                </a:solidFill>
                <a:effectLst/>
                <a:latin typeface="+mn-lt"/>
                <a:ea typeface="+mn-ea"/>
                <a:cs typeface="+mn-cs"/>
              </a:rPr>
              <a:t>Type in chat that everyone</a:t>
            </a:r>
            <a:r>
              <a:rPr lang="en-US" sz="1100" i="1" kern="1200" baseline="0" dirty="0" smtClean="0">
                <a:solidFill>
                  <a:schemeClr val="tx1"/>
                </a:solidFill>
                <a:effectLst/>
                <a:latin typeface="+mn-lt"/>
                <a:ea typeface="+mn-ea"/>
                <a:cs typeface="+mn-cs"/>
              </a:rPr>
              <a:t> is automatically muted upon entry.</a:t>
            </a:r>
            <a:endParaRPr lang="en-US" sz="1100" i="1" kern="1200" dirty="0" smtClean="0">
              <a:solidFill>
                <a:schemeClr val="tx1"/>
              </a:solidFill>
              <a:effectLst/>
              <a:latin typeface="+mn-lt"/>
              <a:ea typeface="+mn-ea"/>
              <a:cs typeface="+mn-cs"/>
            </a:endParaRPr>
          </a:p>
          <a:p>
            <a:pPr>
              <a:buNone/>
            </a:pPr>
            <a:endParaRPr lang="en-US" sz="1100" kern="1200" dirty="0" smtClean="0">
              <a:solidFill>
                <a:schemeClr val="tx1"/>
              </a:solidFill>
              <a:effectLst/>
              <a:latin typeface="+mn-lt"/>
              <a:ea typeface="+mn-ea"/>
              <a:cs typeface="+mn-cs"/>
            </a:endParaRPr>
          </a:p>
          <a:p>
            <a:pPr>
              <a:buNone/>
            </a:pPr>
            <a:r>
              <a:rPr lang="en-US" sz="1100" kern="1200" dirty="0" smtClean="0">
                <a:solidFill>
                  <a:schemeClr val="tx1"/>
                </a:solidFill>
                <a:effectLst/>
                <a:latin typeface="+mn-lt"/>
                <a:ea typeface="+mn-ea"/>
                <a:cs typeface="+mn-cs"/>
              </a:rPr>
              <a:t>Welcome </a:t>
            </a:r>
            <a:r>
              <a:rPr lang="en-US" sz="1100" kern="1200" dirty="0">
                <a:solidFill>
                  <a:schemeClr val="tx1"/>
                </a:solidFill>
                <a:effectLst/>
                <a:latin typeface="+mn-lt"/>
                <a:ea typeface="+mn-ea"/>
                <a:cs typeface="+mn-cs"/>
              </a:rPr>
              <a:t>everyone, thank you for joining us. I’m Jennifer Albat with </a:t>
            </a:r>
            <a:r>
              <a:rPr lang="en-US" sz="1100" kern="1200" dirty="0" smtClean="0">
                <a:solidFill>
                  <a:schemeClr val="tx1"/>
                </a:solidFill>
                <a:effectLst/>
                <a:latin typeface="+mn-lt"/>
                <a:ea typeface="+mn-ea"/>
                <a:cs typeface="+mn-cs"/>
              </a:rPr>
              <a:t>the ITS </a:t>
            </a:r>
            <a:r>
              <a:rPr lang="en-US" sz="1100" kern="1200" dirty="0">
                <a:solidFill>
                  <a:schemeClr val="tx1"/>
                </a:solidFill>
                <a:effectLst/>
                <a:latin typeface="+mn-lt"/>
                <a:ea typeface="+mn-ea"/>
                <a:cs typeface="+mn-cs"/>
              </a:rPr>
              <a:t>Instructional Design &amp; Learning Technologies group</a:t>
            </a:r>
            <a:r>
              <a:rPr lang="en-US" sz="1100" kern="1200" dirty="0" smtClean="0">
                <a:solidFill>
                  <a:schemeClr val="tx1"/>
                </a:solidFill>
                <a:effectLst/>
                <a:latin typeface="+mn-lt"/>
                <a:ea typeface="+mn-ea"/>
                <a:cs typeface="+mn-cs"/>
              </a:rPr>
              <a:t>. Today we’ll be presenting</a:t>
            </a:r>
            <a:r>
              <a:rPr lang="en-US" sz="1100" kern="1200" baseline="0" dirty="0" smtClean="0">
                <a:solidFill>
                  <a:schemeClr val="tx1"/>
                </a:solidFill>
                <a:effectLst/>
                <a:latin typeface="+mn-lt"/>
                <a:ea typeface="+mn-ea"/>
                <a:cs typeface="+mn-cs"/>
              </a:rPr>
              <a:t> 5 strategies for moving a course online.</a:t>
            </a:r>
            <a:endParaRPr lang="en-US" sz="11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The</a:t>
            </a:r>
            <a:r>
              <a:rPr lang="en-US" baseline="0" dirty="0" smtClean="0"/>
              <a:t> first </a:t>
            </a:r>
            <a:r>
              <a:rPr lang="en-US" baseline="0" dirty="0" smtClean="0"/>
              <a:t>thing </a:t>
            </a:r>
            <a:r>
              <a:rPr lang="en-US" baseline="0" dirty="0" smtClean="0"/>
              <a:t>you should think about when moving online are some standards or guidelines. What makes a quality online course? There’s a rubric for that! It’s called the Open SUNY Course Quality Review or better known as OSCQR. </a:t>
            </a:r>
            <a:endParaRPr lang="en-US" dirty="0" smtClean="0"/>
          </a:p>
        </p:txBody>
      </p:sp>
    </p:spTree>
    <p:extLst>
      <p:ext uri="{BB962C8B-B14F-4D97-AF65-F5344CB8AC3E}">
        <p14:creationId xmlns:p14="http://schemas.microsoft.com/office/powerpoint/2010/main" val="277174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The OSCQR rubric breaks up the</a:t>
            </a:r>
            <a:r>
              <a:rPr lang="en-US" baseline="0" dirty="0" smtClean="0"/>
              <a:t> 50 standards for a quality course into 6 categories. If you visit the website, you can click a category and view a detailed explanation of each standard. </a:t>
            </a:r>
            <a:endParaRPr lang="en-US" dirty="0" smtClean="0"/>
          </a:p>
        </p:txBody>
      </p:sp>
    </p:spTree>
    <p:extLst>
      <p:ext uri="{BB962C8B-B14F-4D97-AF65-F5344CB8AC3E}">
        <p14:creationId xmlns:p14="http://schemas.microsoft.com/office/powerpoint/2010/main" val="404473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There’s even </a:t>
            </a:r>
            <a:r>
              <a:rPr lang="en-US" dirty="0" smtClean="0"/>
              <a:t>a nice </a:t>
            </a:r>
            <a:r>
              <a:rPr lang="en-US" dirty="0" smtClean="0"/>
              <a:t>video that goes</a:t>
            </a:r>
            <a:r>
              <a:rPr lang="en-US" baseline="0" dirty="0" smtClean="0"/>
              <a:t> with each one</a:t>
            </a:r>
            <a:r>
              <a:rPr lang="en-US" baseline="0" dirty="0" smtClean="0"/>
              <a:t>. Toward the bottom of the page is the research behind why that standard is included in the rubric. It’s a great resource.</a:t>
            </a:r>
            <a:endParaRPr lang="en-US" dirty="0" smtClean="0"/>
          </a:p>
        </p:txBody>
      </p:sp>
    </p:spTree>
    <p:extLst>
      <p:ext uri="{BB962C8B-B14F-4D97-AF65-F5344CB8AC3E}">
        <p14:creationId xmlns:p14="http://schemas.microsoft.com/office/powerpoint/2010/main" val="338125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So now</a:t>
            </a:r>
            <a:r>
              <a:rPr lang="en-US" baseline="0" dirty="0" smtClean="0"/>
              <a:t> that you know what the standards are, you can start planning the activities and assessments and how they align to the course objectives. We have a document called a Course Planning Grid which is available for download on our teaching toolkit page. This will help you </a:t>
            </a:r>
            <a:r>
              <a:rPr lang="en-US" dirty="0" smtClean="0"/>
              <a:t>bring to light what you intend for students to learn and how you intend for them to learn it.</a:t>
            </a:r>
          </a:p>
        </p:txBody>
      </p:sp>
    </p:spTree>
    <p:extLst>
      <p:ext uri="{BB962C8B-B14F-4D97-AF65-F5344CB8AC3E}">
        <p14:creationId xmlns:p14="http://schemas.microsoft.com/office/powerpoint/2010/main" val="163497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document can look overwhelming at first, but if you read the directions</a:t>
            </a:r>
            <a:r>
              <a:rPr lang="en-US" baseline="0" dirty="0" smtClean="0"/>
              <a:t> at the top, there is no right or wrong way to complete this document. Asking an instructional designer for help is also a really great idea. Writing those weekly objectives can be tricky if you’re not used to working with Bloom’s Taxonomy. Which is another resource in the toolkit that can be used in conjunction with the course planning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planning grid is an organizational tool that not only shows the connection between learning outcomes and course components, it also helps us visualize the sequencing and pace of the course, week-by-week and as a whole.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may seem like a waste of time to some, but all</a:t>
            </a:r>
            <a:r>
              <a:rPr lang="en-US" baseline="0" dirty="0" smtClean="0"/>
              <a:t> of these components wind up in the course or on the syllabus, so it’s best to put the plan to paper. </a:t>
            </a:r>
            <a:endParaRPr lang="en-US" dirty="0" smtClean="0"/>
          </a:p>
        </p:txBody>
      </p:sp>
    </p:spTree>
    <p:extLst>
      <p:ext uri="{BB962C8B-B14F-4D97-AF65-F5344CB8AC3E}">
        <p14:creationId xmlns:p14="http://schemas.microsoft.com/office/powerpoint/2010/main" val="202405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There are some</a:t>
            </a:r>
            <a:r>
              <a:rPr lang="en-US" baseline="0" dirty="0" smtClean="0"/>
              <a:t> additional considerations we’d like you to think about when in the planning phase. </a:t>
            </a:r>
            <a:r>
              <a:rPr lang="en-US" i="1" baseline="0" dirty="0" smtClean="0"/>
              <a:t>(Click)</a:t>
            </a:r>
            <a:r>
              <a:rPr lang="en-US" baseline="0" dirty="0" smtClean="0"/>
              <a:t> The first is to think about your students. Are you designing the course for graduates or undergraduates? </a:t>
            </a:r>
            <a:r>
              <a:rPr lang="en-US" i="1" baseline="0" dirty="0" smtClean="0"/>
              <a:t>(Click) </a:t>
            </a:r>
            <a:r>
              <a:rPr lang="en-US" baseline="0" dirty="0" smtClean="0"/>
              <a:t>If this is for online degree completion, these are students that will be juggling a lot besides your course. Also, when you begin the course, find out more about your students. </a:t>
            </a:r>
            <a:r>
              <a:rPr lang="en-US" i="1" baseline="0" dirty="0" smtClean="0"/>
              <a:t>(Click) </a:t>
            </a:r>
            <a:r>
              <a:rPr lang="en-US" baseline="0" dirty="0" smtClean="0"/>
              <a:t>Discussion boards are commonly used for “Getting to Know You” ice breakers, create a survey or poll, or have the students create short video bios. These can then be used to tailor your course to make it more student-centered.</a:t>
            </a:r>
          </a:p>
          <a:p>
            <a:pPr lvl="0">
              <a:spcBef>
                <a:spcPts val="0"/>
              </a:spcBef>
              <a:buNone/>
            </a:pPr>
            <a:endParaRPr lang="en-US" baseline="0" dirty="0" smtClean="0"/>
          </a:p>
          <a:p>
            <a:pPr lvl="0">
              <a:spcBef>
                <a:spcPts val="0"/>
              </a:spcBef>
              <a:buNone/>
            </a:pPr>
            <a:r>
              <a:rPr lang="en-US" dirty="0" smtClean="0"/>
              <a:t>The other consideration is thinking about assessments</a:t>
            </a:r>
            <a:r>
              <a:rPr lang="en-US" baseline="0" dirty="0" smtClean="0"/>
              <a:t> differently. </a:t>
            </a:r>
            <a:r>
              <a:rPr lang="en-US" i="1" baseline="0" dirty="0" smtClean="0"/>
              <a:t>(Click)</a:t>
            </a:r>
            <a:r>
              <a:rPr lang="en-US" baseline="0" dirty="0" smtClean="0"/>
              <a:t> First, they should be authentic which means students should demonstrate their learning other than through multiple choice tests. </a:t>
            </a:r>
            <a:r>
              <a:rPr lang="en-US" i="1" baseline="0" dirty="0" smtClean="0"/>
              <a:t>(Click) </a:t>
            </a:r>
            <a:r>
              <a:rPr lang="en-US" baseline="0" dirty="0" smtClean="0"/>
              <a:t>These can be reflections of how this applies to a current or future, job, or even to everyday life. Activities and assessments should be Personal, Meaningful, and Relevant to keep students interested and engaged with the content. </a:t>
            </a:r>
            <a:r>
              <a:rPr lang="en-US" i="1" baseline="0" dirty="0" smtClean="0"/>
              <a:t>(Click)</a:t>
            </a:r>
            <a:r>
              <a:rPr lang="en-US" baseline="0" dirty="0" smtClean="0"/>
              <a:t> For example, i</a:t>
            </a:r>
            <a:r>
              <a:rPr lang="en-US" dirty="0" smtClean="0"/>
              <a:t>n a history class, have the students look up key dates in their lives, starting with their birthday and see what the headlines of that day were. In an Econ class, give the students a “salary” and have them budget for expenses based on their lifestyle. In a Nursing class, have students analyze a case study based on real patients cases. Also, remember to</a:t>
            </a:r>
            <a:r>
              <a:rPr lang="en-US" baseline="0" dirty="0" smtClean="0"/>
              <a:t> use formative assessment instead of summative. </a:t>
            </a:r>
            <a:r>
              <a:rPr lang="en-US" i="1" baseline="0" dirty="0" smtClean="0"/>
              <a:t>(Click)</a:t>
            </a:r>
            <a:r>
              <a:rPr lang="en-US" baseline="0" dirty="0" smtClean="0"/>
              <a:t> </a:t>
            </a:r>
            <a:r>
              <a:rPr lang="en-US" dirty="0" smtClean="0"/>
              <a:t>If you have a cumulative project, have pieces due throughout the semester so that feedback can be given at each phase. </a:t>
            </a:r>
          </a:p>
          <a:p>
            <a:pPr lvl="0">
              <a:spcBef>
                <a:spcPts val="0"/>
              </a:spcBef>
              <a:buNone/>
            </a:pPr>
            <a:endParaRPr lang="en-US" dirty="0" smtClean="0"/>
          </a:p>
          <a:p>
            <a:pPr lvl="0">
              <a:spcBef>
                <a:spcPts val="0"/>
              </a:spcBef>
              <a:buNone/>
            </a:pPr>
            <a:endParaRPr lang="en-US" dirty="0" smtClean="0"/>
          </a:p>
        </p:txBody>
      </p:sp>
    </p:spTree>
    <p:extLst>
      <p:ext uri="{BB962C8B-B14F-4D97-AF65-F5344CB8AC3E}">
        <p14:creationId xmlns:p14="http://schemas.microsoft.com/office/powerpoint/2010/main" val="165850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Once you have the course planning grid completed, you can begin</a:t>
            </a:r>
            <a:r>
              <a:rPr lang="en-US" baseline="0" dirty="0" smtClean="0"/>
              <a:t> work on the syllabus. </a:t>
            </a:r>
            <a:r>
              <a:rPr lang="en-US" dirty="0" smtClean="0"/>
              <a:t>I’ll </a:t>
            </a:r>
            <a:r>
              <a:rPr lang="en-US" dirty="0"/>
              <a:t>pause a minute to let you read this. </a:t>
            </a:r>
            <a:r>
              <a:rPr lang="en-US" i="1" dirty="0"/>
              <a:t>Pause to let them read comic. </a:t>
            </a:r>
            <a:r>
              <a:rPr lang="en-US" dirty="0"/>
              <a:t>I’m sure we’ve all heard something like that a time or two. The syllabus becomes even more critical in an online course because sometimes that is the only line of communication from us that the student may refer to. Probably because they’ve heard “it’s in the syllabus” too many times. How do you think the syllabus changes from a face-to-face course</a:t>
            </a:r>
            <a:r>
              <a:rPr lang="en-US" dirty="0" smtClean="0"/>
              <a:t>? </a:t>
            </a:r>
            <a:r>
              <a:rPr lang="en-US" i="1" dirty="0" smtClean="0"/>
              <a:t>(Next slide quick)</a:t>
            </a:r>
            <a:endParaRPr i="1" dirty="0"/>
          </a:p>
        </p:txBody>
      </p:sp>
    </p:spTree>
    <p:extLst>
      <p:ext uri="{BB962C8B-B14F-4D97-AF65-F5344CB8AC3E}">
        <p14:creationId xmlns:p14="http://schemas.microsoft.com/office/powerpoint/2010/main" val="413114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Shape 1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9" name="Shape 18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What do you think additionally</a:t>
            </a:r>
            <a:r>
              <a:rPr lang="en-US" baseline="0" dirty="0" smtClean="0"/>
              <a:t> needs to go in an online syllabus vs. a face-to-face course? </a:t>
            </a:r>
            <a:r>
              <a:rPr lang="en-US" dirty="0" smtClean="0"/>
              <a:t>Type </a:t>
            </a:r>
            <a:r>
              <a:rPr lang="en-US" dirty="0"/>
              <a:t>in the chat what you think. Remember to use chat at not the </a:t>
            </a:r>
            <a:r>
              <a:rPr lang="en-US" dirty="0" smtClean="0"/>
              <a:t>Q&amp;A</a:t>
            </a:r>
            <a:r>
              <a:rPr lang="en-US" baseline="0" dirty="0" smtClean="0"/>
              <a:t> and s</a:t>
            </a:r>
            <a:r>
              <a:rPr lang="en-US" dirty="0" smtClean="0"/>
              <a:t>end to all panelists and attendees so everyone can see your responses. </a:t>
            </a:r>
            <a:r>
              <a:rPr lang="en-US" i="1" dirty="0"/>
              <a:t>Read some of the responses. </a:t>
            </a:r>
          </a:p>
          <a:p>
            <a:pPr lvl="0">
              <a:spcBef>
                <a:spcPts val="0"/>
              </a:spcBef>
              <a:buNone/>
            </a:pPr>
            <a:r>
              <a:rPr lang="en-US" dirty="0"/>
              <a:t>Expected responses: </a:t>
            </a:r>
          </a:p>
          <a:p>
            <a:pPr lvl="0">
              <a:spcBef>
                <a:spcPts val="0"/>
              </a:spcBef>
              <a:buNone/>
            </a:pPr>
            <a:r>
              <a:rPr lang="en-US" dirty="0"/>
              <a:t>attendance policy</a:t>
            </a:r>
          </a:p>
          <a:p>
            <a:pPr lvl="0">
              <a:spcBef>
                <a:spcPts val="0"/>
              </a:spcBef>
              <a:buNone/>
            </a:pPr>
            <a:r>
              <a:rPr lang="en-US" dirty="0"/>
              <a:t>technical support</a:t>
            </a:r>
          </a:p>
          <a:p>
            <a:pPr lvl="0">
              <a:spcBef>
                <a:spcPts val="0"/>
              </a:spcBef>
              <a:buNone/>
            </a:pPr>
            <a:r>
              <a:rPr lang="en-US" dirty="0"/>
              <a:t>log in information</a:t>
            </a:r>
          </a:p>
          <a:p>
            <a:pPr lvl="0">
              <a:spcBef>
                <a:spcPts val="0"/>
              </a:spcBef>
              <a:buNone/>
            </a:pPr>
            <a:r>
              <a:rPr lang="en-US" dirty="0"/>
              <a:t>assignments – more details</a:t>
            </a:r>
          </a:p>
          <a:p>
            <a:pPr lvl="0">
              <a:spcBef>
                <a:spcPts val="0"/>
              </a:spcBef>
              <a:buNone/>
            </a:pPr>
            <a:r>
              <a:rPr lang="en-US" dirty="0"/>
              <a:t>communication methods</a:t>
            </a:r>
          </a:p>
          <a:p>
            <a:pPr lvl="0">
              <a:spcBef>
                <a:spcPts val="0"/>
              </a:spcBef>
              <a:buNone/>
            </a:pPr>
            <a:r>
              <a:rPr lang="en-US" dirty="0"/>
              <a:t>skills needed to take </a:t>
            </a:r>
            <a:r>
              <a:rPr lang="en-US" dirty="0" smtClean="0"/>
              <a:t>course</a:t>
            </a:r>
          </a:p>
          <a:p>
            <a:pPr lvl="0">
              <a:spcBef>
                <a:spcPts val="0"/>
              </a:spcBef>
              <a:buNone/>
            </a:pPr>
            <a:endParaRPr lang="en-US" dirty="0"/>
          </a:p>
          <a:p>
            <a:pPr lvl="0">
              <a:spcBef>
                <a:spcPts val="0"/>
              </a:spcBef>
              <a:buNone/>
            </a:pPr>
            <a:r>
              <a:rPr lang="en-US" dirty="0"/>
              <a:t>Okay, thank you for your responses.</a:t>
            </a:r>
          </a:p>
          <a:p>
            <a:pPr lvl="0">
              <a:spcBef>
                <a:spcPts val="0"/>
              </a:spcBef>
              <a:buNone/>
            </a:pPr>
            <a:endParaRPr dirty="0"/>
          </a:p>
        </p:txBody>
      </p:sp>
    </p:spTree>
    <p:extLst>
      <p:ext uri="{BB962C8B-B14F-4D97-AF65-F5344CB8AC3E}">
        <p14:creationId xmlns:p14="http://schemas.microsoft.com/office/powerpoint/2010/main" val="263297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Shape 1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8" name="Shape 18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A lot of what you said is correct, here are a few more of the things we need to think about when developing an online course syllabus. I enlisted some help from a faculty focus article when compiling this list</a:t>
            </a:r>
            <a:r>
              <a:rPr lang="en-US" dirty="0" smtClean="0"/>
              <a:t>.</a:t>
            </a:r>
          </a:p>
          <a:p>
            <a:pPr lvl="0">
              <a:spcBef>
                <a:spcPts val="0"/>
              </a:spcBef>
              <a:buNone/>
            </a:pPr>
            <a:endParaRPr lang="en-US" dirty="0"/>
          </a:p>
          <a:p>
            <a:pPr lvl="0">
              <a:spcBef>
                <a:spcPts val="0"/>
              </a:spcBef>
              <a:buNone/>
            </a:pPr>
            <a:r>
              <a:rPr lang="en-US" dirty="0"/>
              <a:t>A welcome message. </a:t>
            </a:r>
            <a:r>
              <a:rPr lang="en-US" i="1" baseline="0" dirty="0" smtClean="0"/>
              <a:t>(Click) </a:t>
            </a:r>
            <a:r>
              <a:rPr lang="en-US" dirty="0" smtClean="0"/>
              <a:t>You </a:t>
            </a:r>
            <a:r>
              <a:rPr lang="en-US" dirty="0"/>
              <a:t>won’t be in front of the </a:t>
            </a:r>
            <a:r>
              <a:rPr lang="en-US" dirty="0" smtClean="0"/>
              <a:t>students </a:t>
            </a:r>
            <a:r>
              <a:rPr lang="en-US" dirty="0"/>
              <a:t>to introduce yourself and the layout of the course, unless you do an introductory video. Even if you decide against the video, be sure to duplicate the welcome </a:t>
            </a:r>
            <a:r>
              <a:rPr lang="en-US" dirty="0" smtClean="0"/>
              <a:t>message from the syllabus </a:t>
            </a:r>
            <a:r>
              <a:rPr lang="en-US" dirty="0"/>
              <a:t>inside the online course also.</a:t>
            </a:r>
          </a:p>
          <a:p>
            <a:pPr lvl="0">
              <a:spcBef>
                <a:spcPts val="0"/>
              </a:spcBef>
              <a:buNone/>
            </a:pPr>
            <a:endParaRPr lang="en-US" dirty="0"/>
          </a:p>
          <a:p>
            <a:pPr lvl="0">
              <a:spcBef>
                <a:spcPts val="0"/>
              </a:spcBef>
              <a:buNone/>
            </a:pPr>
            <a:r>
              <a:rPr lang="en-US" dirty="0"/>
              <a:t>Assignments. </a:t>
            </a:r>
            <a:r>
              <a:rPr lang="en-US" i="1" baseline="0" dirty="0" smtClean="0"/>
              <a:t>(Click) </a:t>
            </a:r>
            <a:r>
              <a:rPr lang="en-US" dirty="0" smtClean="0"/>
              <a:t>Some </a:t>
            </a:r>
            <a:r>
              <a:rPr lang="en-US" dirty="0"/>
              <a:t>students actually like to print the syllabus and follow it throughout the course. Crazy. I know. Picture yourself in the middle of nowhere with </a:t>
            </a:r>
            <a:r>
              <a:rPr lang="en-US" dirty="0" smtClean="0"/>
              <a:t>a slow internet connection</a:t>
            </a:r>
            <a:r>
              <a:rPr lang="en-US" dirty="0"/>
              <a:t>. You need to know the next assignment but the description is only online. It’s good to have in the syllabus too.</a:t>
            </a:r>
          </a:p>
          <a:p>
            <a:pPr lvl="0">
              <a:spcBef>
                <a:spcPts val="0"/>
              </a:spcBef>
              <a:buNone/>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Likewise, the detailed calendar of assignments and things to do should be on the syllabus. </a:t>
            </a:r>
            <a:r>
              <a:rPr lang="en-US" i="1" baseline="0" dirty="0" smtClean="0"/>
              <a:t>(Click) </a:t>
            </a:r>
            <a:r>
              <a:rPr lang="en-US" dirty="0" smtClean="0"/>
              <a:t>If </a:t>
            </a:r>
            <a:r>
              <a:rPr lang="en-US" dirty="0"/>
              <a:t>you’re a checklist person like me and you get incredible satisfaction of crossing something off, students have that quality sometimes too. And then it’s also nice if the corresponding folders containing each week’s information matches with the layout on the syllabus. And please, make sure you name items the same online as you do on the syllabus. Don’t call it Assignment 1 on the syllabus and discussion 1 online. </a:t>
            </a:r>
            <a:r>
              <a:rPr lang="en-US" dirty="0" smtClean="0"/>
              <a:t>Consistency with assignment names is important online. That </a:t>
            </a:r>
            <a:r>
              <a:rPr lang="en-US" dirty="0"/>
              <a:t>will only lead to several emails questioning what to do</a:t>
            </a:r>
            <a:r>
              <a:rPr lang="en-US" dirty="0" smtClean="0"/>
              <a:t>. </a:t>
            </a:r>
          </a:p>
          <a:p>
            <a:pPr lvl="0">
              <a:spcBef>
                <a:spcPts val="0"/>
              </a:spcBef>
              <a:buNone/>
            </a:pPr>
            <a:endParaRPr lang="en-US" dirty="0"/>
          </a:p>
          <a:p>
            <a:pPr lvl="0">
              <a:spcBef>
                <a:spcPts val="0"/>
              </a:spcBef>
              <a:buNone/>
            </a:pPr>
            <a:r>
              <a:rPr lang="en-US" dirty="0"/>
              <a:t>Which leads to the communication method</a:t>
            </a:r>
            <a:r>
              <a:rPr lang="en-US" dirty="0" smtClean="0"/>
              <a:t>. </a:t>
            </a:r>
            <a:r>
              <a:rPr lang="en-US" i="1" baseline="0" dirty="0" smtClean="0"/>
              <a:t>(Click)</a:t>
            </a:r>
            <a:r>
              <a:rPr lang="en-US" dirty="0" smtClean="0"/>
              <a:t> </a:t>
            </a:r>
            <a:r>
              <a:rPr lang="en-US" dirty="0"/>
              <a:t>How do you want questions? Email? Phone call? When can students expect to hear back from you via email? 24 </a:t>
            </a:r>
            <a:r>
              <a:rPr lang="en-US" dirty="0" smtClean="0"/>
              <a:t>hours, maybe </a:t>
            </a:r>
            <a:r>
              <a:rPr lang="en-US" dirty="0"/>
              <a:t>48 if it’s a weekend? Also set up an open forum on the discussion board for questions. Students can sometimes help you out and answer those questions. This is also</a:t>
            </a:r>
            <a:r>
              <a:rPr lang="en-US" baseline="0" dirty="0"/>
              <a:t> great because you can reach multiple students with the same question.</a:t>
            </a:r>
            <a:r>
              <a:rPr lang="en-US" dirty="0"/>
              <a:t> </a:t>
            </a:r>
            <a:endParaRPr lang="en-US" dirty="0" smtClean="0"/>
          </a:p>
          <a:p>
            <a:pPr lvl="0">
              <a:spcBef>
                <a:spcPts val="0"/>
              </a:spcBef>
              <a:buNone/>
            </a:pPr>
            <a:endParaRPr lang="en-US" dirty="0"/>
          </a:p>
          <a:p>
            <a:pPr lvl="0">
              <a:spcBef>
                <a:spcPts val="0"/>
              </a:spcBef>
              <a:buNone/>
            </a:pPr>
            <a:r>
              <a:rPr lang="en-US" dirty="0"/>
              <a:t>Okay, and then here’s some other things that should be considered on the syllabus. </a:t>
            </a:r>
            <a:r>
              <a:rPr lang="en-US" i="1" baseline="0" dirty="0" smtClean="0"/>
              <a:t>(Click) </a:t>
            </a:r>
            <a:r>
              <a:rPr lang="en-US" dirty="0" smtClean="0"/>
              <a:t>Remember </a:t>
            </a:r>
            <a:r>
              <a:rPr lang="en-US" dirty="0"/>
              <a:t>that the syllabus is everyone’s roadmap to the course – even yours. If you have trouble building courses in Blackboard, you should attempt to finalize the syllabus and then everything else will fall into place. </a:t>
            </a:r>
          </a:p>
          <a:p>
            <a:pPr lvl="0">
              <a:spcBef>
                <a:spcPts val="0"/>
              </a:spcBef>
              <a:buNone/>
            </a:pPr>
            <a:endParaRPr lang="en-US" dirty="0"/>
          </a:p>
          <a:p>
            <a:pPr lvl="0">
              <a:spcBef>
                <a:spcPts val="0"/>
              </a:spcBef>
              <a:buNone/>
            </a:pPr>
            <a:r>
              <a:rPr lang="en-US" dirty="0"/>
              <a:t>Also, if you’re worried</a:t>
            </a:r>
            <a:r>
              <a:rPr lang="en-US" baseline="0" dirty="0"/>
              <a:t> about having to write this extra language, we have a </a:t>
            </a:r>
            <a:r>
              <a:rPr lang="en-US" baseline="0" dirty="0" smtClean="0"/>
              <a:t>template. </a:t>
            </a:r>
            <a:endParaRPr lang="en-US" dirty="0"/>
          </a:p>
        </p:txBody>
      </p:sp>
    </p:spTree>
    <p:extLst>
      <p:ext uri="{BB962C8B-B14F-4D97-AF65-F5344CB8AC3E}">
        <p14:creationId xmlns:p14="http://schemas.microsoft.com/office/powerpoint/2010/main" val="139221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It is once again in our Teaching</a:t>
            </a:r>
            <a:r>
              <a:rPr lang="en-US" baseline="0" dirty="0" smtClean="0"/>
              <a:t> Toolkit. It has all of the necessary sections for online courses, and it has already been formatted in an accessible format. We’ll get to accessibility here in a bit.</a:t>
            </a:r>
            <a:endParaRPr lang="en-US" dirty="0" smtClean="0"/>
          </a:p>
        </p:txBody>
      </p:sp>
    </p:spTree>
    <p:extLst>
      <p:ext uri="{BB962C8B-B14F-4D97-AF65-F5344CB8AC3E}">
        <p14:creationId xmlns:p14="http://schemas.microsoft.com/office/powerpoint/2010/main" val="44144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To get started, let’s go over the features of the webinar. First,</a:t>
            </a:r>
            <a:r>
              <a:rPr lang="en-US" baseline="0" dirty="0" smtClean="0"/>
              <a:t> there’s the chat. When using the chat, be sure your messages are going to the intended recipients. The default is to all panelists. Change the drop-down so that it goes to all panelists and attendees if you want everyone to see it. Let’s practice that now. Say hello to everyone. Remember to say it to all panelists and attendees. </a:t>
            </a:r>
          </a:p>
          <a:p>
            <a:pPr>
              <a:buNone/>
            </a:pPr>
            <a:endParaRPr lang="en-US" baseline="0" dirty="0" smtClean="0"/>
          </a:p>
          <a:p>
            <a:pPr>
              <a:buNone/>
            </a:pPr>
            <a:r>
              <a:rPr lang="en-US" i="1" baseline="0" dirty="0" smtClean="0"/>
              <a:t>Pause</a:t>
            </a:r>
            <a:r>
              <a:rPr lang="en-US" i="0" baseline="0" dirty="0" smtClean="0"/>
              <a:t> Okay, thanks for practicing that. Jonathan will be helping us out today and monitoring the chat.</a:t>
            </a:r>
            <a:endParaRPr lang="en-US" i="1" baseline="0" dirty="0" smtClean="0"/>
          </a:p>
          <a:p>
            <a:pPr>
              <a:buNone/>
            </a:pPr>
            <a:endParaRPr lang="en-US" baseline="0" dirty="0" smtClean="0"/>
          </a:p>
          <a:p>
            <a:pPr>
              <a:buNone/>
            </a:pPr>
            <a:r>
              <a:rPr lang="en-US" baseline="0" dirty="0" smtClean="0"/>
              <a:t>The next feature is the Q&amp;A. Please use this feature to ask questions. This can be answered more formally anytime throughout the presentation as questions can really get lost in the chat. We have</a:t>
            </a:r>
            <a:r>
              <a:rPr lang="en-US" i="1" baseline="0" dirty="0" smtClean="0"/>
              <a:t> </a:t>
            </a:r>
            <a:r>
              <a:rPr lang="en-US" i="0" baseline="0" dirty="0" smtClean="0"/>
              <a:t>Matt</a:t>
            </a:r>
            <a:r>
              <a:rPr lang="en-US" baseline="0" dirty="0" smtClean="0"/>
              <a:t> helping out with the </a:t>
            </a:r>
            <a:r>
              <a:rPr lang="en-US" baseline="0" dirty="0" smtClean="0"/>
              <a:t>Q&amp;A </a:t>
            </a:r>
            <a:r>
              <a:rPr lang="en-US" baseline="0" dirty="0" smtClean="0"/>
              <a:t>today. We’ll also be using this feature at a couple stops in the presentation to see if there’s anything that can be answered live.</a:t>
            </a:r>
          </a:p>
          <a:p>
            <a:pPr>
              <a:buNone/>
            </a:pPr>
            <a:endParaRPr lang="en-US" baseline="0" dirty="0" smtClean="0"/>
          </a:p>
          <a:p>
            <a:pPr>
              <a:buNone/>
            </a:pPr>
            <a:r>
              <a:rPr lang="en-US" baseline="0" dirty="0" smtClean="0"/>
              <a:t>The final feature is the raise hand feature. At couple of stops in the webinar, I’ll take questions from the audience. Use the raise hand feature so we can turn on your audio to ask the question live.</a:t>
            </a:r>
          </a:p>
          <a:p>
            <a:pPr>
              <a:buNone/>
            </a:pPr>
            <a:endParaRPr lang="en-US" baseline="0" dirty="0" smtClean="0"/>
          </a:p>
          <a:p>
            <a:pPr>
              <a:buNone/>
            </a:pPr>
            <a:r>
              <a:rPr lang="en-US" baseline="0" dirty="0" smtClean="0"/>
              <a:t>Okay let’s get started.</a:t>
            </a:r>
            <a:endParaRPr lang="en-US" dirty="0"/>
          </a:p>
        </p:txBody>
      </p:sp>
    </p:spTree>
    <p:extLst>
      <p:ext uri="{BB962C8B-B14F-4D97-AF65-F5344CB8AC3E}">
        <p14:creationId xmlns:p14="http://schemas.microsoft.com/office/powerpoint/2010/main" val="6378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One last</a:t>
            </a:r>
            <a:r>
              <a:rPr lang="en-US" baseline="0" dirty="0" smtClean="0"/>
              <a:t> item to think about when planning are rubrics. Students should have very clear written expectations on all assignments. This will help avoid a multitude of questions on how to complete it. Anything from discussion boards, written assignments, and especially peer reviews should have a rubric provided. There are tons of examples online. A good old Google search is a good way to find the ones that are right for your course.</a:t>
            </a:r>
            <a:endParaRPr lang="en-US" dirty="0" smtClean="0"/>
          </a:p>
        </p:txBody>
      </p:sp>
    </p:spTree>
    <p:extLst>
      <p:ext uri="{BB962C8B-B14F-4D97-AF65-F5344CB8AC3E}">
        <p14:creationId xmlns:p14="http://schemas.microsoft.com/office/powerpoint/2010/main" val="117609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Okay, so let’s pause a moment</a:t>
            </a:r>
            <a:r>
              <a:rPr lang="en-US" baseline="0" dirty="0" smtClean="0"/>
              <a:t> and see if we have any questions on resources and planning that need to be answered live. If you would like to come on live and ask a question, please use the raise hand button</a:t>
            </a:r>
            <a:r>
              <a:rPr lang="en-US" baseline="0" dirty="0" smtClean="0"/>
              <a:t>. Remember we have more to come, so please keep the questions focused on resources and planning.</a:t>
            </a:r>
          </a:p>
          <a:p>
            <a:pPr lvl="0">
              <a:spcBef>
                <a:spcPts val="0"/>
              </a:spcBef>
              <a:buNone/>
            </a:pPr>
            <a:endParaRPr lang="en-US" baseline="0" dirty="0" smtClean="0"/>
          </a:p>
          <a:p>
            <a:pPr lvl="0">
              <a:spcBef>
                <a:spcPts val="0"/>
              </a:spcBef>
              <a:buNone/>
            </a:pPr>
            <a:r>
              <a:rPr lang="en-US" baseline="0" dirty="0" smtClean="0"/>
              <a:t>Okay the next strategy for moving online is organizing your course.</a:t>
            </a:r>
            <a:endParaRPr lang="en-US" dirty="0" smtClean="0"/>
          </a:p>
        </p:txBody>
      </p:sp>
    </p:spTree>
    <p:extLst>
      <p:ext uri="{BB962C8B-B14F-4D97-AF65-F5344CB8AC3E}">
        <p14:creationId xmlns:p14="http://schemas.microsoft.com/office/powerpoint/2010/main" val="399913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Having a course</a:t>
            </a:r>
            <a:r>
              <a:rPr lang="en-US" baseline="0" dirty="0" smtClean="0"/>
              <a:t> that is easy to navigate is one of the most important things for an online student.</a:t>
            </a:r>
            <a:endParaRPr dirty="0"/>
          </a:p>
        </p:txBody>
      </p:sp>
    </p:spTree>
    <p:extLst>
      <p:ext uri="{BB962C8B-B14F-4D97-AF65-F5344CB8AC3E}">
        <p14:creationId xmlns:p14="http://schemas.microsoft.com/office/powerpoint/2010/main" val="415706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Here is an example of 2 left side navigations. </a:t>
            </a:r>
            <a:r>
              <a:rPr lang="en-US" i="1" baseline="0" dirty="0" smtClean="0"/>
              <a:t>(Click)</a:t>
            </a:r>
            <a:r>
              <a:rPr lang="en-US" dirty="0" smtClean="0"/>
              <a:t> Just looking at the menu on the left makes my heart beat faster. Overwhelming right? Get rid of unnecessary tools and don't make the students search for the content. They should know exactly how to navigate the course. The biggest one is the Tools link. (</a:t>
            </a:r>
            <a:r>
              <a:rPr lang="en-US" i="1" dirty="0" smtClean="0"/>
              <a:t>Click)</a:t>
            </a:r>
            <a:r>
              <a:rPr lang="en-US" dirty="0" smtClean="0"/>
              <a:t> This links to every tool possible inside of Blackboard. It is very confusing to students if you're not using any of them. If you're using tools such as blogs, wikis, or journals, link to them within the weekly folders. The Email tool is always a good one to add to the left navigation for</a:t>
            </a:r>
            <a:r>
              <a:rPr lang="en-US" baseline="0" dirty="0" smtClean="0"/>
              <a:t> easy access. </a:t>
            </a:r>
          </a:p>
          <a:p>
            <a:pPr>
              <a:buNone/>
            </a:pPr>
            <a:endParaRPr lang="en-US" baseline="0" dirty="0" smtClean="0"/>
          </a:p>
          <a:p>
            <a:pPr>
              <a:buNone/>
            </a:pPr>
            <a:r>
              <a:rPr lang="en-US" baseline="0" dirty="0" smtClean="0"/>
              <a:t>Here’s another example of a menu I recently did for a course. </a:t>
            </a:r>
            <a:r>
              <a:rPr lang="en-US" i="1" baseline="0" dirty="0" smtClean="0"/>
              <a:t>(Click)</a:t>
            </a:r>
            <a:r>
              <a:rPr lang="en-US" baseline="0" dirty="0" smtClean="0"/>
              <a:t> If the course is 3, 5, </a:t>
            </a:r>
            <a:r>
              <a:rPr lang="en-US" baseline="0" dirty="0" smtClean="0"/>
              <a:t>8, or 10 </a:t>
            </a:r>
            <a:r>
              <a:rPr lang="en-US" baseline="0" dirty="0" smtClean="0"/>
              <a:t>weeks, just take the coursework link out and move the weeks or modules to the left side. This will reduce the number of clicks for students. The rule of thumb is you never want more than 3 clicks in to get to something.</a:t>
            </a:r>
            <a:endParaRPr lang="en-US" dirty="0" smtClean="0"/>
          </a:p>
        </p:txBody>
      </p:sp>
    </p:spTree>
    <p:extLst>
      <p:ext uri="{BB962C8B-B14F-4D97-AF65-F5344CB8AC3E}">
        <p14:creationId xmlns:p14="http://schemas.microsoft.com/office/powerpoint/2010/main" val="1899688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So how should those weekly or module folders look?</a:t>
            </a:r>
            <a:r>
              <a:rPr lang="en-US" baseline="0" dirty="0" smtClean="0"/>
              <a:t> Clean, organized, and consistent. The folder level should let the students know what the topic is for that week or module, the objectives or outcomes, and then what to do. Notice the times of the videos. This is so helpful to students. They can tell in one look at this folder what the expectations are for the week and what kind of time commitment it will be. </a:t>
            </a:r>
          </a:p>
          <a:p>
            <a:pPr>
              <a:buNone/>
            </a:pPr>
            <a:endParaRPr lang="en-US" baseline="0" dirty="0" smtClean="0"/>
          </a:p>
          <a:p>
            <a:pPr>
              <a:buNone/>
            </a:pPr>
            <a:r>
              <a:rPr lang="en-US" baseline="0" dirty="0" smtClean="0"/>
              <a:t>Also, I always tell faculty – to make life easier on yourself, only type dates on the syllabus and the folders in Blackboard. This will make using your course shell from term to term so much easier. For the actual dates on the items, you can always use the Date Management tool for that. </a:t>
            </a:r>
            <a:endParaRPr lang="en-US" dirty="0"/>
          </a:p>
        </p:txBody>
      </p:sp>
    </p:spTree>
    <p:extLst>
      <p:ext uri="{BB962C8B-B14F-4D97-AF65-F5344CB8AC3E}">
        <p14:creationId xmlns:p14="http://schemas.microsoft.com/office/powerpoint/2010/main" val="673293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If you’re using the format with the weeks or modules</a:t>
            </a:r>
            <a:r>
              <a:rPr lang="en-US" baseline="0" dirty="0" smtClean="0"/>
              <a:t> in the left navigation, place an item at the top with these same items. Another thing to remember is to be explicit on each item about what students are to do with it and what they should get out of it. For example, here, there are directions on the quiz and why they are taking it, as well as the chapter activity report.</a:t>
            </a:r>
            <a:endParaRPr lang="en-US" dirty="0"/>
          </a:p>
        </p:txBody>
      </p:sp>
    </p:spTree>
    <p:extLst>
      <p:ext uri="{BB962C8B-B14F-4D97-AF65-F5344CB8AC3E}">
        <p14:creationId xmlns:p14="http://schemas.microsoft.com/office/powerpoint/2010/main" val="2103478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In the standard Blackboard template, there’s an About This</a:t>
            </a:r>
            <a:r>
              <a:rPr lang="en-US" baseline="0" dirty="0" smtClean="0"/>
              <a:t> Course link. So what should you put there? It’s always a good idea to repeat the “About Your Instructor” section from the syllabus. This includes contact information with a preferred method of contact, office hours, etc. You can put the syllabus here, introduction video, and textbook information. When I design a course, I will usually put course links back to the syllabus and welcome videos in the week 1 folder just in case the students did not find them here. </a:t>
            </a:r>
            <a:endParaRPr lang="en-US" dirty="0" smtClean="0"/>
          </a:p>
        </p:txBody>
      </p:sp>
    </p:spTree>
    <p:extLst>
      <p:ext uri="{BB962C8B-B14F-4D97-AF65-F5344CB8AC3E}">
        <p14:creationId xmlns:p14="http://schemas.microsoft.com/office/powerpoint/2010/main" val="3467349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One final thing about course organization and building is that you MUST tell students where to get started in the course. This can easily be done in</a:t>
            </a:r>
            <a:r>
              <a:rPr lang="en-US" baseline="0" dirty="0" smtClean="0"/>
              <a:t> a welcome announcement. There should be a welcome in your syllabus. Copy this message about what students can expect from the course and what you hope they learn and then tack on a message about what link to explore first, what to watch and what to read.</a:t>
            </a:r>
            <a:endParaRPr lang="en-US" dirty="0" smtClean="0"/>
          </a:p>
        </p:txBody>
      </p:sp>
    </p:spTree>
    <p:extLst>
      <p:ext uri="{BB962C8B-B14F-4D97-AF65-F5344CB8AC3E}">
        <p14:creationId xmlns:p14="http://schemas.microsoft.com/office/powerpoint/2010/main" val="1044935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The fourth strategy for moving online is to build an online community. Building a community in your course is crucial</a:t>
            </a:r>
            <a:r>
              <a:rPr lang="en-US" sz="1100" kern="1200" baseline="0" dirty="0" smtClean="0">
                <a:solidFill>
                  <a:schemeClr val="tx1"/>
                </a:solidFill>
                <a:effectLst/>
                <a:latin typeface="+mn-lt"/>
                <a:ea typeface="+mn-ea"/>
                <a:cs typeface="+mn-cs"/>
              </a:rPr>
              <a:t> for so many reasons. It helps students feel welcome, like they’re part of something. It also helps with retention and keeping students engaged.</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9325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just took a look </a:t>
            </a:r>
            <a:r>
              <a:rPr lang="en-US" baseline="0" dirty="0" smtClean="0"/>
              <a:t>at the About This Course section of the course. In that introduction video or welcome video, be sure to include some personal information, such as hobbies, pets, or other things you’re comfortable sharing. This can really help the students see you as a person and not just a robot behind the screen. Also, feel free to also make the video the tour of the course. Let students know how to navigate for each week, how to find readings and assignments. This can also be a really great platform for letting students know the course expectations and what you hope they take away from the course.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83442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Shape 1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9" name="Shape 18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With a </a:t>
            </a:r>
            <a:r>
              <a:rPr lang="en-US" dirty="0"/>
              <a:t>disclaimer. I have to say it, but unfortunately if you came to learn everything there is to know about teaching online, we just can’t fit that into an hour. Each one of these topics could be its own hour or longer workshop. </a:t>
            </a:r>
          </a:p>
          <a:p>
            <a:pPr lvl="0">
              <a:spcBef>
                <a:spcPts val="0"/>
              </a:spcBef>
              <a:buNone/>
            </a:pPr>
            <a:endParaRPr lang="en-US" dirty="0"/>
          </a:p>
          <a:p>
            <a:pPr lvl="0">
              <a:spcBef>
                <a:spcPts val="0"/>
              </a:spcBef>
              <a:buNone/>
            </a:pPr>
            <a:r>
              <a:rPr lang="en-US" dirty="0"/>
              <a:t>Just like teaching in the classroom, you all have different styles and management techniques. So trying to tell you exactly how to design your online course just doesn’t work. There are of course some guidelines and quality standards that we can recommend for all to use. </a:t>
            </a:r>
          </a:p>
          <a:p>
            <a:pPr lvl="0">
              <a:spcBef>
                <a:spcPts val="0"/>
              </a:spcBef>
              <a:buNone/>
            </a:pPr>
            <a:endParaRPr lang="en-US" dirty="0"/>
          </a:p>
          <a:p>
            <a:pPr lvl="0">
              <a:spcBef>
                <a:spcPts val="0"/>
              </a:spcBef>
              <a:buNone/>
            </a:pPr>
            <a:r>
              <a:rPr lang="en-US" dirty="0"/>
              <a:t>You may actually leave here with more questions than answers. And luckily, there’s a solution for that.</a:t>
            </a:r>
          </a:p>
          <a:p>
            <a:pPr lvl="0">
              <a:spcBef>
                <a:spcPts val="0"/>
              </a:spcBef>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sz="1100" dirty="0"/>
              <a:t>http://snowreport.co.za/disclaimer/</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361852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best practice to employ in your course to build community is to have </a:t>
            </a:r>
            <a:r>
              <a:rPr lang="en-US" dirty="0" smtClean="0"/>
              <a:t>an open questions forum on the discussion board. This allows students to answer each other's questions about course materials. A quick tip for this is to go into that forum and click the subscribe button. </a:t>
            </a:r>
            <a:r>
              <a:rPr lang="en-US" i="1" dirty="0" smtClean="0"/>
              <a:t>(Click)</a:t>
            </a:r>
            <a:r>
              <a:rPr lang="en-US" dirty="0" smtClean="0"/>
              <a:t> This will alert you via email when a question is posted here. Make sure to specify in the directions not to post grade questions to this forum and to email those to you separately.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None/>
            </a:pPr>
            <a:r>
              <a:rPr lang="en-US" dirty="0" smtClean="0"/>
              <a:t>In the first week, have the students introduce</a:t>
            </a:r>
            <a:r>
              <a:rPr lang="en-US" baseline="0" dirty="0" smtClean="0"/>
              <a:t> themselves. Allow them to choose the medium in which they complete the post. It can be text, audio, video, or a PowerPoint. If you are having them make videos as part of the class, or using another technology, this is a great time to get them introduced to that technology. Ask them to include interests and career goals. </a:t>
            </a:r>
            <a:r>
              <a:rPr lang="en-US" dirty="0" smtClean="0"/>
              <a:t>Take notes from these introductions</a:t>
            </a:r>
            <a:r>
              <a:rPr lang="en-US" baseline="0" dirty="0" smtClean="0"/>
              <a:t> as they can be things to </a:t>
            </a:r>
            <a:r>
              <a:rPr lang="en-US" dirty="0" smtClean="0"/>
              <a:t>bring back in when giving personalized feedback.</a:t>
            </a:r>
          </a:p>
          <a:p>
            <a:pPr>
              <a:buNone/>
            </a:pPr>
            <a:endParaRPr lang="en-US" dirty="0" smtClean="0"/>
          </a:p>
          <a:p>
            <a:pPr>
              <a:buNone/>
            </a:pPr>
            <a:r>
              <a:rPr lang="en-US" dirty="0" smtClean="0"/>
              <a:t>Another good way to build community is to design discussion board questions that are debatable. Write questions so students are forced to not just say "I agree". Make it something they can relate to their own life or something </a:t>
            </a:r>
            <a:r>
              <a:rPr lang="en-US" dirty="0" smtClean="0"/>
              <a:t>where they </a:t>
            </a:r>
            <a:r>
              <a:rPr lang="en-US" dirty="0" smtClean="0"/>
              <a:t>would have an opinion. </a:t>
            </a:r>
          </a:p>
        </p:txBody>
      </p:sp>
    </p:spTree>
    <p:extLst>
      <p:ext uri="{BB962C8B-B14F-4D97-AF65-F5344CB8AC3E}">
        <p14:creationId xmlns:p14="http://schemas.microsoft.com/office/powerpoint/2010/main" val="3557089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strategy to help students not feel isolated is peer reviews. This gives students the opportunity to hear other opinions, but this can also be a lifesaver for your workload. You can do this via Blackboard Groups, or Turnitin even has this feature built into it. Remember that the grading will need to be very structured, and providing a rubric will be critical. </a:t>
            </a:r>
          </a:p>
        </p:txBody>
      </p:sp>
    </p:spTree>
    <p:extLst>
      <p:ext uri="{BB962C8B-B14F-4D97-AF65-F5344CB8AC3E}">
        <p14:creationId xmlns:p14="http://schemas.microsoft.com/office/powerpoint/2010/main" val="1448744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thing you can do for the online community is simply remind students of the other resources that are available to them. </a:t>
            </a:r>
            <a:r>
              <a:rPr lang="en-US" i="1" baseline="0" dirty="0" smtClean="0"/>
              <a:t>(Click) </a:t>
            </a:r>
            <a:r>
              <a:rPr lang="en-US" dirty="0" smtClean="0"/>
              <a:t>Add things like the speech center, writing center, ACCESS, and ITS to your syllabus, but then duplicate those resources where appropriate in your course.  For example, if students have a big writing assignment coming up in a few weeks, add the writing center link as an announcement, or right next to the assignment instructions.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thing you can do to add learning support is to provide scaffolding for technical support. </a:t>
            </a:r>
            <a:r>
              <a:rPr lang="en-US" i="1" baseline="0" dirty="0" smtClean="0"/>
              <a:t>(Click) </a:t>
            </a:r>
            <a:r>
              <a:rPr lang="en-US" dirty="0" smtClean="0"/>
              <a:t>Allow students to submit practice assignments and quizzes. This will ease the tension in using technology. Also add links to the ITS knowledge base where appropriate. The knowledge base has articles on how to specifically do things in Blackboard. For example, if you have a quiz, link to the tips for taking an online test. Or if you're having them turn in a Blackboard assignment, link to the how-to article in the instructions. Building in supports like these can help the students feel confident and not isolated.</a:t>
            </a:r>
          </a:p>
        </p:txBody>
      </p:sp>
    </p:spTree>
    <p:extLst>
      <p:ext uri="{BB962C8B-B14F-4D97-AF65-F5344CB8AC3E}">
        <p14:creationId xmlns:p14="http://schemas.microsoft.com/office/powerpoint/2010/main" val="836883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thing to think about in online courses is your presence in the course. Some people believe that they develop an online class at let it run itself. No! This is not how online courses should work. Yes, when set up properly the students should be able to get in and navigate the materials, but you still need to facilitate the course and give the feedback necessary for learning. So here are some examples of how you can be present in your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rtl="0">
              <a:spcBef>
                <a:spcPts val="0"/>
              </a:spcBef>
              <a:buNone/>
            </a:pPr>
            <a:r>
              <a:rPr lang="en-US" dirty="0" smtClean="0"/>
              <a:t>Weekly announcements </a:t>
            </a:r>
            <a:r>
              <a:rPr lang="en-US" i="1" baseline="0" dirty="0" smtClean="0"/>
              <a:t>(Click)</a:t>
            </a:r>
            <a:r>
              <a:rPr lang="en-US" dirty="0" smtClean="0"/>
              <a:t> – a great way to use announcements is to summarize the previous week and let the students know what’s coming up for this week. Maybe share something personal, or make a connection between the course material</a:t>
            </a:r>
            <a:r>
              <a:rPr lang="en-US" baseline="0" dirty="0" smtClean="0"/>
              <a:t> or</a:t>
            </a:r>
            <a:r>
              <a:rPr lang="en-US" dirty="0" smtClean="0"/>
              <a:t> assignment and real life. I had a faculty member in my grad program that posted every Monday morning at 8 am. It was a wrap up of the following week, maybe some assignment feedback and then what we could expect for the coming week. It was so reassuring to get that at the same time each week. And remember,</a:t>
            </a:r>
            <a:r>
              <a:rPr lang="en-US" baseline="0" dirty="0" smtClean="0"/>
              <a:t> with Blackboard you can set those up to go out ahead of time. </a:t>
            </a:r>
          </a:p>
          <a:p>
            <a:pPr lvl="0" rtl="0">
              <a:spcBef>
                <a:spcPts val="0"/>
              </a:spcBef>
              <a:buNone/>
            </a:pPr>
            <a:endParaRPr lang="en-US" baseline="0" dirty="0" smtClean="0"/>
          </a:p>
          <a:p>
            <a:pPr lvl="0" rtl="0">
              <a:spcBef>
                <a:spcPts val="0"/>
              </a:spcBef>
              <a:buNone/>
            </a:pPr>
            <a:r>
              <a:rPr lang="en-US" baseline="0" dirty="0" smtClean="0"/>
              <a:t>Office Hours </a:t>
            </a:r>
            <a:r>
              <a:rPr lang="en-US" i="1" baseline="0" dirty="0" smtClean="0"/>
              <a:t>(Click)</a:t>
            </a:r>
            <a:r>
              <a:rPr lang="en-US" baseline="0" dirty="0" smtClean="0"/>
              <a:t> – be sure to give your students an option to meet with your privately. Set specific times and hang out in your Zoom room, or let students know they need to make an appointment.</a:t>
            </a:r>
            <a:endParaRPr lang="en-US" dirty="0" smtClean="0"/>
          </a:p>
          <a:p>
            <a:pPr lvl="0" rtl="0">
              <a:spcBef>
                <a:spcPts val="0"/>
              </a:spcBef>
              <a:buNone/>
            </a:pPr>
            <a:endParaRPr lang="en-US" dirty="0" smtClean="0"/>
          </a:p>
          <a:p>
            <a:pPr lvl="0" rtl="0">
              <a:spcBef>
                <a:spcPts val="0"/>
              </a:spcBef>
              <a:buNone/>
            </a:pPr>
            <a:r>
              <a:rPr lang="en-US" dirty="0" smtClean="0"/>
              <a:t>Be a part of the discussion </a:t>
            </a:r>
            <a:r>
              <a:rPr lang="en-US" i="1" baseline="0" dirty="0" smtClean="0"/>
              <a:t>(Click)</a:t>
            </a:r>
            <a:r>
              <a:rPr lang="en-US" dirty="0" smtClean="0"/>
              <a:t> – facilitate the conversation by asking clarifying and probing questions, recap on points of agreement/disagreement, or redirect off-topic contributions. Also encourage student-to-student interaction, for example, if they neglect to answer each other, or even consider a student-led discussion activity.</a:t>
            </a:r>
          </a:p>
          <a:p>
            <a:pPr lvl="0" rtl="0">
              <a:spcBef>
                <a:spcPts val="0"/>
              </a:spcBef>
              <a:buNone/>
            </a:pPr>
            <a:endParaRPr lang="en-US" dirty="0" smtClean="0"/>
          </a:p>
          <a:p>
            <a:pPr lvl="0" rtl="0">
              <a:spcBef>
                <a:spcPts val="0"/>
              </a:spcBef>
              <a:buNone/>
            </a:pPr>
            <a:r>
              <a:rPr lang="en-US" dirty="0" smtClean="0"/>
              <a:t>Offer specific feedback </a:t>
            </a:r>
            <a:r>
              <a:rPr lang="en-US" i="1" baseline="0" dirty="0" smtClean="0"/>
              <a:t>(Click)</a:t>
            </a:r>
            <a:r>
              <a:rPr lang="en-US" dirty="0" smtClean="0"/>
              <a:t> – I cannot say enough about feedback. It is so important to an online course. Try to say more than “great job”, or “good work” though. Would that motivate you if you heard that every assignment? Focus on what they can do to improve, what they did well. Yes, feedback can take a lot of time, but rubrics can help speed up grading, but again, be sure to personalize what is being said. Another time saving tip is giving feedback on some assignments as a whole. Put out an announcement highlighting an example of the best work. Tell everyone where there’s room for improvement. This has been proven to be just as effective as individual feedback. Also, create opportunities for non-graded work or peer feedback. Get to know your tools. There are even options in Blackboard for voice feedback. Again, IDLT is here to help! </a:t>
            </a:r>
          </a:p>
          <a:p>
            <a:pPr lvl="0" rt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 don’t be afraid to ask your students for feedback. </a:t>
            </a:r>
            <a:r>
              <a:rPr lang="en-US" i="1" baseline="0" dirty="0" smtClean="0"/>
              <a:t>(Click) </a:t>
            </a:r>
            <a:r>
              <a:rPr lang="en-US" dirty="0" smtClean="0"/>
              <a:t>Do a survey about 2-3 weeks into the course and just ask how things are going. Are your expectations clear? Is the content useful?</a:t>
            </a:r>
            <a:r>
              <a:rPr lang="en-US" baseline="0" dirty="0" smtClean="0"/>
              <a:t> If you decide to make changes, be sure to explain why and that it was a result of their feedback.</a:t>
            </a:r>
            <a:endParaRPr lang="en-US" dirty="0" smtClean="0"/>
          </a:p>
          <a:p>
            <a:pPr lvl="0" rtl="0">
              <a:spcBef>
                <a:spcPts val="0"/>
              </a:spcBef>
              <a:buNone/>
            </a:pPr>
            <a:endParaRPr lang="en-US" dirty="0" smtClean="0"/>
          </a:p>
          <a:p>
            <a:pPr lvl="0" rtl="0">
              <a:spcBef>
                <a:spcPts val="0"/>
              </a:spcBef>
              <a:buNone/>
            </a:pPr>
            <a:r>
              <a:rPr lang="en-US" dirty="0" smtClean="0"/>
              <a:t>Reach out to struggling students </a:t>
            </a:r>
            <a:r>
              <a:rPr lang="en-US" i="1" baseline="0" dirty="0" smtClean="0"/>
              <a:t>(Click)</a:t>
            </a:r>
            <a:r>
              <a:rPr lang="en-US" dirty="0" smtClean="0"/>
              <a:t> – a lot of times you’ll know who’s struggling in the class, but if you don’t - there’s a tool for that. Blackboard has a retention center that can help you identify if students are struggling. </a:t>
            </a:r>
          </a:p>
          <a:p>
            <a:pPr lvl="0" rtl="0">
              <a:spcBef>
                <a:spcPts val="0"/>
              </a:spcBef>
              <a:buNone/>
            </a:pPr>
            <a:endParaRPr lang="en-US" dirty="0" smtClean="0"/>
          </a:p>
          <a:p>
            <a:pPr lvl="0">
              <a:spcBef>
                <a:spcPts val="0"/>
              </a:spcBef>
              <a:buNone/>
            </a:pPr>
            <a:r>
              <a:rPr lang="en-US" dirty="0" smtClean="0"/>
              <a:t>And finally, lectures. Lectures are a way for you to be present in your course. </a:t>
            </a:r>
            <a:r>
              <a:rPr lang="en-US" i="1" baseline="0" dirty="0" smtClean="0"/>
              <a:t>(Click)</a:t>
            </a:r>
            <a:r>
              <a:rPr lang="en-US" dirty="0" smtClean="0"/>
              <a:t> But some faculty</a:t>
            </a:r>
            <a:r>
              <a:rPr lang="en-US" baseline="0" dirty="0" smtClean="0"/>
              <a:t> </a:t>
            </a:r>
            <a:r>
              <a:rPr lang="en-US" dirty="0" smtClean="0"/>
              <a:t>just can’t fathom how their face-to-face lecture is going to transfer to an online situation. First, I ask them what they do in their face-to-face class. Do you write on the board, use a PowerPoint, just talk? There’s no reason these situations can’t be transferred to online. There’s just one big thing that has to be done differently…timing. </a:t>
            </a:r>
          </a:p>
          <a:p>
            <a:pPr lvl="0">
              <a:spcBef>
                <a:spcPts val="0"/>
              </a:spcBef>
              <a:buNone/>
            </a:pPr>
            <a:endParaRPr lang="en-US" dirty="0" smtClean="0"/>
          </a:p>
          <a:p>
            <a:pPr lvl="0">
              <a:spcBef>
                <a:spcPts val="0"/>
              </a:spcBef>
              <a:buNone/>
            </a:pPr>
            <a:r>
              <a:rPr lang="en-US" dirty="0" smtClean="0"/>
              <a:t>How long are your typical face-to-face lectures?  Type</a:t>
            </a:r>
            <a:r>
              <a:rPr lang="en-US" baseline="0" dirty="0" smtClean="0"/>
              <a:t> in chat. </a:t>
            </a:r>
            <a:r>
              <a:rPr lang="en-US" i="1" baseline="0" dirty="0" smtClean="0"/>
              <a:t>(Quick Slide change)</a:t>
            </a:r>
            <a:endParaRPr lang="en-US" i="1" dirty="0" smtClean="0"/>
          </a:p>
          <a:p>
            <a:pPr lvl="0" rtl="0">
              <a:spcBef>
                <a:spcPts val="0"/>
              </a:spcBef>
              <a:buNone/>
            </a:pPr>
            <a:endParaRPr lang="en-US" dirty="0" smtClean="0"/>
          </a:p>
        </p:txBody>
      </p:sp>
    </p:spTree>
    <p:extLst>
      <p:ext uri="{BB962C8B-B14F-4D97-AF65-F5344CB8AC3E}">
        <p14:creationId xmlns:p14="http://schemas.microsoft.com/office/powerpoint/2010/main" val="1178287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Shape 1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9" name="Shape 18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i="1" dirty="0" smtClean="0"/>
              <a:t>Read </a:t>
            </a:r>
            <a:r>
              <a:rPr lang="en-US" i="1" dirty="0"/>
              <a:t>some of the responses. </a:t>
            </a:r>
            <a:endParaRPr lang="en-US" i="1" dirty="0" smtClean="0"/>
          </a:p>
          <a:p>
            <a:pPr lvl="0">
              <a:spcBef>
                <a:spcPts val="0"/>
              </a:spcBef>
              <a:buNone/>
            </a:pPr>
            <a:endParaRPr lang="en-US" i="1" dirty="0" smtClean="0"/>
          </a:p>
          <a:p>
            <a:pPr lvl="0">
              <a:spcBef>
                <a:spcPts val="0"/>
              </a:spcBef>
              <a:buNone/>
            </a:pPr>
            <a:r>
              <a:rPr lang="en-US" i="0" dirty="0" smtClean="0"/>
              <a:t>Okay, thank you for responding. </a:t>
            </a:r>
            <a:r>
              <a:rPr lang="en-US" i="0" dirty="0" smtClean="0"/>
              <a:t>So simply recording a 50-minute lecture and putting it up online just doesn’t work. </a:t>
            </a:r>
            <a:r>
              <a:rPr lang="en-US" dirty="0" smtClean="0"/>
              <a:t>A </a:t>
            </a:r>
            <a:r>
              <a:rPr lang="en-US" dirty="0" smtClean="0"/>
              <a:t>2016 study showed</a:t>
            </a:r>
            <a:r>
              <a:rPr lang="en-US" baseline="0" dirty="0" smtClean="0"/>
              <a:t> that w</a:t>
            </a:r>
            <a:r>
              <a:rPr lang="en-US" dirty="0" smtClean="0"/>
              <a:t>e now have a shorter attention span than </a:t>
            </a:r>
            <a:r>
              <a:rPr lang="en-US" i="1" dirty="0" smtClean="0"/>
              <a:t>(quick slide change)</a:t>
            </a:r>
            <a:endParaRPr lang="en-US" i="1" dirty="0"/>
          </a:p>
        </p:txBody>
      </p:sp>
    </p:spTree>
    <p:extLst>
      <p:ext uri="{BB962C8B-B14F-4D97-AF65-F5344CB8AC3E}">
        <p14:creationId xmlns:p14="http://schemas.microsoft.com/office/powerpoint/2010/main" val="3331660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a</a:t>
            </a:r>
            <a:r>
              <a:rPr lang="en-US" baseline="0" dirty="0" smtClean="0"/>
              <a:t> </a:t>
            </a:r>
            <a:r>
              <a:rPr lang="en-US" dirty="0" smtClean="0"/>
              <a:t>goldfish</a:t>
            </a:r>
            <a:r>
              <a:rPr lang="en-US" dirty="0"/>
              <a:t>. So with that being said, how can we expect our learners to sit and watch a video on their computer or device for over 15 minutes? </a:t>
            </a:r>
            <a:r>
              <a:rPr lang="en-US" dirty="0" smtClean="0"/>
              <a:t>When’s the last time you watched an</a:t>
            </a:r>
            <a:r>
              <a:rPr lang="en-US" baseline="0" dirty="0" smtClean="0"/>
              <a:t> online video over 10 minutes? </a:t>
            </a:r>
          </a:p>
          <a:p>
            <a:pPr>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Image: http://mentalfloss.com/article/90963/9-colorful-facts-about-goldfish</a:t>
            </a:r>
          </a:p>
          <a:p>
            <a:pPr>
              <a:buNone/>
            </a:pPr>
            <a:endParaRPr lang="en-US" dirty="0"/>
          </a:p>
        </p:txBody>
      </p:sp>
    </p:spTree>
    <p:extLst>
      <p:ext uri="{BB962C8B-B14F-4D97-AF65-F5344CB8AC3E}">
        <p14:creationId xmlns:p14="http://schemas.microsoft.com/office/powerpoint/2010/main" val="2751539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baseline="0" dirty="0" smtClean="0"/>
              <a:t>I’m not saying you can’t have a 30-minute lecture, it just needs to be broken up into digestible segments. Like this one for example was on Decision making. We were able to break that topic down into small segments like attitudes, biases, etc. </a:t>
            </a:r>
          </a:p>
          <a:p>
            <a:pPr>
              <a:buNone/>
            </a:pPr>
            <a:endParaRPr lang="en-US" baseline="0" dirty="0" smtClean="0"/>
          </a:p>
          <a:p>
            <a:pPr>
              <a:buNone/>
            </a:pPr>
            <a:r>
              <a:rPr lang="en-US" dirty="0" smtClean="0"/>
              <a:t>The other big thing here is cognitive load. </a:t>
            </a:r>
            <a:endParaRPr lang="en-US" baseline="0" dirty="0" smtClean="0"/>
          </a:p>
        </p:txBody>
      </p:sp>
    </p:spTree>
    <p:extLst>
      <p:ext uri="{BB962C8B-B14F-4D97-AF65-F5344CB8AC3E}">
        <p14:creationId xmlns:p14="http://schemas.microsoft.com/office/powerpoint/2010/main" val="1942400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You have to give students time to process what they just learned or it will be gone. What do you do in lecture? Hopefully you pause and let the students think about what you just said, or ask a thought provoking question that allows them to digest the concept you just presented. We have to do the same for our online learners. We have to allow them time to think and reflect on what was just presented. </a:t>
            </a:r>
            <a:r>
              <a:rPr lang="en-US" i="1" baseline="0" dirty="0" smtClean="0"/>
              <a:t>(Click) </a:t>
            </a:r>
            <a:r>
              <a:rPr lang="en-US" dirty="0" smtClean="0"/>
              <a:t>And that’s a huge part of moving the information from the working memory to long-term memory. </a:t>
            </a:r>
            <a:r>
              <a:rPr lang="en-US" i="1" baseline="0" dirty="0" smtClean="0"/>
              <a:t>(Click)</a:t>
            </a:r>
            <a:endParaRPr lang="en-US" dirty="0" smtClean="0"/>
          </a:p>
          <a:p>
            <a:pPr>
              <a:buNone/>
            </a:pPr>
            <a:endParaRPr lang="en-US" dirty="0" smtClean="0"/>
          </a:p>
          <a:p>
            <a:pPr>
              <a:buNone/>
            </a:pPr>
            <a:r>
              <a:rPr lang="en-US" dirty="0" smtClean="0">
                <a:hlinkClick r:id="rId3"/>
              </a:rPr>
              <a:t>https://exploringyourmind.com/john-swellers-cognitive-load-theory/</a:t>
            </a:r>
            <a:endParaRPr lang="en-US" dirty="0"/>
          </a:p>
        </p:txBody>
      </p:sp>
    </p:spTree>
    <p:extLst>
      <p:ext uri="{BB962C8B-B14F-4D97-AF65-F5344CB8AC3E}">
        <p14:creationId xmlns:p14="http://schemas.microsoft.com/office/powerpoint/2010/main" val="325252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There are</a:t>
            </a:r>
            <a:r>
              <a:rPr lang="en-US" baseline="0" dirty="0" smtClean="0"/>
              <a:t> a couple of strategies you can employ here to accomplish this. In the middle of the video, simply ask open ended questions and give the students a moment to think about the answer, or you can actually have them submit it as an assignment. Or, you can use a tool such as TechSmith Relay that has quizzing capabilities built right within the videos. </a:t>
            </a:r>
            <a:r>
              <a:rPr lang="en-US" i="1" baseline="0" dirty="0" smtClean="0"/>
              <a:t>(Click) </a:t>
            </a:r>
            <a:r>
              <a:rPr lang="en-US" baseline="0" dirty="0" smtClean="0"/>
              <a:t>While the true/false, multiple choice, and fill-in-the-blank questions are good, the free response is great for asking students to summarize concepts in their own words. This is even better for memory processing.</a:t>
            </a:r>
          </a:p>
        </p:txBody>
      </p:sp>
    </p:spTree>
    <p:extLst>
      <p:ext uri="{BB962C8B-B14F-4D97-AF65-F5344CB8AC3E}">
        <p14:creationId xmlns:p14="http://schemas.microsoft.com/office/powerpoint/2010/main" val="2900741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And </a:t>
            </a:r>
            <a:r>
              <a:rPr lang="en-US" dirty="0" smtClean="0"/>
              <a:t>lectures don’t have </a:t>
            </a:r>
            <a:r>
              <a:rPr lang="en-US" dirty="0"/>
              <a:t>to be super fancy. Many of us dread hearing our own voices or for sure being on camera. </a:t>
            </a:r>
            <a:r>
              <a:rPr lang="en-US" dirty="0" smtClean="0"/>
              <a:t>Kind of like I will when I process</a:t>
            </a:r>
            <a:r>
              <a:rPr lang="en-US" baseline="0" dirty="0" smtClean="0"/>
              <a:t> the recording of this webinar.</a:t>
            </a:r>
            <a:r>
              <a:rPr lang="en-US" dirty="0" smtClean="0"/>
              <a:t> </a:t>
            </a:r>
            <a:r>
              <a:rPr lang="en-US" dirty="0"/>
              <a:t>Watch this snip of </a:t>
            </a:r>
            <a:r>
              <a:rPr lang="en-US" dirty="0" smtClean="0"/>
              <a:t>Dr. Linda </a:t>
            </a:r>
            <a:r>
              <a:rPr lang="en-US" dirty="0"/>
              <a:t>Markowitz from our Sociology department. </a:t>
            </a:r>
          </a:p>
          <a:p>
            <a:pPr>
              <a:buNone/>
            </a:pPr>
            <a:endParaRPr lang="en-US" dirty="0"/>
          </a:p>
          <a:p>
            <a:pPr>
              <a:buNone/>
            </a:pPr>
            <a:r>
              <a:rPr lang="en-US" dirty="0"/>
              <a:t>As you can see, she’s on her porch, the birds are chirping. I find it quite tranquil actually. The video quality is great – I can see and hear her fine. She talks as though the students are right there, not like a robot. And even though there’s a slight delay in getting the slides up, it’s fine. It makes her human</a:t>
            </a:r>
            <a:r>
              <a:rPr lang="en-US" dirty="0" smtClean="0"/>
              <a:t>.</a:t>
            </a:r>
            <a:r>
              <a:rPr lang="en-US" baseline="0" dirty="0" smtClean="0"/>
              <a:t> Also, notice that she’s not just repeating what the students read in the text. She tells stories, this helps students make connections to the material. </a:t>
            </a:r>
            <a:endParaRPr lang="en-US" dirty="0"/>
          </a:p>
          <a:p>
            <a:pPr>
              <a:buNone/>
            </a:pPr>
            <a:endParaRPr lang="en-US" dirty="0"/>
          </a:p>
          <a:p>
            <a:pPr>
              <a:buNone/>
            </a:pPr>
            <a:r>
              <a:rPr lang="en-US" dirty="0"/>
              <a:t>I had a course where the instructor’s kids could occasionally be heard through the closed door, or her cat would crawl across her lap. We started to feel as a class like we knew Skittles the cat, and it even became a topic on the discussion board. We all wanted to know how Skittles was </a:t>
            </a:r>
            <a:r>
              <a:rPr lang="en-US" dirty="0" smtClean="0"/>
              <a:t>doing</a:t>
            </a:r>
            <a:r>
              <a:rPr lang="en-US" baseline="0" dirty="0" smtClean="0"/>
              <a:t> and started sharing stories of our own pets.</a:t>
            </a:r>
          </a:p>
          <a:p>
            <a:pPr>
              <a:buNone/>
            </a:pPr>
            <a:endParaRPr lang="en-US" baseline="0" dirty="0" smtClean="0"/>
          </a:p>
          <a:p>
            <a:pPr>
              <a:buNone/>
            </a:pPr>
            <a:r>
              <a:rPr lang="en-US" baseline="0" dirty="0" smtClean="0"/>
              <a:t>There’s so much more I could say about creating multimedia presentations and video lectures, but we are limited on time. Please visit our teaching toolkit for recordings from previous webinars on each</a:t>
            </a:r>
            <a:r>
              <a:rPr lang="en-US" baseline="0" dirty="0" smtClean="0"/>
              <a:t>. And if you’re wondering tools, Zoom and TechSmith Relay are our supported tools for video capture.</a:t>
            </a:r>
            <a:endParaRPr lang="en-US" baseline="0" dirty="0" smtClean="0"/>
          </a:p>
        </p:txBody>
      </p:sp>
    </p:spTree>
    <p:extLst>
      <p:ext uri="{BB962C8B-B14F-4D97-AF65-F5344CB8AC3E}">
        <p14:creationId xmlns:p14="http://schemas.microsoft.com/office/powerpoint/2010/main" val="266130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Resources. The first strategy for moving online</a:t>
            </a:r>
            <a:r>
              <a:rPr lang="en-US" baseline="0" dirty="0" smtClean="0"/>
              <a:t> is to use your resources. </a:t>
            </a:r>
            <a:r>
              <a:rPr lang="en-US" dirty="0" smtClean="0"/>
              <a:t>We have some excellent ones to</a:t>
            </a:r>
            <a:r>
              <a:rPr lang="en-US" baseline="0" dirty="0" smtClean="0"/>
              <a:t> assist you with building online courses.</a:t>
            </a:r>
            <a:endParaRPr dirty="0"/>
          </a:p>
        </p:txBody>
      </p:sp>
    </p:spTree>
    <p:extLst>
      <p:ext uri="{BB962C8B-B14F-4D97-AF65-F5344CB8AC3E}">
        <p14:creationId xmlns:p14="http://schemas.microsoft.com/office/powerpoint/2010/main" val="248628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Okay, so let’s pause a moment</a:t>
            </a:r>
            <a:r>
              <a:rPr lang="en-US" baseline="0" dirty="0" smtClean="0"/>
              <a:t> and see if we have any questions course organization and online community that need to be answered live. If you would like to come on live and ask a question, please use the raise hand button</a:t>
            </a:r>
            <a:r>
              <a:rPr lang="en-US" baseline="0" dirty="0" smtClean="0"/>
              <a:t>. We still have one more strategy to go and then we’ll take more questions at the end.</a:t>
            </a:r>
            <a:endParaRPr lang="en-US" dirty="0" smtClean="0"/>
          </a:p>
        </p:txBody>
      </p:sp>
    </p:spTree>
    <p:extLst>
      <p:ext uri="{BB962C8B-B14F-4D97-AF65-F5344CB8AC3E}">
        <p14:creationId xmlns:p14="http://schemas.microsoft.com/office/powerpoint/2010/main" val="3996442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Our final strategy for moving online is always keeping accessibility at</a:t>
            </a:r>
            <a:r>
              <a:rPr lang="en-US" baseline="0" dirty="0" smtClean="0"/>
              <a:t> the forefront of course design</a:t>
            </a:r>
            <a:r>
              <a:rPr lang="en-US" dirty="0" smtClean="0"/>
              <a:t>.</a:t>
            </a:r>
            <a:endParaRPr dirty="0"/>
          </a:p>
        </p:txBody>
      </p:sp>
    </p:spTree>
    <p:extLst>
      <p:ext uri="{BB962C8B-B14F-4D97-AF65-F5344CB8AC3E}">
        <p14:creationId xmlns:p14="http://schemas.microsoft.com/office/powerpoint/2010/main" val="1045591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These are the guidelines in Universal</a:t>
            </a:r>
            <a:r>
              <a:rPr lang="en-US" baseline="0" dirty="0" smtClean="0"/>
              <a:t> Design for Learning or UDL. I know they are hard to see, but I wanted to demonstrate how they are presented. UDL is a framework that was developed back in the 90s by a group of neuroscientists. They discovered that the way people learn is unique to each individual, and by designing a course through multiple means of engagement, representation, and action and expression, you can optimize learning for all. So it is definitely something you need to consider in your course design. Visit the website for further details on each guideline.</a:t>
            </a:r>
          </a:p>
        </p:txBody>
      </p:sp>
    </p:spTree>
    <p:extLst>
      <p:ext uri="{BB962C8B-B14F-4D97-AF65-F5344CB8AC3E}">
        <p14:creationId xmlns:p14="http://schemas.microsoft.com/office/powerpoint/2010/main" val="824294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baseline="0" dirty="0" smtClean="0"/>
              <a:t>Here are just a few examples of how you can use UDL in your courses:</a:t>
            </a:r>
          </a:p>
          <a:p>
            <a:pPr>
              <a:buNone/>
            </a:pPr>
            <a:endParaRPr lang="en-US" baseline="0" dirty="0" smtClean="0"/>
          </a:p>
          <a:p>
            <a:pPr marL="171450" indent="-171450"/>
            <a:r>
              <a:rPr lang="en-US" baseline="0" dirty="0" smtClean="0"/>
              <a:t>Providing transcripts with videos and PowerPoint presentations that are used in videos </a:t>
            </a:r>
            <a:r>
              <a:rPr lang="en-US" i="1" baseline="0" dirty="0" smtClean="0"/>
              <a:t>(Click)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Allow students to engage reflective practices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Make collaborative experiences when possible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Use lower stakes or micro-assessments instead of larger high-stakes ones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Use peer review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Allow students to choose their preferred method of completing assignments in either text based, audio, or multimedia formats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Create assessments that connect to students’ home culture, interests, and background knowledge. This assesses higher-order thinking skills while allowing you and your students to learn about each other.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Provide files in multiple formats such as HTML, audio, PDFs </a:t>
            </a:r>
            <a:r>
              <a:rPr lang="en-US" i="1" baseline="0" dirty="0" smtClean="0"/>
              <a:t>(Click)</a:t>
            </a: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You’re probably wondering how you can accomplish that last task without doing a ton of work. Fortunately, we have a tool for that.</a:t>
            </a:r>
          </a:p>
        </p:txBody>
      </p:sp>
    </p:spTree>
    <p:extLst>
      <p:ext uri="{BB962C8B-B14F-4D97-AF65-F5344CB8AC3E}">
        <p14:creationId xmlns:p14="http://schemas.microsoft.com/office/powerpoint/2010/main" val="3439341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It’s called Blackboard Ally. You may have seen this icon in your</a:t>
            </a:r>
            <a:r>
              <a:rPr lang="en-US" baseline="0" dirty="0" smtClean="0"/>
              <a:t> course next to uploaded files. This allows you or the students to download files in a number of alternative formats such as these depending on the type of file. </a:t>
            </a:r>
          </a:p>
          <a:p>
            <a:pPr>
              <a:buNone/>
            </a:pPr>
            <a:endParaRPr lang="en-US" baseline="0" dirty="0" smtClean="0"/>
          </a:p>
          <a:p>
            <a:pPr>
              <a:buNone/>
            </a:pPr>
            <a:r>
              <a:rPr lang="en-US" baseline="0" dirty="0" smtClean="0"/>
              <a:t>But the thing is, those files have to be formatted correctly for these alternative formats to work. </a:t>
            </a:r>
            <a:r>
              <a:rPr lang="en-US" i="1" baseline="0" dirty="0" smtClean="0"/>
              <a:t>(Click)</a:t>
            </a:r>
            <a:endParaRPr lang="en-US" i="1" dirty="0" smtClean="0"/>
          </a:p>
          <a:p>
            <a:pPr>
              <a:buNone/>
            </a:pPr>
            <a:endParaRPr lang="en-US" dirty="0" smtClean="0"/>
          </a:p>
          <a:p>
            <a:pPr>
              <a:buNone/>
            </a:pPr>
            <a:r>
              <a:rPr lang="en-US" dirty="0" smtClean="0"/>
              <a:t>You’ve probably also seen</a:t>
            </a:r>
            <a:r>
              <a:rPr lang="en-US" baseline="0" dirty="0" smtClean="0"/>
              <a:t> icons like these in your courses next to uploaded files.  These are the scores for accessibility. If you click this icon, it will give you directions on how to fix the issues. </a:t>
            </a:r>
          </a:p>
          <a:p>
            <a:pPr>
              <a:buNone/>
            </a:pPr>
            <a:endParaRPr lang="en-US" baseline="0" dirty="0" smtClean="0"/>
          </a:p>
          <a:p>
            <a:pPr>
              <a:buNone/>
            </a:pPr>
            <a:r>
              <a:rPr lang="en-US" baseline="0" dirty="0" smtClean="0"/>
              <a:t>I know what you’re thinking. That’s a lot of work, and I don’t have a student with an accommodation? The truth is, we have to be proactive instead of reactive with accessibility. Access for all, remember? Think about the student that has to read a 10-page article and can now listen to the audio version on their commute. Or the person that doesn’t read very well and can get the HTML version on their iPad that is clearer and less distracting than what was put up in the course. Or the parent that is putting their kid to bed and can’t listen to your lecture but because it has closed captions, they now have an opportunity to learn. </a:t>
            </a:r>
          </a:p>
          <a:p>
            <a:pPr>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start slow. Make your syllabus accessible for next semester. Then once, a week, work on another file. You can also go under your Course Tools in your course to see an overall report for accessibility. This will give you easy fixes to start with first.</a:t>
            </a:r>
            <a:endParaRPr lang="en-US" dirty="0" smtClean="0"/>
          </a:p>
          <a:p>
            <a:pPr>
              <a:buNone/>
            </a:pPr>
            <a:endParaRPr lang="en-US" baseline="0" dirty="0" smtClean="0"/>
          </a:p>
          <a:p>
            <a:pPr>
              <a:buNone/>
            </a:pPr>
            <a:r>
              <a:rPr lang="en-US" baseline="0" dirty="0" smtClean="0"/>
              <a:t>And the most important thing you can do is TELL your students this is available. This is really there for them, and most of the time they don’t even realize the feature is there. </a:t>
            </a:r>
          </a:p>
          <a:p>
            <a:pPr>
              <a:buNone/>
            </a:pPr>
            <a:endParaRPr lang="en-US" baseline="0" dirty="0" smtClean="0"/>
          </a:p>
        </p:txBody>
      </p:sp>
    </p:spTree>
    <p:extLst>
      <p:ext uri="{BB962C8B-B14F-4D97-AF65-F5344CB8AC3E}">
        <p14:creationId xmlns:p14="http://schemas.microsoft.com/office/powerpoint/2010/main" val="2433638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smtClean="0"/>
              <a:t>So we’ve</a:t>
            </a:r>
            <a:r>
              <a:rPr lang="en-US" baseline="0" dirty="0" smtClean="0"/>
              <a:t> covered a lot of ground in a little time, but like I said in the beginning, each one of these topics could be its own hour-long workshop. Next we’re on to questions, so I thought this slide may spark something you saw earlier in the presentation.</a:t>
            </a:r>
            <a:endParaRPr lang="en-US" dirty="0"/>
          </a:p>
        </p:txBody>
      </p:sp>
    </p:spTree>
    <p:extLst>
      <p:ext uri="{BB962C8B-B14F-4D97-AF65-F5344CB8AC3E}">
        <p14:creationId xmlns:p14="http://schemas.microsoft.com/office/powerpoint/2010/main" val="1272690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So with</a:t>
            </a:r>
            <a:r>
              <a:rPr lang="en-US" baseline="0" dirty="0" smtClean="0"/>
              <a:t> that, we’ll take questions. </a:t>
            </a:r>
            <a:r>
              <a:rPr lang="en-US" dirty="0" smtClean="0"/>
              <a:t>Remember</a:t>
            </a:r>
            <a:r>
              <a:rPr lang="en-US" baseline="0" dirty="0" smtClean="0"/>
              <a:t> to use the raise hand feature if you’d like to come on and ask a </a:t>
            </a:r>
            <a:r>
              <a:rPr lang="en-US" baseline="0" smtClean="0"/>
              <a:t>question </a:t>
            </a:r>
            <a:r>
              <a:rPr lang="en-US" baseline="0" smtClean="0"/>
              <a:t>live. </a:t>
            </a:r>
            <a:r>
              <a:rPr lang="en-US" baseline="0" dirty="0" smtClean="0"/>
              <a:t>And if you’re leaving us, thank you so much for your attendance today. We appreciate your desire to build student-centered courses. </a:t>
            </a:r>
            <a:endParaRPr lang="en-US" dirty="0"/>
          </a:p>
          <a:p>
            <a:pPr lvl="0">
              <a:spcBef>
                <a:spcPts val="0"/>
              </a:spcBef>
              <a:buNone/>
            </a:pPr>
            <a:endParaRPr dirty="0"/>
          </a:p>
        </p:txBody>
      </p:sp>
    </p:spTree>
    <p:extLst>
      <p:ext uri="{BB962C8B-B14F-4D97-AF65-F5344CB8AC3E}">
        <p14:creationId xmlns:p14="http://schemas.microsoft.com/office/powerpoint/2010/main" val="366844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First, is our </a:t>
            </a:r>
            <a:r>
              <a:rPr lang="en-US" dirty="0"/>
              <a:t>Instructional </a:t>
            </a:r>
            <a:r>
              <a:rPr lang="en-US" dirty="0" smtClean="0"/>
              <a:t>Design and Learning Technologies </a:t>
            </a:r>
            <a:r>
              <a:rPr lang="en-US" dirty="0"/>
              <a:t>team. We can help you plan and build your </a:t>
            </a:r>
            <a:r>
              <a:rPr lang="en-US" dirty="0" smtClean="0"/>
              <a:t>courses,</a:t>
            </a:r>
            <a:r>
              <a:rPr lang="en-US" baseline="0" dirty="0" smtClean="0"/>
              <a:t> </a:t>
            </a:r>
            <a:r>
              <a:rPr lang="en-US" dirty="0" smtClean="0"/>
              <a:t>design activities</a:t>
            </a:r>
            <a:r>
              <a:rPr lang="en-US" dirty="0"/>
              <a:t>, </a:t>
            </a:r>
            <a:r>
              <a:rPr lang="en-US" dirty="0" smtClean="0"/>
              <a:t>or implement a new technology. </a:t>
            </a:r>
            <a:r>
              <a:rPr lang="en-US" dirty="0"/>
              <a:t>To get in contact with us, you can go to our page here, or search the SIUE site for IDLT and our consultation request form is in the lower left-hand corner.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Also on the IDLT site</a:t>
            </a:r>
            <a:r>
              <a:rPr lang="en-US" baseline="0" dirty="0" smtClean="0"/>
              <a:t> is the teaching toolkit. There are many resources here for planning and implementing your course. We are adding to this all the time, so please check back often.</a:t>
            </a:r>
            <a:endParaRPr lang="en-US" dirty="0" smtClean="0"/>
          </a:p>
        </p:txBody>
      </p:sp>
    </p:spTree>
    <p:extLst>
      <p:ext uri="{BB962C8B-B14F-4D97-AF65-F5344CB8AC3E}">
        <p14:creationId xmlns:p14="http://schemas.microsoft.com/office/powerpoint/2010/main" val="377623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Also,</a:t>
            </a:r>
            <a:r>
              <a:rPr lang="en-US" baseline="0" dirty="0" smtClean="0"/>
              <a:t> if you’re a do-it-yourselfer,  the ITS Knowledge Base is an excellent resource for all things technology at SIUE. Blackboard, TechSmith Relay, Zoom, even Office 365 how-</a:t>
            </a:r>
            <a:r>
              <a:rPr lang="en-US" baseline="0" dirty="0" err="1" smtClean="0"/>
              <a:t>tos</a:t>
            </a:r>
            <a:r>
              <a:rPr lang="en-US" baseline="0" dirty="0" smtClean="0"/>
              <a:t> can be found here.</a:t>
            </a:r>
            <a:endParaRPr lang="en-US" dirty="0" smtClean="0"/>
          </a:p>
        </p:txBody>
      </p:sp>
    </p:spTree>
    <p:extLst>
      <p:ext uri="{BB962C8B-B14F-4D97-AF65-F5344CB8AC3E}">
        <p14:creationId xmlns:p14="http://schemas.microsoft.com/office/powerpoint/2010/main" val="351998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
        <p:cNvGrpSpPr/>
        <p:nvPr/>
      </p:nvGrpSpPr>
      <p:grpSpPr>
        <a:xfrm>
          <a:off x="0" y="0"/>
          <a:ext cx="0" cy="0"/>
          <a:chOff x="0" y="0"/>
          <a:chExt cx="0" cy="0"/>
        </a:xfrm>
      </p:grpSpPr>
      <p:sp>
        <p:nvSpPr>
          <p:cNvPr id="1810" name="Shape 1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1" name="Shape 18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Another great resource is our virtual training available through Blackboard. Look under Organizations and then ITS Training Services. </a:t>
            </a:r>
          </a:p>
          <a:p>
            <a:pPr lvl="0">
              <a:spcBef>
                <a:spcPts val="0"/>
              </a:spcBef>
              <a:buNone/>
            </a:pPr>
            <a:endParaRPr lang="en-US" dirty="0" smtClean="0"/>
          </a:p>
          <a:p>
            <a:pPr lvl="0">
              <a:spcBef>
                <a:spcPts val="0"/>
              </a:spcBef>
              <a:buNone/>
            </a:pPr>
            <a:r>
              <a:rPr lang="en-US" dirty="0" smtClean="0"/>
              <a:t>Remember, if you’re teaching online and lack the technology skills, your students will know. </a:t>
            </a:r>
            <a:r>
              <a:rPr lang="en-US" dirty="0" smtClean="0"/>
              <a:t>And I have to say it, but if you’re </a:t>
            </a:r>
            <a:r>
              <a:rPr lang="en-US" dirty="0" smtClean="0"/>
              <a:t>in a pinch and don’t know something, </a:t>
            </a:r>
            <a:r>
              <a:rPr lang="en-US" baseline="0" dirty="0" smtClean="0"/>
              <a:t>p</a:t>
            </a:r>
            <a:r>
              <a:rPr lang="en-US" dirty="0" smtClean="0"/>
              <a:t>lease refrain</a:t>
            </a:r>
            <a:r>
              <a:rPr lang="en-US" baseline="0" dirty="0" smtClean="0"/>
              <a:t> from blaming</a:t>
            </a:r>
            <a:r>
              <a:rPr lang="en-US" dirty="0" smtClean="0"/>
              <a:t> the products we use. When you throw Blackboard</a:t>
            </a:r>
            <a:r>
              <a:rPr lang="en-US" baseline="0" dirty="0" smtClean="0"/>
              <a:t> or ITS under the bus to make yourself look better, nobody wins. </a:t>
            </a:r>
            <a:r>
              <a:rPr lang="en-US" baseline="0" dirty="0" smtClean="0"/>
              <a:t>We’ve </a:t>
            </a:r>
            <a:r>
              <a:rPr lang="en-US" baseline="0" dirty="0" smtClean="0"/>
              <a:t>seen it happen too many </a:t>
            </a:r>
            <a:r>
              <a:rPr lang="en-US" baseline="0" dirty="0" smtClean="0"/>
              <a:t>times, unfortunately.</a:t>
            </a:r>
            <a:endParaRPr lang="en-US" dirty="0" smtClean="0"/>
          </a:p>
          <a:p>
            <a:pPr lvl="0">
              <a:spcBef>
                <a:spcPts val="0"/>
              </a:spcBef>
              <a:buNone/>
            </a:pPr>
            <a:endParaRPr lang="en-US" dirty="0" smtClean="0"/>
          </a:p>
          <a:p>
            <a:pPr lvl="0">
              <a:spcBef>
                <a:spcPts val="0"/>
              </a:spcBef>
              <a:buNone/>
            </a:pPr>
            <a:r>
              <a:rPr lang="en-US" dirty="0" smtClean="0"/>
              <a:t>Okay, so those are some great</a:t>
            </a:r>
            <a:r>
              <a:rPr lang="en-US" baseline="0" dirty="0" smtClean="0"/>
              <a:t> resources to start with. Let’s move on to the next strategy for teaching online. </a:t>
            </a:r>
            <a:endParaRPr lang="en-US" dirty="0" smtClean="0"/>
          </a:p>
        </p:txBody>
      </p:sp>
    </p:spTree>
    <p:extLst>
      <p:ext uri="{BB962C8B-B14F-4D97-AF65-F5344CB8AC3E}">
        <p14:creationId xmlns:p14="http://schemas.microsoft.com/office/powerpoint/2010/main" val="404340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smtClean="0"/>
              <a:t>Make</a:t>
            </a:r>
            <a:r>
              <a:rPr lang="en-US" baseline="0" dirty="0" smtClean="0"/>
              <a:t> </a:t>
            </a:r>
            <a:r>
              <a:rPr lang="en-US" baseline="0" dirty="0" smtClean="0"/>
              <a:t>a plan. </a:t>
            </a:r>
            <a:r>
              <a:rPr lang="en-US" dirty="0" smtClean="0"/>
              <a:t>Okay, let’s take a quick poll in the chat.</a:t>
            </a:r>
            <a:r>
              <a:rPr lang="en-US" baseline="0" dirty="0" smtClean="0"/>
              <a:t> When you start developing a new course, where do you generally start? Textbook? Syllabus? Type in the chat. Be sure it’s to all panelists and attendees.</a:t>
            </a:r>
          </a:p>
          <a:p>
            <a:pPr lvl="0">
              <a:spcBef>
                <a:spcPts val="0"/>
              </a:spcBef>
              <a:buNone/>
            </a:pPr>
            <a:endParaRPr lang="en-US" baseline="0" dirty="0" smtClean="0"/>
          </a:p>
          <a:p>
            <a:pPr lvl="0">
              <a:spcBef>
                <a:spcPts val="0"/>
              </a:spcBef>
              <a:buNone/>
            </a:pPr>
            <a:r>
              <a:rPr lang="en-US" dirty="0" smtClean="0"/>
              <a:t>As you said in the chat, most of you start </a:t>
            </a:r>
            <a:r>
              <a:rPr lang="en-US" dirty="0" smtClean="0"/>
              <a:t>with the [</a:t>
            </a:r>
            <a:r>
              <a:rPr lang="en-US" i="1" dirty="0" smtClean="0"/>
              <a:t>syllabus]</a:t>
            </a:r>
            <a:r>
              <a:rPr lang="en-US" dirty="0" smtClean="0"/>
              <a:t> when </a:t>
            </a:r>
            <a:r>
              <a:rPr lang="en-US" dirty="0" smtClean="0"/>
              <a:t>you </a:t>
            </a:r>
            <a:r>
              <a:rPr lang="en-US" dirty="0" smtClean="0"/>
              <a:t>begin developing a course. There are actually some other considerations</a:t>
            </a:r>
            <a:r>
              <a:rPr lang="en-US" baseline="0" dirty="0" smtClean="0"/>
              <a:t> well before starting with the syllabus.</a:t>
            </a:r>
            <a:endParaRPr dirty="0"/>
          </a:p>
        </p:txBody>
      </p:sp>
    </p:spTree>
    <p:extLst>
      <p:ext uri="{BB962C8B-B14F-4D97-AF65-F5344CB8AC3E}">
        <p14:creationId xmlns:p14="http://schemas.microsoft.com/office/powerpoint/2010/main" val="384085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gradFill>
          <a:gsLst>
            <a:gs pos="0">
              <a:schemeClr val="accent4">
                <a:lumMod val="67000"/>
              </a:schemeClr>
            </a:gs>
            <a:gs pos="48000">
              <a:schemeClr val="accent4">
                <a:lumMod val="97000"/>
                <a:lumOff val="3000"/>
              </a:schemeClr>
            </a:gs>
            <a:gs pos="100000">
              <a:schemeClr val="accent4">
                <a:lumMod val="60000"/>
                <a:lumOff val="40000"/>
              </a:schemeClr>
            </a:gs>
          </a:gsLst>
          <a:lin ang="16200000" scaled="1"/>
        </a:gradFill>
        <a:effectLst/>
      </p:bgPr>
    </p:bg>
    <p:spTree>
      <p:nvGrpSpPr>
        <p:cNvPr id="1" name="Shape 8"/>
        <p:cNvGrpSpPr/>
        <p:nvPr/>
      </p:nvGrpSpPr>
      <p:grpSpPr>
        <a:xfrm>
          <a:off x="0" y="0"/>
          <a:ext cx="0" cy="0"/>
          <a:chOff x="0" y="0"/>
          <a:chExt cx="0" cy="0"/>
        </a:xfrm>
      </p:grpSpPr>
      <p:grpSp>
        <p:nvGrpSpPr>
          <p:cNvPr id="9" name="Shape 9"/>
          <p:cNvGrpSpPr/>
          <p:nvPr/>
        </p:nvGrpSpPr>
        <p:grpSpPr>
          <a:xfrm>
            <a:off x="-7997" y="-6007"/>
            <a:ext cx="9159995" cy="6870013"/>
            <a:chOff x="328725" y="2891150"/>
            <a:chExt cx="3447625" cy="2585725"/>
          </a:xfrm>
        </p:grpSpPr>
        <p:sp>
          <p:nvSpPr>
            <p:cNvPr id="10" name="Shape 10"/>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 name="Shape 11"/>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 name="Shape 12"/>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 name="Shape 13"/>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 name="Shape 14"/>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 name="Shape 15"/>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 name="Shape 16"/>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 name="Shape 17"/>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 name="Shape 18"/>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 name="Shape 19"/>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 name="Shape 20"/>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 name="Shape 21"/>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 name="Shape 22"/>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 name="Shape 23"/>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 name="Shape 24"/>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 name="Shape 25"/>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 name="Shape 26"/>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 name="Shape 27"/>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 name="Shape 28"/>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 name="Shape 29"/>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 name="Shape 30"/>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 name="Shape 31"/>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 name="Shape 32"/>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 name="Shape 33"/>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 name="Shape 34"/>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 name="Shape 35"/>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 name="Shape 36"/>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 name="Shape 37"/>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 name="Shape 38"/>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 name="Shape 39"/>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 name="Shape 40"/>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 name="Shape 41"/>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 name="Shape 42"/>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 name="Shape 43"/>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 name="Shape 44"/>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 name="Shape 45"/>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6" name="Shape 46"/>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7" name="Shape 47"/>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8" name="Shape 48"/>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9" name="Shape 49"/>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0" name="Shape 50"/>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1" name="Shape 51"/>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2" name="Shape 52"/>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3" name="Shape 53"/>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4" name="Shape 54"/>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5" name="Shape 55"/>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6" name="Shape 56"/>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7" name="Shape 57"/>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8" name="Shape 58"/>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59" name="Shape 59"/>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0" name="Shape 60"/>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1" name="Shape 61"/>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2" name="Shape 62"/>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3" name="Shape 63"/>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4" name="Shape 64"/>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5" name="Shape 65"/>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6" name="Shape 66"/>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7" name="Shape 67"/>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8" name="Shape 68"/>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69" name="Shape 69"/>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0" name="Shape 70"/>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1" name="Shape 71"/>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2" name="Shape 72"/>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3" name="Shape 73"/>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4" name="Shape 74"/>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5" name="Shape 75"/>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6" name="Shape 76"/>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7" name="Shape 77"/>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8" name="Shape 78"/>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79" name="Shape 79"/>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0" name="Shape 80"/>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1" name="Shape 81"/>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2" name="Shape 82"/>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3" name="Shape 83"/>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4" name="Shape 84"/>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5" name="Shape 85"/>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6" name="Shape 86"/>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7" name="Shape 87"/>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8" name="Shape 88"/>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89" name="Shape 89"/>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0" name="Shape 90"/>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1" name="Shape 91"/>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2" name="Shape 92"/>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3" name="Shape 93"/>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4" name="Shape 94"/>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5" name="Shape 95"/>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6" name="Shape 96"/>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7" name="Shape 97"/>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8" name="Shape 98"/>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99" name="Shape 99"/>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0" name="Shape 100"/>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1" name="Shape 101"/>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2" name="Shape 102"/>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3" name="Shape 103"/>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4" name="Shape 104"/>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5" name="Shape 105"/>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6" name="Shape 106"/>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7" name="Shape 107"/>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8" name="Shape 108"/>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09" name="Shape 109"/>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0" name="Shape 110"/>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1" name="Shape 111"/>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2" name="Shape 112"/>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3" name="Shape 113"/>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4" name="Shape 114"/>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5" name="Shape 115"/>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6" name="Shape 116"/>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7" name="Shape 117"/>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8" name="Shape 118"/>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19" name="Shape 119"/>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0" name="Shape 120"/>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1" name="Shape 121"/>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2" name="Shape 122"/>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3" name="Shape 123"/>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4" name="Shape 124"/>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5" name="Shape 125"/>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6" name="Shape 126"/>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7" name="Shape 127"/>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8" name="Shape 128"/>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29" name="Shape 129"/>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0" name="Shape 130"/>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1" name="Shape 131"/>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2" name="Shape 132"/>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3" name="Shape 133"/>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4" name="Shape 134"/>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5" name="Shape 135"/>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6" name="Shape 136"/>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7" name="Shape 137"/>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8" name="Shape 138"/>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39" name="Shape 139"/>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0" name="Shape 140"/>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1" name="Shape 141"/>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2" name="Shape 142"/>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3" name="Shape 143"/>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4" name="Shape 144"/>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5" name="Shape 145"/>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6" name="Shape 146"/>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7" name="Shape 147"/>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8" name="Shape 148"/>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49" name="Shape 149"/>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0" name="Shape 150"/>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1" name="Shape 151"/>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2" name="Shape 152"/>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3" name="Shape 153"/>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4" name="Shape 154"/>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5" name="Shape 155"/>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6" name="Shape 156"/>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7" name="Shape 157"/>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8" name="Shape 158"/>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59" name="Shape 159"/>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0" name="Shape 160"/>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1" name="Shape 161"/>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2" name="Shape 162"/>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3" name="Shape 163"/>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4" name="Shape 164"/>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5" name="Shape 165"/>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6" name="Shape 166"/>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7" name="Shape 167"/>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8" name="Shape 168"/>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69" name="Shape 169"/>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 name="Shape 170"/>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 name="Shape 171"/>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 name="Shape 172"/>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 name="Shape 173"/>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 name="Shape 174"/>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 name="Shape 175"/>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 name="Shape 176"/>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 name="Shape 177"/>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 name="Shape 178"/>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 name="Shape 179"/>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0" name="Shape 180"/>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1" name="Shape 181"/>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2" name="Shape 182"/>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3" name="Shape 183"/>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4" name="Shape 184"/>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5" name="Shape 185"/>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6" name="Shape 186"/>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7" name="Shape 187"/>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8" name="Shape 188"/>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9" name="Shape 189"/>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0" name="Shape 190"/>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1" name="Shape 191"/>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2" name="Shape 192"/>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3" name="Shape 193"/>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4" name="Shape 194"/>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5" name="Shape 195"/>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6" name="Shape 196"/>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7" name="Shape 197"/>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8" name="Shape 198"/>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99" name="Shape 199"/>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0" name="Shape 200"/>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1" name="Shape 201"/>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2" name="Shape 202"/>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3" name="Shape 203"/>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4" name="Shape 204"/>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grpSp>
      <p:sp>
        <p:nvSpPr>
          <p:cNvPr id="205" name="Shape 205"/>
          <p:cNvSpPr txBox="1">
            <a:spLocks noGrp="1"/>
          </p:cNvSpPr>
          <p:nvPr>
            <p:ph type="ctrTitle"/>
          </p:nvPr>
        </p:nvSpPr>
        <p:spPr>
          <a:xfrm>
            <a:off x="2191050" y="2427150"/>
            <a:ext cx="4761900" cy="1546500"/>
          </a:xfrm>
          <a:prstGeom prst="rect">
            <a:avLst/>
          </a:prstGeom>
        </p:spPr>
        <p:txBody>
          <a:bodyPr wrap="square" lIns="91425" tIns="91425" rIns="91425" bIns="91425" anchor="ctr" anchorCtr="0"/>
          <a:lstStyle>
            <a:lvl1pPr lvl="0" algn="ctr">
              <a:spcBef>
                <a:spcPts val="0"/>
              </a:spcBef>
              <a:buClr>
                <a:srgbClr val="FFFFFF"/>
              </a:buClr>
              <a:buSzPct val="100000"/>
              <a:defRPr sz="7200" b="0">
                <a:solidFill>
                  <a:srgbClr val="FFFFFF"/>
                </a:solidFill>
              </a:defRPr>
            </a:lvl1pPr>
            <a:lvl2pPr lvl="1" algn="ctr">
              <a:spcBef>
                <a:spcPts val="0"/>
              </a:spcBef>
              <a:buClr>
                <a:srgbClr val="FFFFFF"/>
              </a:buClr>
              <a:buSzPct val="100000"/>
              <a:defRPr sz="7200" b="0">
                <a:solidFill>
                  <a:srgbClr val="FFFFFF"/>
                </a:solidFill>
              </a:defRPr>
            </a:lvl2pPr>
            <a:lvl3pPr lvl="2" algn="ctr">
              <a:spcBef>
                <a:spcPts val="0"/>
              </a:spcBef>
              <a:buClr>
                <a:srgbClr val="FFFFFF"/>
              </a:buClr>
              <a:buSzPct val="100000"/>
              <a:defRPr sz="7200" b="0">
                <a:solidFill>
                  <a:srgbClr val="FFFFFF"/>
                </a:solidFill>
              </a:defRPr>
            </a:lvl3pPr>
            <a:lvl4pPr lvl="3" algn="ctr">
              <a:spcBef>
                <a:spcPts val="0"/>
              </a:spcBef>
              <a:buClr>
                <a:srgbClr val="FFFFFF"/>
              </a:buClr>
              <a:buSzPct val="100000"/>
              <a:defRPr sz="7200" b="0">
                <a:solidFill>
                  <a:srgbClr val="FFFFFF"/>
                </a:solidFill>
              </a:defRPr>
            </a:lvl4pPr>
            <a:lvl5pPr lvl="4" algn="ctr">
              <a:spcBef>
                <a:spcPts val="0"/>
              </a:spcBef>
              <a:buClr>
                <a:srgbClr val="FFFFFF"/>
              </a:buClr>
              <a:buSzPct val="100000"/>
              <a:defRPr sz="7200" b="0">
                <a:solidFill>
                  <a:srgbClr val="FFFFFF"/>
                </a:solidFill>
              </a:defRPr>
            </a:lvl5pPr>
            <a:lvl6pPr lvl="5" algn="ctr">
              <a:spcBef>
                <a:spcPts val="0"/>
              </a:spcBef>
              <a:buClr>
                <a:srgbClr val="FFFFFF"/>
              </a:buClr>
              <a:buSzPct val="100000"/>
              <a:defRPr sz="7200" b="0">
                <a:solidFill>
                  <a:srgbClr val="FFFFFF"/>
                </a:solidFill>
              </a:defRPr>
            </a:lvl6pPr>
            <a:lvl7pPr lvl="6" algn="ctr">
              <a:spcBef>
                <a:spcPts val="0"/>
              </a:spcBef>
              <a:buClr>
                <a:srgbClr val="FFFFFF"/>
              </a:buClr>
              <a:buSzPct val="100000"/>
              <a:defRPr sz="7200" b="0">
                <a:solidFill>
                  <a:srgbClr val="FFFFFF"/>
                </a:solidFill>
              </a:defRPr>
            </a:lvl7pPr>
            <a:lvl8pPr lvl="7" algn="ctr">
              <a:spcBef>
                <a:spcPts val="0"/>
              </a:spcBef>
              <a:buClr>
                <a:srgbClr val="FFFFFF"/>
              </a:buClr>
              <a:buSzPct val="100000"/>
              <a:defRPr sz="7200" b="0">
                <a:solidFill>
                  <a:srgbClr val="FFFFFF"/>
                </a:solidFill>
              </a:defRPr>
            </a:lvl8pPr>
            <a:lvl9pPr lvl="8" algn="ctr">
              <a:spcBef>
                <a:spcPts val="0"/>
              </a:spcBef>
              <a:buClr>
                <a:srgbClr val="FFFFFF"/>
              </a:buClr>
              <a:buSzPct val="100000"/>
              <a:defRPr sz="7200" b="0">
                <a:solidFill>
                  <a:srgbClr val="FFFFFF"/>
                </a:solidFill>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95A5A6"/>
        </a:solidFill>
        <a:effectLst/>
      </p:bgPr>
    </p:bg>
    <p:spTree>
      <p:nvGrpSpPr>
        <p:cNvPr id="1" name="Shape 206"/>
        <p:cNvGrpSpPr/>
        <p:nvPr/>
      </p:nvGrpSpPr>
      <p:grpSpPr>
        <a:xfrm>
          <a:off x="0" y="0"/>
          <a:ext cx="0" cy="0"/>
          <a:chOff x="0" y="0"/>
          <a:chExt cx="0" cy="0"/>
        </a:xfrm>
      </p:grpSpPr>
      <p:grpSp>
        <p:nvGrpSpPr>
          <p:cNvPr id="207" name="Shape 207"/>
          <p:cNvGrpSpPr/>
          <p:nvPr/>
        </p:nvGrpSpPr>
        <p:grpSpPr>
          <a:xfrm>
            <a:off x="92" y="10"/>
            <a:ext cx="9152065" cy="6864065"/>
            <a:chOff x="3843650" y="238125"/>
            <a:chExt cx="3447625" cy="2585725"/>
          </a:xfrm>
        </p:grpSpPr>
        <p:sp>
          <p:nvSpPr>
            <p:cNvPr id="208" name="Shape 208"/>
            <p:cNvSpPr/>
            <p:nvPr/>
          </p:nvSpPr>
          <p:spPr>
            <a:xfrm>
              <a:off x="4904200" y="1929925"/>
              <a:ext cx="1327375" cy="316500"/>
            </a:xfrm>
            <a:custGeom>
              <a:avLst/>
              <a:gdLst/>
              <a:ahLst/>
              <a:cxnLst/>
              <a:rect l="0" t="0" r="0" b="0"/>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09" name="Shape 209"/>
            <p:cNvSpPr/>
            <p:nvPr/>
          </p:nvSpPr>
          <p:spPr>
            <a:xfrm>
              <a:off x="5562400" y="1903850"/>
              <a:ext cx="15175" cy="15175"/>
            </a:xfrm>
            <a:custGeom>
              <a:avLst/>
              <a:gdLst/>
              <a:ahLst/>
              <a:cxnLst/>
              <a:rect l="0" t="0" r="0" b="0"/>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0" name="Shape 210"/>
            <p:cNvSpPr/>
            <p:nvPr/>
          </p:nvSpPr>
          <p:spPr>
            <a:xfrm>
              <a:off x="5150825" y="2276725"/>
              <a:ext cx="837500" cy="7600"/>
            </a:xfrm>
            <a:custGeom>
              <a:avLst/>
              <a:gdLst/>
              <a:ahLst/>
              <a:cxnLst/>
              <a:rect l="0" t="0" r="0" b="0"/>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1" name="Shape 211"/>
            <p:cNvSpPr/>
            <p:nvPr/>
          </p:nvSpPr>
          <p:spPr>
            <a:xfrm>
              <a:off x="6030400" y="634550"/>
              <a:ext cx="6750" cy="14350"/>
            </a:xfrm>
            <a:custGeom>
              <a:avLst/>
              <a:gdLst/>
              <a:ahLst/>
              <a:cxnLst/>
              <a:rect l="0" t="0" r="0" b="0"/>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2" name="Shape 212"/>
            <p:cNvSpPr/>
            <p:nvPr/>
          </p:nvSpPr>
          <p:spPr>
            <a:xfrm>
              <a:off x="5362925" y="2780900"/>
              <a:ext cx="430975" cy="42950"/>
            </a:xfrm>
            <a:custGeom>
              <a:avLst/>
              <a:gdLst/>
              <a:ahLst/>
              <a:cxnLst/>
              <a:rect l="0" t="0" r="0" b="0"/>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3" name="Shape 213"/>
            <p:cNvSpPr/>
            <p:nvPr/>
          </p:nvSpPr>
          <p:spPr>
            <a:xfrm>
              <a:off x="4575925" y="2354150"/>
              <a:ext cx="326625" cy="469700"/>
            </a:xfrm>
            <a:custGeom>
              <a:avLst/>
              <a:gdLst/>
              <a:ahLst/>
              <a:cxnLst/>
              <a:rect l="0" t="0" r="0" b="0"/>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4" name="Shape 214"/>
            <p:cNvSpPr/>
            <p:nvPr/>
          </p:nvSpPr>
          <p:spPr>
            <a:xfrm>
              <a:off x="4839400" y="1865975"/>
              <a:ext cx="1471300" cy="15175"/>
            </a:xfrm>
            <a:custGeom>
              <a:avLst/>
              <a:gdLst/>
              <a:ahLst/>
              <a:cxnLst/>
              <a:rect l="0" t="0" r="0" b="0"/>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5" name="Shape 215"/>
            <p:cNvSpPr/>
            <p:nvPr/>
          </p:nvSpPr>
          <p:spPr>
            <a:xfrm>
              <a:off x="6021975" y="655600"/>
              <a:ext cx="8450" cy="16850"/>
            </a:xfrm>
            <a:custGeom>
              <a:avLst/>
              <a:gdLst/>
              <a:ahLst/>
              <a:cxnLst/>
              <a:rect l="0" t="0" r="0" b="0"/>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6" name="Shape 216"/>
            <p:cNvSpPr/>
            <p:nvPr/>
          </p:nvSpPr>
          <p:spPr>
            <a:xfrm>
              <a:off x="6037975" y="610975"/>
              <a:ext cx="7600" cy="13500"/>
            </a:xfrm>
            <a:custGeom>
              <a:avLst/>
              <a:gdLst/>
              <a:ahLst/>
              <a:cxnLst/>
              <a:rect l="0" t="0" r="0" b="0"/>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7" name="Shape 217"/>
            <p:cNvSpPr/>
            <p:nvPr/>
          </p:nvSpPr>
          <p:spPr>
            <a:xfrm>
              <a:off x="6859475" y="2144575"/>
              <a:ext cx="111975" cy="69875"/>
            </a:xfrm>
            <a:custGeom>
              <a:avLst/>
              <a:gdLst/>
              <a:ahLst/>
              <a:cxnLst/>
              <a:rect l="0" t="0" r="0" b="0"/>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8" name="Shape 218"/>
            <p:cNvSpPr/>
            <p:nvPr/>
          </p:nvSpPr>
          <p:spPr>
            <a:xfrm>
              <a:off x="7089250" y="1504875"/>
              <a:ext cx="114500" cy="168375"/>
            </a:xfrm>
            <a:custGeom>
              <a:avLst/>
              <a:gdLst/>
              <a:ahLst/>
              <a:cxnLst/>
              <a:rect l="0" t="0" r="0" b="0"/>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19" name="Shape 219"/>
            <p:cNvSpPr/>
            <p:nvPr/>
          </p:nvSpPr>
          <p:spPr>
            <a:xfrm>
              <a:off x="6601075" y="2117625"/>
              <a:ext cx="520200" cy="617850"/>
            </a:xfrm>
            <a:custGeom>
              <a:avLst/>
              <a:gdLst/>
              <a:ahLst/>
              <a:cxnLst/>
              <a:rect l="0" t="0" r="0" b="0"/>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0" name="Shape 220"/>
            <p:cNvSpPr/>
            <p:nvPr/>
          </p:nvSpPr>
          <p:spPr>
            <a:xfrm>
              <a:off x="6923450" y="1426600"/>
              <a:ext cx="69875" cy="218850"/>
            </a:xfrm>
            <a:custGeom>
              <a:avLst/>
              <a:gdLst/>
              <a:ahLst/>
              <a:cxnLst/>
              <a:rect l="0" t="0" r="0" b="0"/>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1" name="Shape 221"/>
            <p:cNvSpPr/>
            <p:nvPr/>
          </p:nvSpPr>
          <p:spPr>
            <a:xfrm>
              <a:off x="6956275" y="2530075"/>
              <a:ext cx="74925" cy="111125"/>
            </a:xfrm>
            <a:custGeom>
              <a:avLst/>
              <a:gdLst/>
              <a:ahLst/>
              <a:cxnLst/>
              <a:rect l="0" t="0" r="0" b="0"/>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2" name="Shape 222"/>
            <p:cNvSpPr/>
            <p:nvPr/>
          </p:nvSpPr>
          <p:spPr>
            <a:xfrm>
              <a:off x="6645675" y="2190850"/>
              <a:ext cx="331650" cy="88425"/>
            </a:xfrm>
            <a:custGeom>
              <a:avLst/>
              <a:gdLst/>
              <a:ahLst/>
              <a:cxnLst/>
              <a:rect l="0" t="0" r="0" b="0"/>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3" name="Shape 223"/>
            <p:cNvSpPr/>
            <p:nvPr/>
          </p:nvSpPr>
          <p:spPr>
            <a:xfrm>
              <a:off x="7052225" y="2597400"/>
              <a:ext cx="16000" cy="8450"/>
            </a:xfrm>
            <a:custGeom>
              <a:avLst/>
              <a:gdLst/>
              <a:ahLst/>
              <a:cxnLst/>
              <a:rect l="0" t="0" r="0" b="0"/>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4" name="Shape 224"/>
            <p:cNvSpPr/>
            <p:nvPr/>
          </p:nvSpPr>
          <p:spPr>
            <a:xfrm>
              <a:off x="7051375" y="2588975"/>
              <a:ext cx="11800" cy="7600"/>
            </a:xfrm>
            <a:custGeom>
              <a:avLst/>
              <a:gdLst/>
              <a:ahLst/>
              <a:cxnLst/>
              <a:rect l="0" t="0" r="0" b="0"/>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5" name="Shape 225"/>
            <p:cNvSpPr/>
            <p:nvPr/>
          </p:nvSpPr>
          <p:spPr>
            <a:xfrm>
              <a:off x="7026125" y="2567950"/>
              <a:ext cx="60625" cy="54725"/>
            </a:xfrm>
            <a:custGeom>
              <a:avLst/>
              <a:gdLst/>
              <a:ahLst/>
              <a:cxnLst/>
              <a:rect l="0" t="0" r="0" b="0"/>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6" name="Shape 226"/>
            <p:cNvSpPr/>
            <p:nvPr/>
          </p:nvSpPr>
          <p:spPr>
            <a:xfrm>
              <a:off x="4553200" y="2754800"/>
              <a:ext cx="129650" cy="69050"/>
            </a:xfrm>
            <a:custGeom>
              <a:avLst/>
              <a:gdLst/>
              <a:ahLst/>
              <a:cxnLst/>
              <a:rect l="0" t="0" r="0" b="0"/>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7" name="Shape 227"/>
            <p:cNvSpPr/>
            <p:nvPr/>
          </p:nvSpPr>
          <p:spPr>
            <a:xfrm>
              <a:off x="7039600" y="1471200"/>
              <a:ext cx="157425" cy="198675"/>
            </a:xfrm>
            <a:custGeom>
              <a:avLst/>
              <a:gdLst/>
              <a:ahLst/>
              <a:cxnLst/>
              <a:rect l="0" t="0" r="0" b="0"/>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8" name="Shape 228"/>
            <p:cNvSpPr/>
            <p:nvPr/>
          </p:nvSpPr>
          <p:spPr>
            <a:xfrm>
              <a:off x="6976475" y="2197600"/>
              <a:ext cx="36200" cy="117850"/>
            </a:xfrm>
            <a:custGeom>
              <a:avLst/>
              <a:gdLst/>
              <a:ahLst/>
              <a:cxnLst/>
              <a:rect l="0" t="0" r="0" b="0"/>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29" name="Shape 229"/>
            <p:cNvSpPr/>
            <p:nvPr/>
          </p:nvSpPr>
          <p:spPr>
            <a:xfrm>
              <a:off x="6639775" y="2213575"/>
              <a:ext cx="167525" cy="44650"/>
            </a:xfrm>
            <a:custGeom>
              <a:avLst/>
              <a:gdLst/>
              <a:ahLst/>
              <a:cxnLst/>
              <a:rect l="0" t="0" r="0" b="0"/>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0" name="Shape 230"/>
            <p:cNvSpPr/>
            <p:nvPr/>
          </p:nvSpPr>
          <p:spPr>
            <a:xfrm>
              <a:off x="6685250" y="2227900"/>
              <a:ext cx="282825" cy="132175"/>
            </a:xfrm>
            <a:custGeom>
              <a:avLst/>
              <a:gdLst/>
              <a:ahLst/>
              <a:cxnLst/>
              <a:rect l="0" t="0" r="0" b="0"/>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1" name="Shape 231"/>
            <p:cNvSpPr/>
            <p:nvPr/>
          </p:nvSpPr>
          <p:spPr>
            <a:xfrm>
              <a:off x="6644000" y="2278400"/>
              <a:ext cx="31150" cy="121225"/>
            </a:xfrm>
            <a:custGeom>
              <a:avLst/>
              <a:gdLst/>
              <a:ahLst/>
              <a:cxnLst/>
              <a:rect l="0" t="0" r="0" b="0"/>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2" name="Shape 232"/>
            <p:cNvSpPr/>
            <p:nvPr/>
          </p:nvSpPr>
          <p:spPr>
            <a:xfrm>
              <a:off x="6672625" y="2313750"/>
              <a:ext cx="334175" cy="88400"/>
            </a:xfrm>
            <a:custGeom>
              <a:avLst/>
              <a:gdLst/>
              <a:ahLst/>
              <a:cxnLst/>
              <a:rect l="0" t="0" r="0" b="0"/>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3" name="Shape 233"/>
            <p:cNvSpPr/>
            <p:nvPr/>
          </p:nvSpPr>
          <p:spPr>
            <a:xfrm>
              <a:off x="6762675" y="2487150"/>
              <a:ext cx="15175" cy="24425"/>
            </a:xfrm>
            <a:custGeom>
              <a:avLst/>
              <a:gdLst/>
              <a:ahLst/>
              <a:cxnLst/>
              <a:rect l="0" t="0" r="0" b="0"/>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4" name="Shape 234"/>
            <p:cNvSpPr/>
            <p:nvPr/>
          </p:nvSpPr>
          <p:spPr>
            <a:xfrm>
              <a:off x="7013500" y="2429050"/>
              <a:ext cx="7600" cy="5925"/>
            </a:xfrm>
            <a:custGeom>
              <a:avLst/>
              <a:gdLst/>
              <a:ahLst/>
              <a:cxnLst/>
              <a:rect l="0" t="0" r="0" b="0"/>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5" name="Shape 235"/>
            <p:cNvSpPr/>
            <p:nvPr/>
          </p:nvSpPr>
          <p:spPr>
            <a:xfrm>
              <a:off x="7026975" y="2478725"/>
              <a:ext cx="15175" cy="27800"/>
            </a:xfrm>
            <a:custGeom>
              <a:avLst/>
              <a:gdLst/>
              <a:ahLst/>
              <a:cxnLst/>
              <a:rect l="0" t="0" r="0" b="0"/>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6" name="Shape 236"/>
            <p:cNvSpPr/>
            <p:nvPr/>
          </p:nvSpPr>
          <p:spPr>
            <a:xfrm>
              <a:off x="7005925" y="2460200"/>
              <a:ext cx="58950" cy="57275"/>
            </a:xfrm>
            <a:custGeom>
              <a:avLst/>
              <a:gdLst/>
              <a:ahLst/>
              <a:cxnLst/>
              <a:rect l="0" t="0" r="0" b="0"/>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7" name="Shape 237"/>
            <p:cNvSpPr/>
            <p:nvPr/>
          </p:nvSpPr>
          <p:spPr>
            <a:xfrm>
              <a:off x="6926800" y="2425700"/>
              <a:ext cx="63150" cy="54725"/>
            </a:xfrm>
            <a:custGeom>
              <a:avLst/>
              <a:gdLst/>
              <a:ahLst/>
              <a:cxnLst/>
              <a:rect l="0" t="0" r="0" b="0"/>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8" name="Shape 238"/>
            <p:cNvSpPr/>
            <p:nvPr/>
          </p:nvSpPr>
          <p:spPr>
            <a:xfrm>
              <a:off x="6867875" y="2439150"/>
              <a:ext cx="63175" cy="58125"/>
            </a:xfrm>
            <a:custGeom>
              <a:avLst/>
              <a:gdLst/>
              <a:ahLst/>
              <a:cxnLst/>
              <a:rect l="0" t="0" r="0" b="0"/>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39" name="Shape 239"/>
            <p:cNvSpPr/>
            <p:nvPr/>
          </p:nvSpPr>
          <p:spPr>
            <a:xfrm>
              <a:off x="7017700" y="2426525"/>
              <a:ext cx="12650" cy="31175"/>
            </a:xfrm>
            <a:custGeom>
              <a:avLst/>
              <a:gdLst/>
              <a:ahLst/>
              <a:cxnLst/>
              <a:rect l="0" t="0" r="0" b="0"/>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0" name="Shape 240"/>
            <p:cNvSpPr/>
            <p:nvPr/>
          </p:nvSpPr>
          <p:spPr>
            <a:xfrm>
              <a:off x="6901550" y="2507350"/>
              <a:ext cx="16025" cy="27800"/>
            </a:xfrm>
            <a:custGeom>
              <a:avLst/>
              <a:gdLst/>
              <a:ahLst/>
              <a:cxnLst/>
              <a:rect l="0" t="0" r="0" b="0"/>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1" name="Shape 241"/>
            <p:cNvSpPr/>
            <p:nvPr/>
          </p:nvSpPr>
          <p:spPr>
            <a:xfrm>
              <a:off x="6878825" y="2490500"/>
              <a:ext cx="63150" cy="55575"/>
            </a:xfrm>
            <a:custGeom>
              <a:avLst/>
              <a:gdLst/>
              <a:ahLst/>
              <a:cxnLst/>
              <a:rect l="0" t="0" r="0" b="0"/>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2" name="Shape 242"/>
            <p:cNvSpPr/>
            <p:nvPr/>
          </p:nvSpPr>
          <p:spPr>
            <a:xfrm>
              <a:off x="7032850" y="2440000"/>
              <a:ext cx="5925" cy="6750"/>
            </a:xfrm>
            <a:custGeom>
              <a:avLst/>
              <a:gdLst/>
              <a:ahLst/>
              <a:cxnLst/>
              <a:rect l="0" t="0" r="0" b="0"/>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3" name="Shape 243"/>
            <p:cNvSpPr/>
            <p:nvPr/>
          </p:nvSpPr>
          <p:spPr>
            <a:xfrm>
              <a:off x="6807275" y="1085700"/>
              <a:ext cx="484000" cy="586700"/>
            </a:xfrm>
            <a:custGeom>
              <a:avLst/>
              <a:gdLst/>
              <a:ahLst/>
              <a:cxnLst/>
              <a:rect l="0" t="0" r="0" b="0"/>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4" name="Shape 244"/>
            <p:cNvSpPr/>
            <p:nvPr/>
          </p:nvSpPr>
          <p:spPr>
            <a:xfrm>
              <a:off x="6964675" y="2496400"/>
              <a:ext cx="14350" cy="8450"/>
            </a:xfrm>
            <a:custGeom>
              <a:avLst/>
              <a:gdLst/>
              <a:ahLst/>
              <a:cxnLst/>
              <a:rect l="0" t="0" r="0" b="0"/>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5" name="Shape 245"/>
            <p:cNvSpPr/>
            <p:nvPr/>
          </p:nvSpPr>
          <p:spPr>
            <a:xfrm>
              <a:off x="7014350" y="2516600"/>
              <a:ext cx="60625" cy="54725"/>
            </a:xfrm>
            <a:custGeom>
              <a:avLst/>
              <a:gdLst/>
              <a:ahLst/>
              <a:cxnLst/>
              <a:rect l="0" t="0" r="0" b="0"/>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6" name="Shape 246"/>
            <p:cNvSpPr/>
            <p:nvPr/>
          </p:nvSpPr>
          <p:spPr>
            <a:xfrm>
              <a:off x="6044700" y="589950"/>
              <a:ext cx="8450" cy="13475"/>
            </a:xfrm>
            <a:custGeom>
              <a:avLst/>
              <a:gdLst/>
              <a:ahLst/>
              <a:cxnLst/>
              <a:rect l="0" t="0" r="0" b="0"/>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7" name="Shape 247"/>
            <p:cNvSpPr/>
            <p:nvPr/>
          </p:nvSpPr>
          <p:spPr>
            <a:xfrm>
              <a:off x="6754250" y="2521650"/>
              <a:ext cx="64850" cy="53900"/>
            </a:xfrm>
            <a:custGeom>
              <a:avLst/>
              <a:gdLst/>
              <a:ahLst/>
              <a:cxnLst/>
              <a:rect l="0" t="0" r="0" b="0"/>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8" name="Shape 248"/>
            <p:cNvSpPr/>
            <p:nvPr/>
          </p:nvSpPr>
          <p:spPr>
            <a:xfrm>
              <a:off x="6746675" y="2465250"/>
              <a:ext cx="58100" cy="58100"/>
            </a:xfrm>
            <a:custGeom>
              <a:avLst/>
              <a:gdLst/>
              <a:ahLst/>
              <a:cxnLst/>
              <a:rect l="0" t="0" r="0" b="0"/>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49" name="Shape 249"/>
            <p:cNvSpPr/>
            <p:nvPr/>
          </p:nvSpPr>
          <p:spPr>
            <a:xfrm>
              <a:off x="6794650" y="2591500"/>
              <a:ext cx="11825" cy="24450"/>
            </a:xfrm>
            <a:custGeom>
              <a:avLst/>
              <a:gdLst/>
              <a:ahLst/>
              <a:cxnLst/>
              <a:rect l="0" t="0" r="0" b="0"/>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0" name="Shape 250"/>
            <p:cNvSpPr/>
            <p:nvPr/>
          </p:nvSpPr>
          <p:spPr>
            <a:xfrm>
              <a:off x="6770250" y="2573825"/>
              <a:ext cx="62300" cy="58100"/>
            </a:xfrm>
            <a:custGeom>
              <a:avLst/>
              <a:gdLst/>
              <a:ahLst/>
              <a:cxnLst/>
              <a:rect l="0" t="0" r="0" b="0"/>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1" name="Shape 251"/>
            <p:cNvSpPr/>
            <p:nvPr/>
          </p:nvSpPr>
          <p:spPr>
            <a:xfrm>
              <a:off x="6988250" y="2412225"/>
              <a:ext cx="64825" cy="58100"/>
            </a:xfrm>
            <a:custGeom>
              <a:avLst/>
              <a:gdLst/>
              <a:ahLst/>
              <a:cxnLst/>
              <a:rect l="0" t="0" r="0" b="0"/>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2" name="Shape 252"/>
            <p:cNvSpPr/>
            <p:nvPr/>
          </p:nvSpPr>
          <p:spPr>
            <a:xfrm>
              <a:off x="6893150" y="2546050"/>
              <a:ext cx="56400" cy="56425"/>
            </a:xfrm>
            <a:custGeom>
              <a:avLst/>
              <a:gdLst/>
              <a:ahLst/>
              <a:cxnLst/>
              <a:rect l="0" t="0" r="0" b="0"/>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3" name="Shape 253"/>
            <p:cNvSpPr/>
            <p:nvPr/>
          </p:nvSpPr>
          <p:spPr>
            <a:xfrm>
              <a:off x="6779500" y="2537650"/>
              <a:ext cx="16875" cy="23575"/>
            </a:xfrm>
            <a:custGeom>
              <a:avLst/>
              <a:gdLst/>
              <a:ahLst/>
              <a:cxnLst/>
              <a:rect l="0" t="0" r="0" b="0"/>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4" name="Shape 254"/>
            <p:cNvSpPr/>
            <p:nvPr/>
          </p:nvSpPr>
          <p:spPr>
            <a:xfrm>
              <a:off x="6819075" y="2507350"/>
              <a:ext cx="59775" cy="53875"/>
            </a:xfrm>
            <a:custGeom>
              <a:avLst/>
              <a:gdLst/>
              <a:ahLst/>
              <a:cxnLst/>
              <a:rect l="0" t="0" r="0" b="0"/>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5" name="Shape 255"/>
            <p:cNvSpPr/>
            <p:nvPr/>
          </p:nvSpPr>
          <p:spPr>
            <a:xfrm>
              <a:off x="6827475" y="2467775"/>
              <a:ext cx="15175" cy="29500"/>
            </a:xfrm>
            <a:custGeom>
              <a:avLst/>
              <a:gdLst/>
              <a:ahLst/>
              <a:cxnLst/>
              <a:rect l="0" t="0" r="0" b="0"/>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6" name="Shape 256"/>
            <p:cNvSpPr/>
            <p:nvPr/>
          </p:nvSpPr>
          <p:spPr>
            <a:xfrm>
              <a:off x="6984050" y="2574675"/>
              <a:ext cx="27800" cy="22750"/>
            </a:xfrm>
            <a:custGeom>
              <a:avLst/>
              <a:gdLst/>
              <a:ahLst/>
              <a:cxnLst/>
              <a:rect l="0" t="0" r="0" b="0"/>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7" name="Shape 257"/>
            <p:cNvSpPr/>
            <p:nvPr/>
          </p:nvSpPr>
          <p:spPr>
            <a:xfrm>
              <a:off x="6808975" y="2453475"/>
              <a:ext cx="55575" cy="55575"/>
            </a:xfrm>
            <a:custGeom>
              <a:avLst/>
              <a:gdLst/>
              <a:ahLst/>
              <a:cxnLst/>
              <a:rect l="0" t="0" r="0" b="0"/>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8" name="Shape 258"/>
            <p:cNvSpPr/>
            <p:nvPr/>
          </p:nvSpPr>
          <p:spPr>
            <a:xfrm>
              <a:off x="6914175" y="2562050"/>
              <a:ext cx="15175" cy="24425"/>
            </a:xfrm>
            <a:custGeom>
              <a:avLst/>
              <a:gdLst/>
              <a:ahLst/>
              <a:cxnLst/>
              <a:rect l="0" t="0" r="0" b="0"/>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59" name="Shape 259"/>
            <p:cNvSpPr/>
            <p:nvPr/>
          </p:nvSpPr>
          <p:spPr>
            <a:xfrm>
              <a:off x="6841800" y="2524175"/>
              <a:ext cx="14325" cy="21900"/>
            </a:xfrm>
            <a:custGeom>
              <a:avLst/>
              <a:gdLst/>
              <a:ahLst/>
              <a:cxnLst/>
              <a:rect l="0" t="0" r="0" b="0"/>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0" name="Shape 260"/>
            <p:cNvSpPr/>
            <p:nvPr/>
          </p:nvSpPr>
          <p:spPr>
            <a:xfrm>
              <a:off x="6716375" y="2637800"/>
              <a:ext cx="66525" cy="59800"/>
            </a:xfrm>
            <a:custGeom>
              <a:avLst/>
              <a:gdLst/>
              <a:ahLst/>
              <a:cxnLst/>
              <a:rect l="0" t="0" r="0" b="0"/>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1" name="Shape 261"/>
            <p:cNvSpPr/>
            <p:nvPr/>
          </p:nvSpPr>
          <p:spPr>
            <a:xfrm>
              <a:off x="6851050" y="2572150"/>
              <a:ext cx="24425" cy="21900"/>
            </a:xfrm>
            <a:custGeom>
              <a:avLst/>
              <a:gdLst/>
              <a:ahLst/>
              <a:cxnLst/>
              <a:rect l="0" t="0" r="0" b="0"/>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2" name="Shape 262"/>
            <p:cNvSpPr/>
            <p:nvPr/>
          </p:nvSpPr>
          <p:spPr>
            <a:xfrm>
              <a:off x="6775300" y="2626025"/>
              <a:ext cx="66525" cy="53050"/>
            </a:xfrm>
            <a:custGeom>
              <a:avLst/>
              <a:gdLst/>
              <a:ahLst/>
              <a:cxnLst/>
              <a:rect l="0" t="0" r="0" b="0"/>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3" name="Shape 263"/>
            <p:cNvSpPr/>
            <p:nvPr/>
          </p:nvSpPr>
          <p:spPr>
            <a:xfrm>
              <a:off x="6698700" y="2537650"/>
              <a:ext cx="58100" cy="48825"/>
            </a:xfrm>
            <a:custGeom>
              <a:avLst/>
              <a:gdLst/>
              <a:ahLst/>
              <a:cxnLst/>
              <a:rect l="0" t="0" r="0" b="0"/>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4" name="Shape 264"/>
            <p:cNvSpPr/>
            <p:nvPr/>
          </p:nvSpPr>
          <p:spPr>
            <a:xfrm>
              <a:off x="6740800" y="2658000"/>
              <a:ext cx="19375" cy="24450"/>
            </a:xfrm>
            <a:custGeom>
              <a:avLst/>
              <a:gdLst/>
              <a:ahLst/>
              <a:cxnLst/>
              <a:rect l="0" t="0" r="0" b="0"/>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5" name="Shape 265"/>
            <p:cNvSpPr/>
            <p:nvPr/>
          </p:nvSpPr>
          <p:spPr>
            <a:xfrm>
              <a:off x="6705450" y="2585625"/>
              <a:ext cx="62300" cy="57250"/>
            </a:xfrm>
            <a:custGeom>
              <a:avLst/>
              <a:gdLst/>
              <a:ahLst/>
              <a:cxnLst/>
              <a:rect l="0" t="0" r="0" b="0"/>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6" name="Shape 266"/>
            <p:cNvSpPr/>
            <p:nvPr/>
          </p:nvSpPr>
          <p:spPr>
            <a:xfrm>
              <a:off x="6806450" y="2643700"/>
              <a:ext cx="14325" cy="23600"/>
            </a:xfrm>
            <a:custGeom>
              <a:avLst/>
              <a:gdLst/>
              <a:ahLst/>
              <a:cxnLst/>
              <a:rect l="0" t="0" r="0" b="0"/>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7" name="Shape 267"/>
            <p:cNvSpPr/>
            <p:nvPr/>
          </p:nvSpPr>
          <p:spPr>
            <a:xfrm>
              <a:off x="6932700" y="2630225"/>
              <a:ext cx="5925" cy="5075"/>
            </a:xfrm>
            <a:custGeom>
              <a:avLst/>
              <a:gdLst/>
              <a:ahLst/>
              <a:cxnLst/>
              <a:rect l="0" t="0" r="0" b="0"/>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8" name="Shape 268"/>
            <p:cNvSpPr/>
            <p:nvPr/>
          </p:nvSpPr>
          <p:spPr>
            <a:xfrm>
              <a:off x="6903250" y="2595725"/>
              <a:ext cx="58925" cy="53875"/>
            </a:xfrm>
            <a:custGeom>
              <a:avLst/>
              <a:gdLst/>
              <a:ahLst/>
              <a:cxnLst/>
              <a:rect l="0" t="0" r="0" b="0"/>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69" name="Shape 269"/>
            <p:cNvSpPr/>
            <p:nvPr/>
          </p:nvSpPr>
          <p:spPr>
            <a:xfrm>
              <a:off x="6844325" y="2609175"/>
              <a:ext cx="64000" cy="55600"/>
            </a:xfrm>
            <a:custGeom>
              <a:avLst/>
              <a:gdLst/>
              <a:ahLst/>
              <a:cxnLst/>
              <a:rect l="0" t="0" r="0" b="0"/>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0" name="Shape 270"/>
            <p:cNvSpPr/>
            <p:nvPr/>
          </p:nvSpPr>
          <p:spPr>
            <a:xfrm>
              <a:off x="6835050" y="2561200"/>
              <a:ext cx="56425" cy="55575"/>
            </a:xfrm>
            <a:custGeom>
              <a:avLst/>
              <a:gdLst/>
              <a:ahLst/>
              <a:cxnLst/>
              <a:rect l="0" t="0" r="0" b="0"/>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1" name="Shape 271"/>
            <p:cNvSpPr/>
            <p:nvPr/>
          </p:nvSpPr>
          <p:spPr>
            <a:xfrm>
              <a:off x="6862825" y="2622650"/>
              <a:ext cx="26125" cy="29475"/>
            </a:xfrm>
            <a:custGeom>
              <a:avLst/>
              <a:gdLst/>
              <a:ahLst/>
              <a:cxnLst/>
              <a:rect l="0" t="0" r="0" b="0"/>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2" name="Shape 272"/>
            <p:cNvSpPr/>
            <p:nvPr/>
          </p:nvSpPr>
          <p:spPr>
            <a:xfrm>
              <a:off x="6254275" y="238125"/>
              <a:ext cx="974725" cy="642225"/>
            </a:xfrm>
            <a:custGeom>
              <a:avLst/>
              <a:gdLst/>
              <a:ahLst/>
              <a:cxnLst/>
              <a:rect l="0" t="0" r="0" b="0"/>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3" name="Shape 273"/>
            <p:cNvSpPr/>
            <p:nvPr/>
          </p:nvSpPr>
          <p:spPr>
            <a:xfrm>
              <a:off x="6883875" y="670750"/>
              <a:ext cx="53900" cy="50525"/>
            </a:xfrm>
            <a:custGeom>
              <a:avLst/>
              <a:gdLst/>
              <a:ahLst/>
              <a:cxnLst/>
              <a:rect l="0" t="0" r="0" b="0"/>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4" name="Shape 274"/>
            <p:cNvSpPr/>
            <p:nvPr/>
          </p:nvSpPr>
          <p:spPr>
            <a:xfrm>
              <a:off x="6979825" y="2369300"/>
              <a:ext cx="63150" cy="42100"/>
            </a:xfrm>
            <a:custGeom>
              <a:avLst/>
              <a:gdLst/>
              <a:ahLst/>
              <a:cxnLst/>
              <a:rect l="0" t="0" r="0" b="0"/>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5" name="Shape 275"/>
            <p:cNvSpPr/>
            <p:nvPr/>
          </p:nvSpPr>
          <p:spPr>
            <a:xfrm>
              <a:off x="6897350" y="685900"/>
              <a:ext cx="26125" cy="20225"/>
            </a:xfrm>
            <a:custGeom>
              <a:avLst/>
              <a:gdLst/>
              <a:ahLst/>
              <a:cxnLst/>
              <a:rect l="0" t="0" r="0" b="0"/>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6" name="Shape 276"/>
            <p:cNvSpPr/>
            <p:nvPr/>
          </p:nvSpPr>
          <p:spPr>
            <a:xfrm>
              <a:off x="6942800" y="2476200"/>
              <a:ext cx="61475" cy="58100"/>
            </a:xfrm>
            <a:custGeom>
              <a:avLst/>
              <a:gdLst/>
              <a:ahLst/>
              <a:cxnLst/>
              <a:rect l="0" t="0" r="0" b="0"/>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7" name="Shape 277"/>
            <p:cNvSpPr/>
            <p:nvPr/>
          </p:nvSpPr>
          <p:spPr>
            <a:xfrm>
              <a:off x="6845150" y="1283500"/>
              <a:ext cx="25" cy="25"/>
            </a:xfrm>
            <a:custGeom>
              <a:avLst/>
              <a:gdLst/>
              <a:ahLst/>
              <a:cxnLst/>
              <a:rect l="0" t="0" r="0" b="0"/>
              <a:pathLst>
                <a:path w="1" h="1" extrusionOk="0">
                  <a:moveTo>
                    <a:pt x="1" y="1"/>
                  </a:moveTo>
                  <a:lnTo>
                    <a:pt x="1" y="1"/>
                  </a:lnTo>
                  <a:lnTo>
                    <a:pt x="1" y="1"/>
                  </a:lnTo>
                  <a:lnTo>
                    <a:pt x="1" y="1"/>
                  </a:lnTo>
                  <a:lnTo>
                    <a:pt x="1" y="1"/>
                  </a:lnTo>
                  <a:lnTo>
                    <a:pt x="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8" name="Shape 278"/>
            <p:cNvSpPr/>
            <p:nvPr/>
          </p:nvSpPr>
          <p:spPr>
            <a:xfrm>
              <a:off x="6918400" y="2384450"/>
              <a:ext cx="60625" cy="39575"/>
            </a:xfrm>
            <a:custGeom>
              <a:avLst/>
              <a:gdLst/>
              <a:ahLst/>
              <a:cxnLst/>
              <a:rect l="0" t="0" r="0" b="0"/>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79" name="Shape 279"/>
            <p:cNvSpPr/>
            <p:nvPr/>
          </p:nvSpPr>
          <p:spPr>
            <a:xfrm>
              <a:off x="6689450" y="2435800"/>
              <a:ext cx="87550" cy="43800"/>
            </a:xfrm>
            <a:custGeom>
              <a:avLst/>
              <a:gdLst/>
              <a:ahLst/>
              <a:cxnLst/>
              <a:rect l="0" t="0" r="0" b="0"/>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0" name="Shape 280"/>
            <p:cNvSpPr/>
            <p:nvPr/>
          </p:nvSpPr>
          <p:spPr>
            <a:xfrm>
              <a:off x="3843650" y="1982125"/>
              <a:ext cx="530300" cy="841725"/>
            </a:xfrm>
            <a:custGeom>
              <a:avLst/>
              <a:gdLst/>
              <a:ahLst/>
              <a:cxnLst/>
              <a:rect l="0" t="0" r="0" b="0"/>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1" name="Shape 281"/>
            <p:cNvSpPr/>
            <p:nvPr/>
          </p:nvSpPr>
          <p:spPr>
            <a:xfrm>
              <a:off x="6854425" y="2395400"/>
              <a:ext cx="68200" cy="50525"/>
            </a:xfrm>
            <a:custGeom>
              <a:avLst/>
              <a:gdLst/>
              <a:ahLst/>
              <a:cxnLst/>
              <a:rect l="0" t="0" r="0" b="0"/>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2" name="Shape 282"/>
            <p:cNvSpPr/>
            <p:nvPr/>
          </p:nvSpPr>
          <p:spPr>
            <a:xfrm>
              <a:off x="6345200" y="238125"/>
              <a:ext cx="810575" cy="563100"/>
            </a:xfrm>
            <a:custGeom>
              <a:avLst/>
              <a:gdLst/>
              <a:ahLst/>
              <a:cxnLst/>
              <a:rect l="0" t="0" r="0" b="0"/>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3" name="Shape 283"/>
            <p:cNvSpPr/>
            <p:nvPr/>
          </p:nvSpPr>
          <p:spPr>
            <a:xfrm>
              <a:off x="6682725" y="2484625"/>
              <a:ext cx="60625" cy="52200"/>
            </a:xfrm>
            <a:custGeom>
              <a:avLst/>
              <a:gdLst/>
              <a:ahLst/>
              <a:cxnLst/>
              <a:rect l="0" t="0" r="0" b="0"/>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4" name="Shape 284"/>
            <p:cNvSpPr/>
            <p:nvPr/>
          </p:nvSpPr>
          <p:spPr>
            <a:xfrm>
              <a:off x="6793825" y="2413075"/>
              <a:ext cx="61450" cy="47150"/>
            </a:xfrm>
            <a:custGeom>
              <a:avLst/>
              <a:gdLst/>
              <a:ahLst/>
              <a:cxnLst/>
              <a:rect l="0" t="0" r="0" b="0"/>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5" name="Shape 285"/>
            <p:cNvSpPr/>
            <p:nvPr/>
          </p:nvSpPr>
          <p:spPr>
            <a:xfrm>
              <a:off x="5622175" y="2490500"/>
              <a:ext cx="21050" cy="17700"/>
            </a:xfrm>
            <a:custGeom>
              <a:avLst/>
              <a:gdLst/>
              <a:ahLst/>
              <a:cxnLst/>
              <a:rect l="0" t="0" r="0" b="0"/>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6" name="Shape 286"/>
            <p:cNvSpPr/>
            <p:nvPr/>
          </p:nvSpPr>
          <p:spPr>
            <a:xfrm>
              <a:off x="560027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7" name="Shape 287"/>
            <p:cNvSpPr/>
            <p:nvPr/>
          </p:nvSpPr>
          <p:spPr>
            <a:xfrm>
              <a:off x="563395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8" name="Shape 288"/>
            <p:cNvSpPr/>
            <p:nvPr/>
          </p:nvSpPr>
          <p:spPr>
            <a:xfrm>
              <a:off x="5603650" y="2630225"/>
              <a:ext cx="19375" cy="16850"/>
            </a:xfrm>
            <a:custGeom>
              <a:avLst/>
              <a:gdLst/>
              <a:ahLst/>
              <a:cxnLst/>
              <a:rect l="0" t="0" r="0" b="0"/>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89" name="Shape 289"/>
            <p:cNvSpPr/>
            <p:nvPr/>
          </p:nvSpPr>
          <p:spPr>
            <a:xfrm>
              <a:off x="558007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0" name="Shape 290"/>
            <p:cNvSpPr/>
            <p:nvPr/>
          </p:nvSpPr>
          <p:spPr>
            <a:xfrm>
              <a:off x="5637325" y="2558675"/>
              <a:ext cx="14325" cy="20225"/>
            </a:xfrm>
            <a:custGeom>
              <a:avLst/>
              <a:gdLst/>
              <a:ahLst/>
              <a:cxnLst/>
              <a:rect l="0" t="0" r="0" b="0"/>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1" name="Shape 291"/>
            <p:cNvSpPr/>
            <p:nvPr/>
          </p:nvSpPr>
          <p:spPr>
            <a:xfrm>
              <a:off x="552622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2" name="Shape 292"/>
            <p:cNvSpPr/>
            <p:nvPr/>
          </p:nvSpPr>
          <p:spPr>
            <a:xfrm>
              <a:off x="552875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3" name="Shape 293"/>
            <p:cNvSpPr/>
            <p:nvPr/>
          </p:nvSpPr>
          <p:spPr>
            <a:xfrm>
              <a:off x="5541375" y="2535950"/>
              <a:ext cx="64825" cy="62325"/>
            </a:xfrm>
            <a:custGeom>
              <a:avLst/>
              <a:gdLst/>
              <a:ahLst/>
              <a:cxnLst/>
              <a:rect l="0" t="0" r="0" b="0"/>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4" name="Shape 294"/>
            <p:cNvSpPr/>
            <p:nvPr/>
          </p:nvSpPr>
          <p:spPr>
            <a:xfrm>
              <a:off x="5568300" y="2562050"/>
              <a:ext cx="20225" cy="19375"/>
            </a:xfrm>
            <a:custGeom>
              <a:avLst/>
              <a:gdLst/>
              <a:ahLst/>
              <a:cxnLst/>
              <a:rect l="0" t="0" r="0" b="0"/>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5" name="Shape 295"/>
            <p:cNvSpPr/>
            <p:nvPr/>
          </p:nvSpPr>
          <p:spPr>
            <a:xfrm>
              <a:off x="5492550" y="2558675"/>
              <a:ext cx="25275" cy="24450"/>
            </a:xfrm>
            <a:custGeom>
              <a:avLst/>
              <a:gdLst/>
              <a:ahLst/>
              <a:cxnLst/>
              <a:rect l="0" t="0" r="0" b="0"/>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6" name="Shape 296"/>
            <p:cNvSpPr/>
            <p:nvPr/>
          </p:nvSpPr>
          <p:spPr>
            <a:xfrm>
              <a:off x="556157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7" name="Shape 297"/>
            <p:cNvSpPr/>
            <p:nvPr/>
          </p:nvSpPr>
          <p:spPr>
            <a:xfrm>
              <a:off x="5587650" y="2429900"/>
              <a:ext cx="11825" cy="18550"/>
            </a:xfrm>
            <a:custGeom>
              <a:avLst/>
              <a:gdLst/>
              <a:ahLst/>
              <a:cxnLst/>
              <a:rect l="0" t="0" r="0" b="0"/>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8" name="Shape 298"/>
            <p:cNvSpPr/>
            <p:nvPr/>
          </p:nvSpPr>
          <p:spPr>
            <a:xfrm>
              <a:off x="5554825" y="2489675"/>
              <a:ext cx="16025" cy="18525"/>
            </a:xfrm>
            <a:custGeom>
              <a:avLst/>
              <a:gdLst/>
              <a:ahLst/>
              <a:cxnLst/>
              <a:rect l="0" t="0" r="0" b="0"/>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299" name="Shape 299"/>
            <p:cNvSpPr/>
            <p:nvPr/>
          </p:nvSpPr>
          <p:spPr>
            <a:xfrm>
              <a:off x="5516125" y="2429900"/>
              <a:ext cx="14325" cy="18550"/>
            </a:xfrm>
            <a:custGeom>
              <a:avLst/>
              <a:gdLst/>
              <a:ahLst/>
              <a:cxnLst/>
              <a:rect l="0" t="0" r="0" b="0"/>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0" name="Shape 300"/>
            <p:cNvSpPr/>
            <p:nvPr/>
          </p:nvSpPr>
          <p:spPr>
            <a:xfrm>
              <a:off x="5506850" y="2348250"/>
              <a:ext cx="68200" cy="42125"/>
            </a:xfrm>
            <a:custGeom>
              <a:avLst/>
              <a:gdLst/>
              <a:ahLst/>
              <a:cxnLst/>
              <a:rect l="0" t="0" r="0" b="0"/>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1" name="Shape 301"/>
            <p:cNvSpPr/>
            <p:nvPr/>
          </p:nvSpPr>
          <p:spPr>
            <a:xfrm>
              <a:off x="561460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2" name="Shape 302"/>
            <p:cNvSpPr/>
            <p:nvPr/>
          </p:nvSpPr>
          <p:spPr>
            <a:xfrm>
              <a:off x="5579250" y="2345725"/>
              <a:ext cx="69025" cy="47175"/>
            </a:xfrm>
            <a:custGeom>
              <a:avLst/>
              <a:gdLst/>
              <a:ahLst/>
              <a:cxnLst/>
              <a:rect l="0" t="0" r="0" b="0"/>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3" name="Shape 303"/>
            <p:cNvSpPr/>
            <p:nvPr/>
          </p:nvSpPr>
          <p:spPr>
            <a:xfrm>
              <a:off x="5662575" y="2429900"/>
              <a:ext cx="11800" cy="20225"/>
            </a:xfrm>
            <a:custGeom>
              <a:avLst/>
              <a:gdLst/>
              <a:ahLst/>
              <a:cxnLst/>
              <a:rect l="0" t="0" r="0" b="0"/>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4" name="Shape 304"/>
            <p:cNvSpPr/>
            <p:nvPr/>
          </p:nvSpPr>
          <p:spPr>
            <a:xfrm>
              <a:off x="5697925" y="2489675"/>
              <a:ext cx="5925" cy="17700"/>
            </a:xfrm>
            <a:custGeom>
              <a:avLst/>
              <a:gdLst/>
              <a:ahLst/>
              <a:cxnLst/>
              <a:rect l="0" t="0" r="0" b="0"/>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5" name="Shape 305"/>
            <p:cNvSpPr/>
            <p:nvPr/>
          </p:nvSpPr>
          <p:spPr>
            <a:xfrm>
              <a:off x="5733275" y="2429050"/>
              <a:ext cx="16025" cy="17700"/>
            </a:xfrm>
            <a:custGeom>
              <a:avLst/>
              <a:gdLst/>
              <a:ahLst/>
              <a:cxnLst/>
              <a:rect l="0" t="0" r="0" b="0"/>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6" name="Shape 306"/>
            <p:cNvSpPr/>
            <p:nvPr/>
          </p:nvSpPr>
          <p:spPr>
            <a:xfrm>
              <a:off x="563900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7" name="Shape 307"/>
            <p:cNvSpPr/>
            <p:nvPr/>
          </p:nvSpPr>
          <p:spPr>
            <a:xfrm>
              <a:off x="5364600" y="2609175"/>
              <a:ext cx="7600" cy="60650"/>
            </a:xfrm>
            <a:custGeom>
              <a:avLst/>
              <a:gdLst/>
              <a:ahLst/>
              <a:cxnLst/>
              <a:rect l="0" t="0" r="0" b="0"/>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8" name="Shape 308"/>
            <p:cNvSpPr/>
            <p:nvPr/>
          </p:nvSpPr>
          <p:spPr>
            <a:xfrm>
              <a:off x="567267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09" name="Shape 309"/>
            <p:cNvSpPr/>
            <p:nvPr/>
          </p:nvSpPr>
          <p:spPr>
            <a:xfrm>
              <a:off x="5528750" y="2626850"/>
              <a:ext cx="19375" cy="22750"/>
            </a:xfrm>
            <a:custGeom>
              <a:avLst/>
              <a:gdLst/>
              <a:ahLst/>
              <a:cxnLst/>
              <a:rect l="0" t="0" r="0" b="0"/>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0" name="Shape 310"/>
            <p:cNvSpPr/>
            <p:nvPr/>
          </p:nvSpPr>
          <p:spPr>
            <a:xfrm>
              <a:off x="5705500" y="2394550"/>
              <a:ext cx="64825" cy="62300"/>
            </a:xfrm>
            <a:custGeom>
              <a:avLst/>
              <a:gdLst/>
              <a:ahLst/>
              <a:cxnLst/>
              <a:rect l="0" t="0" r="0" b="0"/>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1" name="Shape 311"/>
            <p:cNvSpPr/>
            <p:nvPr/>
          </p:nvSpPr>
          <p:spPr>
            <a:xfrm>
              <a:off x="5508550" y="2605825"/>
              <a:ext cx="63150" cy="68200"/>
            </a:xfrm>
            <a:custGeom>
              <a:avLst/>
              <a:gdLst/>
              <a:ahLst/>
              <a:cxnLst/>
              <a:rect l="0" t="0" r="0" b="0"/>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2" name="Shape 312"/>
            <p:cNvSpPr/>
            <p:nvPr/>
          </p:nvSpPr>
          <p:spPr>
            <a:xfrm>
              <a:off x="5436150" y="2606650"/>
              <a:ext cx="64850" cy="62325"/>
            </a:xfrm>
            <a:custGeom>
              <a:avLst/>
              <a:gdLst/>
              <a:ahLst/>
              <a:cxnLst/>
              <a:rect l="0" t="0" r="0" b="0"/>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3" name="Shape 313"/>
            <p:cNvSpPr/>
            <p:nvPr/>
          </p:nvSpPr>
          <p:spPr>
            <a:xfrm>
              <a:off x="5461400" y="2627700"/>
              <a:ext cx="18550" cy="16850"/>
            </a:xfrm>
            <a:custGeom>
              <a:avLst/>
              <a:gdLst/>
              <a:ahLst/>
              <a:cxnLst/>
              <a:rect l="0" t="0" r="0" b="0"/>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4" name="Shape 314"/>
            <p:cNvSpPr/>
            <p:nvPr/>
          </p:nvSpPr>
          <p:spPr>
            <a:xfrm>
              <a:off x="5727375" y="2678200"/>
              <a:ext cx="69900" cy="8450"/>
            </a:xfrm>
            <a:custGeom>
              <a:avLst/>
              <a:gdLst/>
              <a:ahLst/>
              <a:cxnLst/>
              <a:rect l="0" t="0" r="0" b="0"/>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5" name="Shape 315"/>
            <p:cNvSpPr/>
            <p:nvPr/>
          </p:nvSpPr>
          <p:spPr>
            <a:xfrm>
              <a:off x="588647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6" name="Shape 316"/>
            <p:cNvSpPr/>
            <p:nvPr/>
          </p:nvSpPr>
          <p:spPr>
            <a:xfrm>
              <a:off x="5470675" y="2536800"/>
              <a:ext cx="58100" cy="62300"/>
            </a:xfrm>
            <a:custGeom>
              <a:avLst/>
              <a:gdLst/>
              <a:ahLst/>
              <a:cxnLst/>
              <a:rect l="0" t="0" r="0" b="0"/>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7" name="Shape 317"/>
            <p:cNvSpPr/>
            <p:nvPr/>
          </p:nvSpPr>
          <p:spPr>
            <a:xfrm>
              <a:off x="584942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8" name="Shape 318"/>
            <p:cNvSpPr/>
            <p:nvPr/>
          </p:nvSpPr>
          <p:spPr>
            <a:xfrm>
              <a:off x="5777875" y="2393700"/>
              <a:ext cx="63150" cy="68225"/>
            </a:xfrm>
            <a:custGeom>
              <a:avLst/>
              <a:gdLst/>
              <a:ahLst/>
              <a:cxnLst/>
              <a:rect l="0" t="0" r="0" b="0"/>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19" name="Shape 319"/>
            <p:cNvSpPr/>
            <p:nvPr/>
          </p:nvSpPr>
          <p:spPr>
            <a:xfrm>
              <a:off x="6053950" y="571425"/>
              <a:ext cx="7600" cy="11800"/>
            </a:xfrm>
            <a:custGeom>
              <a:avLst/>
              <a:gdLst/>
              <a:ahLst/>
              <a:cxnLst/>
              <a:rect l="0" t="0" r="0" b="0"/>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0" name="Shape 320"/>
            <p:cNvSpPr/>
            <p:nvPr/>
          </p:nvSpPr>
          <p:spPr>
            <a:xfrm>
              <a:off x="5384800" y="2467775"/>
              <a:ext cx="7600" cy="60625"/>
            </a:xfrm>
            <a:custGeom>
              <a:avLst/>
              <a:gdLst/>
              <a:ahLst/>
              <a:cxnLst/>
              <a:rect l="0" t="0" r="0" b="0"/>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1" name="Shape 321"/>
            <p:cNvSpPr/>
            <p:nvPr/>
          </p:nvSpPr>
          <p:spPr>
            <a:xfrm>
              <a:off x="545635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2" name="Shape 322"/>
            <p:cNvSpPr/>
            <p:nvPr/>
          </p:nvSpPr>
          <p:spPr>
            <a:xfrm>
              <a:off x="539742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3" name="Shape 323"/>
            <p:cNvSpPr/>
            <p:nvPr/>
          </p:nvSpPr>
          <p:spPr>
            <a:xfrm>
              <a:off x="5479075" y="2489675"/>
              <a:ext cx="21925" cy="17700"/>
            </a:xfrm>
            <a:custGeom>
              <a:avLst/>
              <a:gdLst/>
              <a:ahLst/>
              <a:cxnLst/>
              <a:rect l="0" t="0" r="0" b="0"/>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4" name="Shape 324"/>
            <p:cNvSpPr/>
            <p:nvPr/>
          </p:nvSpPr>
          <p:spPr>
            <a:xfrm>
              <a:off x="5369650" y="2607500"/>
              <a:ext cx="57275" cy="62325"/>
            </a:xfrm>
            <a:custGeom>
              <a:avLst/>
              <a:gdLst/>
              <a:ahLst/>
              <a:cxnLst/>
              <a:rect l="0" t="0" r="0" b="0"/>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5" name="Shape 325"/>
            <p:cNvSpPr/>
            <p:nvPr/>
          </p:nvSpPr>
          <p:spPr>
            <a:xfrm>
              <a:off x="5422675" y="2558675"/>
              <a:ext cx="18550" cy="26975"/>
            </a:xfrm>
            <a:custGeom>
              <a:avLst/>
              <a:gdLst/>
              <a:ahLst/>
              <a:cxnLst/>
              <a:rect l="0" t="0" r="0" b="0"/>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6" name="Shape 326"/>
            <p:cNvSpPr/>
            <p:nvPr/>
          </p:nvSpPr>
          <p:spPr>
            <a:xfrm>
              <a:off x="548917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7" name="Shape 327"/>
            <p:cNvSpPr/>
            <p:nvPr/>
          </p:nvSpPr>
          <p:spPr>
            <a:xfrm>
              <a:off x="5389025" y="2629375"/>
              <a:ext cx="16850" cy="16025"/>
            </a:xfrm>
            <a:custGeom>
              <a:avLst/>
              <a:gdLst/>
              <a:ahLst/>
              <a:cxnLst/>
              <a:rect l="0" t="0" r="0" b="0"/>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8" name="Shape 328"/>
            <p:cNvSpPr/>
            <p:nvPr/>
          </p:nvSpPr>
          <p:spPr>
            <a:xfrm>
              <a:off x="538985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29" name="Shape 329"/>
            <p:cNvSpPr/>
            <p:nvPr/>
          </p:nvSpPr>
          <p:spPr>
            <a:xfrm>
              <a:off x="5410900" y="2488825"/>
              <a:ext cx="14325" cy="21900"/>
            </a:xfrm>
            <a:custGeom>
              <a:avLst/>
              <a:gdLst/>
              <a:ahLst/>
              <a:cxnLst/>
              <a:rect l="0" t="0" r="0" b="0"/>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0" name="Shape 330"/>
            <p:cNvSpPr/>
            <p:nvPr/>
          </p:nvSpPr>
          <p:spPr>
            <a:xfrm>
              <a:off x="5671000" y="2627700"/>
              <a:ext cx="23575" cy="21075"/>
            </a:xfrm>
            <a:custGeom>
              <a:avLst/>
              <a:gdLst/>
              <a:ahLst/>
              <a:cxnLst/>
              <a:rect l="0" t="0" r="0" b="0"/>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1" name="Shape 331"/>
            <p:cNvSpPr/>
            <p:nvPr/>
          </p:nvSpPr>
          <p:spPr>
            <a:xfrm>
              <a:off x="5347775" y="2557000"/>
              <a:ext cx="19375" cy="26950"/>
            </a:xfrm>
            <a:custGeom>
              <a:avLst/>
              <a:gdLst/>
              <a:ahLst/>
              <a:cxnLst/>
              <a:rect l="0" t="0" r="0" b="0"/>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2" name="Shape 332"/>
            <p:cNvSpPr/>
            <p:nvPr/>
          </p:nvSpPr>
          <p:spPr>
            <a:xfrm>
              <a:off x="521982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3" name="Shape 333"/>
            <p:cNvSpPr/>
            <p:nvPr/>
          </p:nvSpPr>
          <p:spPr>
            <a:xfrm>
              <a:off x="565247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4" name="Shape 334"/>
            <p:cNvSpPr/>
            <p:nvPr/>
          </p:nvSpPr>
          <p:spPr>
            <a:xfrm>
              <a:off x="5326725" y="2535125"/>
              <a:ext cx="63150" cy="68200"/>
            </a:xfrm>
            <a:custGeom>
              <a:avLst/>
              <a:gdLst/>
              <a:ahLst/>
              <a:cxnLst/>
              <a:rect l="0" t="0" r="0" b="0"/>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5" name="Shape 335"/>
            <p:cNvSpPr/>
            <p:nvPr/>
          </p:nvSpPr>
          <p:spPr>
            <a:xfrm>
              <a:off x="5244250" y="2627700"/>
              <a:ext cx="19375" cy="22750"/>
            </a:xfrm>
            <a:custGeom>
              <a:avLst/>
              <a:gdLst/>
              <a:ahLst/>
              <a:cxnLst/>
              <a:rect l="0" t="0" r="0" b="0"/>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6" name="Shape 336"/>
            <p:cNvSpPr/>
            <p:nvPr/>
          </p:nvSpPr>
          <p:spPr>
            <a:xfrm>
              <a:off x="5057400" y="2606650"/>
              <a:ext cx="81650" cy="67375"/>
            </a:xfrm>
            <a:custGeom>
              <a:avLst/>
              <a:gdLst/>
              <a:ahLst/>
              <a:cxnLst/>
              <a:rect l="0" t="0" r="0" b="0"/>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7" name="Shape 337"/>
            <p:cNvSpPr/>
            <p:nvPr/>
          </p:nvSpPr>
          <p:spPr>
            <a:xfrm>
              <a:off x="5058225" y="2535950"/>
              <a:ext cx="117025" cy="65675"/>
            </a:xfrm>
            <a:custGeom>
              <a:avLst/>
              <a:gdLst/>
              <a:ahLst/>
              <a:cxnLst/>
              <a:rect l="0" t="0" r="0" b="0"/>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8" name="Shape 338"/>
            <p:cNvSpPr/>
            <p:nvPr/>
          </p:nvSpPr>
          <p:spPr>
            <a:xfrm>
              <a:off x="5128925" y="2395400"/>
              <a:ext cx="64000" cy="61450"/>
            </a:xfrm>
            <a:custGeom>
              <a:avLst/>
              <a:gdLst/>
              <a:ahLst/>
              <a:cxnLst/>
              <a:rect l="0" t="0" r="0" b="0"/>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39" name="Shape 339"/>
            <p:cNvSpPr/>
            <p:nvPr/>
          </p:nvSpPr>
          <p:spPr>
            <a:xfrm>
              <a:off x="5148300" y="2605825"/>
              <a:ext cx="63150" cy="68200"/>
            </a:xfrm>
            <a:custGeom>
              <a:avLst/>
              <a:gdLst/>
              <a:ahLst/>
              <a:cxnLst/>
              <a:rect l="0" t="0" r="0" b="0"/>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0" name="Shape 340"/>
            <p:cNvSpPr/>
            <p:nvPr/>
          </p:nvSpPr>
          <p:spPr>
            <a:xfrm>
              <a:off x="5199625" y="2678200"/>
              <a:ext cx="64000" cy="71575"/>
            </a:xfrm>
            <a:custGeom>
              <a:avLst/>
              <a:gdLst/>
              <a:ahLst/>
              <a:cxnLst/>
              <a:rect l="0" t="0" r="0" b="0"/>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1" name="Shape 341"/>
            <p:cNvSpPr/>
            <p:nvPr/>
          </p:nvSpPr>
          <p:spPr>
            <a:xfrm>
              <a:off x="5724850" y="2609175"/>
              <a:ext cx="7600" cy="60650"/>
            </a:xfrm>
            <a:custGeom>
              <a:avLst/>
              <a:gdLst/>
              <a:ahLst/>
              <a:cxnLst/>
              <a:rect l="0" t="0" r="0" b="0"/>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2" name="Shape 342"/>
            <p:cNvSpPr/>
            <p:nvPr/>
          </p:nvSpPr>
          <p:spPr>
            <a:xfrm>
              <a:off x="5806500" y="2684100"/>
              <a:ext cx="7600" cy="68200"/>
            </a:xfrm>
            <a:custGeom>
              <a:avLst/>
              <a:gdLst/>
              <a:ahLst/>
              <a:cxnLst/>
              <a:rect l="0" t="0" r="0" b="0"/>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3" name="Shape 343"/>
            <p:cNvSpPr/>
            <p:nvPr/>
          </p:nvSpPr>
          <p:spPr>
            <a:xfrm>
              <a:off x="5912550" y="2723650"/>
              <a:ext cx="11825" cy="17700"/>
            </a:xfrm>
            <a:custGeom>
              <a:avLst/>
              <a:gdLst/>
              <a:ahLst/>
              <a:cxnLst/>
              <a:rect l="0" t="0" r="0" b="0"/>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4" name="Shape 344"/>
            <p:cNvSpPr/>
            <p:nvPr/>
          </p:nvSpPr>
          <p:spPr>
            <a:xfrm>
              <a:off x="5888150" y="2710200"/>
              <a:ext cx="64825" cy="43775"/>
            </a:xfrm>
            <a:custGeom>
              <a:avLst/>
              <a:gdLst/>
              <a:ahLst/>
              <a:cxnLst/>
              <a:rect l="0" t="0" r="0" b="0"/>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5" name="Shape 345"/>
            <p:cNvSpPr/>
            <p:nvPr/>
          </p:nvSpPr>
          <p:spPr>
            <a:xfrm>
              <a:off x="5950425" y="2345725"/>
              <a:ext cx="69050" cy="47175"/>
            </a:xfrm>
            <a:custGeom>
              <a:avLst/>
              <a:gdLst/>
              <a:ahLst/>
              <a:cxnLst/>
              <a:rect l="0" t="0" r="0" b="0"/>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6" name="Shape 346"/>
            <p:cNvSpPr/>
            <p:nvPr/>
          </p:nvSpPr>
          <p:spPr>
            <a:xfrm>
              <a:off x="5710550" y="2559525"/>
              <a:ext cx="21075" cy="22750"/>
            </a:xfrm>
            <a:custGeom>
              <a:avLst/>
              <a:gdLst/>
              <a:ahLst/>
              <a:cxnLst/>
              <a:rect l="0" t="0" r="0" b="0"/>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7" name="Shape 347"/>
            <p:cNvSpPr/>
            <p:nvPr/>
          </p:nvSpPr>
          <p:spPr>
            <a:xfrm>
              <a:off x="6010200" y="1881125"/>
              <a:ext cx="297150" cy="942725"/>
            </a:xfrm>
            <a:custGeom>
              <a:avLst/>
              <a:gdLst/>
              <a:ahLst/>
              <a:cxnLst/>
              <a:rect l="0" t="0" r="0" b="0"/>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8" name="Shape 348"/>
            <p:cNvSpPr/>
            <p:nvPr/>
          </p:nvSpPr>
          <p:spPr>
            <a:xfrm>
              <a:off x="7092625" y="1473725"/>
              <a:ext cx="198650" cy="260950"/>
            </a:xfrm>
            <a:custGeom>
              <a:avLst/>
              <a:gdLst/>
              <a:ahLst/>
              <a:cxnLst/>
              <a:rect l="0" t="0" r="0" b="0"/>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49" name="Shape 349"/>
            <p:cNvSpPr/>
            <p:nvPr/>
          </p:nvSpPr>
          <p:spPr>
            <a:xfrm>
              <a:off x="516850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0" name="Shape 350"/>
            <p:cNvSpPr/>
            <p:nvPr/>
          </p:nvSpPr>
          <p:spPr>
            <a:xfrm>
              <a:off x="5686975" y="2535125"/>
              <a:ext cx="63150" cy="68200"/>
            </a:xfrm>
            <a:custGeom>
              <a:avLst/>
              <a:gdLst/>
              <a:ahLst/>
              <a:cxnLst/>
              <a:rect l="0" t="0" r="0" b="0"/>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1" name="Shape 351"/>
            <p:cNvSpPr/>
            <p:nvPr/>
          </p:nvSpPr>
          <p:spPr>
            <a:xfrm>
              <a:off x="5796400" y="2606650"/>
              <a:ext cx="64825" cy="62325"/>
            </a:xfrm>
            <a:custGeom>
              <a:avLst/>
              <a:gdLst/>
              <a:ahLst/>
              <a:cxnLst/>
              <a:rect l="0" t="0" r="0" b="0"/>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2" name="Shape 352"/>
            <p:cNvSpPr/>
            <p:nvPr/>
          </p:nvSpPr>
          <p:spPr>
            <a:xfrm>
              <a:off x="5818275" y="2619275"/>
              <a:ext cx="16875" cy="16875"/>
            </a:xfrm>
            <a:custGeom>
              <a:avLst/>
              <a:gdLst/>
              <a:ahLst/>
              <a:cxnLst/>
              <a:rect l="0" t="0" r="0" b="0"/>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3" name="Shape 353"/>
            <p:cNvSpPr/>
            <p:nvPr/>
          </p:nvSpPr>
          <p:spPr>
            <a:xfrm>
              <a:off x="5280450" y="2348250"/>
              <a:ext cx="68200" cy="42125"/>
            </a:xfrm>
            <a:custGeom>
              <a:avLst/>
              <a:gdLst/>
              <a:ahLst/>
              <a:cxnLst/>
              <a:rect l="0" t="0" r="0" b="0"/>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4" name="Shape 354"/>
            <p:cNvSpPr/>
            <p:nvPr/>
          </p:nvSpPr>
          <p:spPr>
            <a:xfrm>
              <a:off x="5262775" y="2490500"/>
              <a:ext cx="24425" cy="17700"/>
            </a:xfrm>
            <a:custGeom>
              <a:avLst/>
              <a:gdLst/>
              <a:ahLst/>
              <a:cxnLst/>
              <a:rect l="0" t="0" r="0" b="0"/>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5" name="Shape 355"/>
            <p:cNvSpPr/>
            <p:nvPr/>
          </p:nvSpPr>
          <p:spPr>
            <a:xfrm>
              <a:off x="5240050" y="2466100"/>
              <a:ext cx="63975" cy="61475"/>
            </a:xfrm>
            <a:custGeom>
              <a:avLst/>
              <a:gdLst/>
              <a:ahLst/>
              <a:cxnLst/>
              <a:rect l="0" t="0" r="0" b="0"/>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6" name="Shape 356"/>
            <p:cNvSpPr/>
            <p:nvPr/>
          </p:nvSpPr>
          <p:spPr>
            <a:xfrm>
              <a:off x="5209725" y="2556150"/>
              <a:ext cx="15175" cy="23600"/>
            </a:xfrm>
            <a:custGeom>
              <a:avLst/>
              <a:gdLst/>
              <a:ahLst/>
              <a:cxnLst/>
              <a:rect l="0" t="0" r="0" b="0"/>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7" name="Shape 357"/>
            <p:cNvSpPr/>
            <p:nvPr/>
          </p:nvSpPr>
          <p:spPr>
            <a:xfrm>
              <a:off x="52543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8" name="Shape 358"/>
            <p:cNvSpPr/>
            <p:nvPr/>
          </p:nvSpPr>
          <p:spPr>
            <a:xfrm>
              <a:off x="5278750" y="2560375"/>
              <a:ext cx="16025" cy="21900"/>
            </a:xfrm>
            <a:custGeom>
              <a:avLst/>
              <a:gdLst/>
              <a:ahLst/>
              <a:cxnLst/>
              <a:rect l="0" t="0" r="0" b="0"/>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59" name="Shape 359"/>
            <p:cNvSpPr/>
            <p:nvPr/>
          </p:nvSpPr>
          <p:spPr>
            <a:xfrm>
              <a:off x="5181125" y="2535950"/>
              <a:ext cx="64825" cy="62325"/>
            </a:xfrm>
            <a:custGeom>
              <a:avLst/>
              <a:gdLst/>
              <a:ahLst/>
              <a:cxnLst/>
              <a:rect l="0" t="0" r="0" b="0"/>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0" name="Shape 360"/>
            <p:cNvSpPr/>
            <p:nvPr/>
          </p:nvSpPr>
          <p:spPr>
            <a:xfrm>
              <a:off x="5315800" y="2629375"/>
              <a:ext cx="20225" cy="19400"/>
            </a:xfrm>
            <a:custGeom>
              <a:avLst/>
              <a:gdLst/>
              <a:ahLst/>
              <a:cxnLst/>
              <a:rect l="0" t="0" r="0" b="0"/>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1" name="Shape 361"/>
            <p:cNvSpPr/>
            <p:nvPr/>
          </p:nvSpPr>
          <p:spPr>
            <a:xfrm>
              <a:off x="5345250" y="2394550"/>
              <a:ext cx="64825" cy="62300"/>
            </a:xfrm>
            <a:custGeom>
              <a:avLst/>
              <a:gdLst/>
              <a:ahLst/>
              <a:cxnLst/>
              <a:rect l="0" t="0" r="0" b="0"/>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2" name="Shape 362"/>
            <p:cNvSpPr/>
            <p:nvPr/>
          </p:nvSpPr>
          <p:spPr>
            <a:xfrm>
              <a:off x="5417625" y="2393700"/>
              <a:ext cx="63175" cy="68225"/>
            </a:xfrm>
            <a:custGeom>
              <a:avLst/>
              <a:gdLst/>
              <a:ahLst/>
              <a:cxnLst/>
              <a:rect l="0" t="0" r="0" b="0"/>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3" name="Shape 363"/>
            <p:cNvSpPr/>
            <p:nvPr/>
          </p:nvSpPr>
          <p:spPr>
            <a:xfrm>
              <a:off x="529222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4" name="Shape 364"/>
            <p:cNvSpPr/>
            <p:nvPr/>
          </p:nvSpPr>
          <p:spPr>
            <a:xfrm>
              <a:off x="5227400" y="2424000"/>
              <a:ext cx="19400" cy="22750"/>
            </a:xfrm>
            <a:custGeom>
              <a:avLst/>
              <a:gdLst/>
              <a:ahLst/>
              <a:cxnLst/>
              <a:rect l="0" t="0" r="0" b="0"/>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5" name="Shape 365"/>
            <p:cNvSpPr/>
            <p:nvPr/>
          </p:nvSpPr>
          <p:spPr>
            <a:xfrm>
              <a:off x="527875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6" name="Shape 366"/>
            <p:cNvSpPr/>
            <p:nvPr/>
          </p:nvSpPr>
          <p:spPr>
            <a:xfrm>
              <a:off x="5298950" y="2424000"/>
              <a:ext cx="18550" cy="26975"/>
            </a:xfrm>
            <a:custGeom>
              <a:avLst/>
              <a:gdLst/>
              <a:ahLst/>
              <a:cxnLst/>
              <a:rect l="0" t="0" r="0" b="0"/>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7" name="Shape 367"/>
            <p:cNvSpPr/>
            <p:nvPr/>
          </p:nvSpPr>
          <p:spPr>
            <a:xfrm>
              <a:off x="527370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8" name="Shape 368"/>
            <p:cNvSpPr/>
            <p:nvPr/>
          </p:nvSpPr>
          <p:spPr>
            <a:xfrm>
              <a:off x="5206375" y="2345725"/>
              <a:ext cx="69050" cy="47175"/>
            </a:xfrm>
            <a:custGeom>
              <a:avLst/>
              <a:gdLst/>
              <a:ahLst/>
              <a:cxnLst/>
              <a:rect l="0" t="0" r="0" b="0"/>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69" name="Shape 369"/>
            <p:cNvSpPr/>
            <p:nvPr/>
          </p:nvSpPr>
          <p:spPr>
            <a:xfrm>
              <a:off x="5190375" y="2485450"/>
              <a:ext cx="20225" cy="26125"/>
            </a:xfrm>
            <a:custGeom>
              <a:avLst/>
              <a:gdLst/>
              <a:ahLst/>
              <a:cxnLst/>
              <a:rect l="0" t="0" r="0" b="0"/>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0" name="Shape 370"/>
            <p:cNvSpPr/>
            <p:nvPr/>
          </p:nvSpPr>
          <p:spPr>
            <a:xfrm>
              <a:off x="5341875" y="2489675"/>
              <a:ext cx="14350" cy="4225"/>
            </a:xfrm>
            <a:custGeom>
              <a:avLst/>
              <a:gdLst/>
              <a:ahLst/>
              <a:cxnLst/>
              <a:rect l="0" t="0" r="0" b="0"/>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1" name="Shape 371"/>
            <p:cNvSpPr/>
            <p:nvPr/>
          </p:nvSpPr>
          <p:spPr>
            <a:xfrm>
              <a:off x="531242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2" name="Shape 372"/>
            <p:cNvSpPr/>
            <p:nvPr/>
          </p:nvSpPr>
          <p:spPr>
            <a:xfrm>
              <a:off x="5337675" y="2490500"/>
              <a:ext cx="16850" cy="20225"/>
            </a:xfrm>
            <a:custGeom>
              <a:avLst/>
              <a:gdLst/>
              <a:ahLst/>
              <a:cxnLst/>
              <a:rect l="0" t="0" r="0" b="0"/>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3" name="Shape 373"/>
            <p:cNvSpPr/>
            <p:nvPr/>
          </p:nvSpPr>
          <p:spPr>
            <a:xfrm>
              <a:off x="5367125" y="2425700"/>
              <a:ext cx="20225" cy="22750"/>
            </a:xfrm>
            <a:custGeom>
              <a:avLst/>
              <a:gdLst/>
              <a:ahLst/>
              <a:cxnLst/>
              <a:rect l="0" t="0" r="0" b="0"/>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4" name="Shape 374"/>
            <p:cNvSpPr/>
            <p:nvPr/>
          </p:nvSpPr>
          <p:spPr>
            <a:xfrm>
              <a:off x="5441200" y="2428225"/>
              <a:ext cx="18550" cy="24425"/>
            </a:xfrm>
            <a:custGeom>
              <a:avLst/>
              <a:gdLst/>
              <a:ahLst/>
              <a:cxnLst/>
              <a:rect l="0" t="0" r="0" b="0"/>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5" name="Shape 375"/>
            <p:cNvSpPr/>
            <p:nvPr/>
          </p:nvSpPr>
          <p:spPr>
            <a:xfrm>
              <a:off x="5803125" y="2430750"/>
              <a:ext cx="16025" cy="18525"/>
            </a:xfrm>
            <a:custGeom>
              <a:avLst/>
              <a:gdLst/>
              <a:ahLst/>
              <a:cxnLst/>
              <a:rect l="0" t="0" r="0" b="0"/>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6" name="Shape 376"/>
            <p:cNvSpPr/>
            <p:nvPr/>
          </p:nvSpPr>
          <p:spPr>
            <a:xfrm>
              <a:off x="5667625" y="536075"/>
              <a:ext cx="5925" cy="14325"/>
            </a:xfrm>
            <a:custGeom>
              <a:avLst/>
              <a:gdLst/>
              <a:ahLst/>
              <a:cxnLst/>
              <a:rect l="0" t="0" r="0" b="0"/>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7" name="Shape 377"/>
            <p:cNvSpPr/>
            <p:nvPr/>
          </p:nvSpPr>
          <p:spPr>
            <a:xfrm>
              <a:off x="5676875" y="508300"/>
              <a:ext cx="8450" cy="16850"/>
            </a:xfrm>
            <a:custGeom>
              <a:avLst/>
              <a:gdLst/>
              <a:ahLst/>
              <a:cxnLst/>
              <a:rect l="0" t="0" r="0" b="0"/>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8" name="Shape 378"/>
            <p:cNvSpPr/>
            <p:nvPr/>
          </p:nvSpPr>
          <p:spPr>
            <a:xfrm>
              <a:off x="5631425" y="266725"/>
              <a:ext cx="519350" cy="436025"/>
            </a:xfrm>
            <a:custGeom>
              <a:avLst/>
              <a:gdLst/>
              <a:ahLst/>
              <a:cxnLst/>
              <a:rect l="0" t="0" r="0" b="0"/>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79" name="Shape 379"/>
            <p:cNvSpPr/>
            <p:nvPr/>
          </p:nvSpPr>
          <p:spPr>
            <a:xfrm>
              <a:off x="5685300" y="485575"/>
              <a:ext cx="7600" cy="13500"/>
            </a:xfrm>
            <a:custGeom>
              <a:avLst/>
              <a:gdLst/>
              <a:ahLst/>
              <a:cxnLst/>
              <a:rect l="0" t="0" r="0" b="0"/>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0" name="Shape 380"/>
            <p:cNvSpPr/>
            <p:nvPr/>
          </p:nvSpPr>
          <p:spPr>
            <a:xfrm>
              <a:off x="5657525" y="557950"/>
              <a:ext cx="8450" cy="13500"/>
            </a:xfrm>
            <a:custGeom>
              <a:avLst/>
              <a:gdLst/>
              <a:ahLst/>
              <a:cxnLst/>
              <a:rect l="0" t="0" r="0" b="0"/>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1" name="Shape 381"/>
            <p:cNvSpPr/>
            <p:nvPr/>
          </p:nvSpPr>
          <p:spPr>
            <a:xfrm>
              <a:off x="5754325" y="392150"/>
              <a:ext cx="18525" cy="7600"/>
            </a:xfrm>
            <a:custGeom>
              <a:avLst/>
              <a:gdLst/>
              <a:ahLst/>
              <a:cxnLst/>
              <a:rect l="0" t="0" r="0" b="0"/>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2" name="Shape 382"/>
            <p:cNvSpPr/>
            <p:nvPr/>
          </p:nvSpPr>
          <p:spPr>
            <a:xfrm>
              <a:off x="5783775" y="400550"/>
              <a:ext cx="21075" cy="7600"/>
            </a:xfrm>
            <a:custGeom>
              <a:avLst/>
              <a:gdLst/>
              <a:ahLst/>
              <a:cxnLst/>
              <a:rect l="0" t="0" r="0" b="0"/>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3" name="Shape 383"/>
            <p:cNvSpPr/>
            <p:nvPr/>
          </p:nvSpPr>
          <p:spPr>
            <a:xfrm>
              <a:off x="3921925" y="624450"/>
              <a:ext cx="579125" cy="264325"/>
            </a:xfrm>
            <a:custGeom>
              <a:avLst/>
              <a:gdLst/>
              <a:ahLst/>
              <a:cxnLst/>
              <a:rect l="0" t="0" r="0" b="0"/>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4" name="Shape 384"/>
            <p:cNvSpPr/>
            <p:nvPr/>
          </p:nvSpPr>
          <p:spPr>
            <a:xfrm>
              <a:off x="5696250" y="439275"/>
              <a:ext cx="9275" cy="14350"/>
            </a:xfrm>
            <a:custGeom>
              <a:avLst/>
              <a:gdLst/>
              <a:ahLst/>
              <a:cxnLst/>
              <a:rect l="0" t="0" r="0" b="0"/>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5" name="Shape 385"/>
            <p:cNvSpPr/>
            <p:nvPr/>
          </p:nvSpPr>
          <p:spPr>
            <a:xfrm>
              <a:off x="5692875" y="462850"/>
              <a:ext cx="5925" cy="15175"/>
            </a:xfrm>
            <a:custGeom>
              <a:avLst/>
              <a:gdLst/>
              <a:ahLst/>
              <a:cxnLst/>
              <a:rect l="0" t="0" r="0" b="0"/>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6" name="Shape 386"/>
            <p:cNvSpPr/>
            <p:nvPr/>
          </p:nvSpPr>
          <p:spPr>
            <a:xfrm>
              <a:off x="5702975" y="416550"/>
              <a:ext cx="8450" cy="16025"/>
            </a:xfrm>
            <a:custGeom>
              <a:avLst/>
              <a:gdLst/>
              <a:ahLst/>
              <a:cxnLst/>
              <a:rect l="0" t="0" r="0" b="0"/>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7" name="Shape 387"/>
            <p:cNvSpPr/>
            <p:nvPr/>
          </p:nvSpPr>
          <p:spPr>
            <a:xfrm>
              <a:off x="4836025" y="1876900"/>
              <a:ext cx="1179250" cy="946950"/>
            </a:xfrm>
            <a:custGeom>
              <a:avLst/>
              <a:gdLst/>
              <a:ahLst/>
              <a:cxnLst/>
              <a:rect l="0" t="0" r="0" b="0"/>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8" name="Shape 388"/>
            <p:cNvSpPr/>
            <p:nvPr/>
          </p:nvSpPr>
          <p:spPr>
            <a:xfrm>
              <a:off x="4860425" y="2687475"/>
              <a:ext cx="6775" cy="9275"/>
            </a:xfrm>
            <a:custGeom>
              <a:avLst/>
              <a:gdLst/>
              <a:ahLst/>
              <a:cxnLst/>
              <a:rect l="0" t="0" r="0" b="0"/>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89" name="Shape 389"/>
            <p:cNvSpPr/>
            <p:nvPr/>
          </p:nvSpPr>
          <p:spPr>
            <a:xfrm>
              <a:off x="4403375" y="2435800"/>
              <a:ext cx="143975" cy="388050"/>
            </a:xfrm>
            <a:custGeom>
              <a:avLst/>
              <a:gdLst/>
              <a:ahLst/>
              <a:cxnLst/>
              <a:rect l="0" t="0" r="0" b="0"/>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0" name="Shape 390"/>
            <p:cNvSpPr/>
            <p:nvPr/>
          </p:nvSpPr>
          <p:spPr>
            <a:xfrm>
              <a:off x="4422750" y="2442525"/>
              <a:ext cx="17700" cy="58100"/>
            </a:xfrm>
            <a:custGeom>
              <a:avLst/>
              <a:gdLst/>
              <a:ahLst/>
              <a:cxnLst/>
              <a:rect l="0" t="0" r="0" b="0"/>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1" name="Shape 391"/>
            <p:cNvSpPr/>
            <p:nvPr/>
          </p:nvSpPr>
          <p:spPr>
            <a:xfrm>
              <a:off x="4109625" y="305450"/>
              <a:ext cx="213825" cy="201200"/>
            </a:xfrm>
            <a:custGeom>
              <a:avLst/>
              <a:gdLst/>
              <a:ahLst/>
              <a:cxnLst/>
              <a:rect l="0" t="0" r="0" b="0"/>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2" name="Shape 392"/>
            <p:cNvSpPr/>
            <p:nvPr/>
          </p:nvSpPr>
          <p:spPr>
            <a:xfrm>
              <a:off x="4865475" y="2713550"/>
              <a:ext cx="16025" cy="51375"/>
            </a:xfrm>
            <a:custGeom>
              <a:avLst/>
              <a:gdLst/>
              <a:ahLst/>
              <a:cxnLst/>
              <a:rect l="0" t="0" r="0" b="0"/>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3" name="Shape 393"/>
            <p:cNvSpPr/>
            <p:nvPr/>
          </p:nvSpPr>
          <p:spPr>
            <a:xfrm>
              <a:off x="5730750" y="386250"/>
              <a:ext cx="16850" cy="6750"/>
            </a:xfrm>
            <a:custGeom>
              <a:avLst/>
              <a:gdLst/>
              <a:ahLst/>
              <a:cxnLst/>
              <a:rect l="0" t="0" r="0" b="0"/>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4" name="Shape 394"/>
            <p:cNvSpPr/>
            <p:nvPr/>
          </p:nvSpPr>
          <p:spPr>
            <a:xfrm>
              <a:off x="3855450" y="1483825"/>
              <a:ext cx="286200" cy="291250"/>
            </a:xfrm>
            <a:custGeom>
              <a:avLst/>
              <a:gdLst/>
              <a:ahLst/>
              <a:cxnLst/>
              <a:rect l="0" t="0" r="0" b="0"/>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5" name="Shape 395"/>
            <p:cNvSpPr/>
            <p:nvPr/>
          </p:nvSpPr>
          <p:spPr>
            <a:xfrm>
              <a:off x="3843650" y="1362625"/>
              <a:ext cx="430150" cy="525250"/>
            </a:xfrm>
            <a:custGeom>
              <a:avLst/>
              <a:gdLst/>
              <a:ahLst/>
              <a:cxnLst/>
              <a:rect l="0" t="0" r="0" b="0"/>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6" name="Shape 396"/>
            <p:cNvSpPr/>
            <p:nvPr/>
          </p:nvSpPr>
          <p:spPr>
            <a:xfrm>
              <a:off x="4094475" y="289450"/>
              <a:ext cx="529450" cy="500000"/>
            </a:xfrm>
            <a:custGeom>
              <a:avLst/>
              <a:gdLst/>
              <a:ahLst/>
              <a:cxnLst/>
              <a:rect l="0" t="0" r="0" b="0"/>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7" name="Shape 397"/>
            <p:cNvSpPr/>
            <p:nvPr/>
          </p:nvSpPr>
          <p:spPr>
            <a:xfrm>
              <a:off x="3843650" y="1458575"/>
              <a:ext cx="404900" cy="344275"/>
            </a:xfrm>
            <a:custGeom>
              <a:avLst/>
              <a:gdLst/>
              <a:ahLst/>
              <a:cxnLst/>
              <a:rect l="0" t="0" r="0" b="0"/>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8" name="Shape 398"/>
            <p:cNvSpPr/>
            <p:nvPr/>
          </p:nvSpPr>
          <p:spPr>
            <a:xfrm>
              <a:off x="6068275" y="525975"/>
              <a:ext cx="5925" cy="14325"/>
            </a:xfrm>
            <a:custGeom>
              <a:avLst/>
              <a:gdLst/>
              <a:ahLst/>
              <a:cxnLst/>
              <a:rect l="0" t="0" r="0" b="0"/>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399" name="Shape 399"/>
            <p:cNvSpPr/>
            <p:nvPr/>
          </p:nvSpPr>
          <p:spPr>
            <a:xfrm>
              <a:off x="6084275" y="465375"/>
              <a:ext cx="6750" cy="15175"/>
            </a:xfrm>
            <a:custGeom>
              <a:avLst/>
              <a:gdLst/>
              <a:ahLst/>
              <a:cxnLst/>
              <a:rect l="0" t="0" r="0" b="0"/>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0" name="Shape 400"/>
            <p:cNvSpPr/>
            <p:nvPr/>
          </p:nvSpPr>
          <p:spPr>
            <a:xfrm>
              <a:off x="6091850" y="445175"/>
              <a:ext cx="8425" cy="11800"/>
            </a:xfrm>
            <a:custGeom>
              <a:avLst/>
              <a:gdLst/>
              <a:ahLst/>
              <a:cxnLst/>
              <a:rect l="0" t="0" r="0" b="0"/>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1" name="Shape 401"/>
            <p:cNvSpPr/>
            <p:nvPr/>
          </p:nvSpPr>
          <p:spPr>
            <a:xfrm>
              <a:off x="6069125" y="483900"/>
              <a:ext cx="16850" cy="5075"/>
            </a:xfrm>
            <a:custGeom>
              <a:avLst/>
              <a:gdLst/>
              <a:ahLst/>
              <a:cxnLst/>
              <a:rect l="0" t="0" r="0" b="0"/>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2" name="Shape 402"/>
            <p:cNvSpPr/>
            <p:nvPr/>
          </p:nvSpPr>
          <p:spPr>
            <a:xfrm>
              <a:off x="6028700" y="468750"/>
              <a:ext cx="11825" cy="6750"/>
            </a:xfrm>
            <a:custGeom>
              <a:avLst/>
              <a:gdLst/>
              <a:ahLst/>
              <a:cxnLst/>
              <a:rect l="0" t="0" r="0" b="0"/>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3" name="Shape 403"/>
            <p:cNvSpPr/>
            <p:nvPr/>
          </p:nvSpPr>
          <p:spPr>
            <a:xfrm>
              <a:off x="6047225" y="475475"/>
              <a:ext cx="15175" cy="5075"/>
            </a:xfrm>
            <a:custGeom>
              <a:avLst/>
              <a:gdLst/>
              <a:ahLst/>
              <a:cxnLst/>
              <a:rect l="0" t="0" r="0" b="0"/>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4" name="Shape 404"/>
            <p:cNvSpPr/>
            <p:nvPr/>
          </p:nvSpPr>
          <p:spPr>
            <a:xfrm>
              <a:off x="6100250" y="405600"/>
              <a:ext cx="6775" cy="12650"/>
            </a:xfrm>
            <a:custGeom>
              <a:avLst/>
              <a:gdLst/>
              <a:ahLst/>
              <a:cxnLst/>
              <a:rect l="0" t="0" r="0" b="0"/>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5" name="Shape 405"/>
            <p:cNvSpPr/>
            <p:nvPr/>
          </p:nvSpPr>
          <p:spPr>
            <a:xfrm>
              <a:off x="6024500" y="2348250"/>
              <a:ext cx="68200" cy="42125"/>
            </a:xfrm>
            <a:custGeom>
              <a:avLst/>
              <a:gdLst/>
              <a:ahLst/>
              <a:cxnLst/>
              <a:rect l="0" t="0" r="0" b="0"/>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6" name="Shape 406"/>
            <p:cNvSpPr/>
            <p:nvPr/>
          </p:nvSpPr>
          <p:spPr>
            <a:xfrm>
              <a:off x="6060700" y="547850"/>
              <a:ext cx="7600" cy="14350"/>
            </a:xfrm>
            <a:custGeom>
              <a:avLst/>
              <a:gdLst/>
              <a:ahLst/>
              <a:cxnLst/>
              <a:rect l="0" t="0" r="0" b="0"/>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7" name="Shape 407"/>
            <p:cNvSpPr/>
            <p:nvPr/>
          </p:nvSpPr>
          <p:spPr>
            <a:xfrm>
              <a:off x="6003450" y="462000"/>
              <a:ext cx="16025" cy="5075"/>
            </a:xfrm>
            <a:custGeom>
              <a:avLst/>
              <a:gdLst/>
              <a:ahLst/>
              <a:cxnLst/>
              <a:rect l="0" t="0" r="0" b="0"/>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8" name="Shape 408"/>
            <p:cNvSpPr/>
            <p:nvPr/>
          </p:nvSpPr>
          <p:spPr>
            <a:xfrm>
              <a:off x="6096050" y="422450"/>
              <a:ext cx="8450" cy="15175"/>
            </a:xfrm>
            <a:custGeom>
              <a:avLst/>
              <a:gdLst/>
              <a:ahLst/>
              <a:cxnLst/>
              <a:rect l="0" t="0" r="0" b="0"/>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09" name="Shape 409"/>
            <p:cNvSpPr/>
            <p:nvPr/>
          </p:nvSpPr>
          <p:spPr>
            <a:xfrm>
              <a:off x="5834275" y="413175"/>
              <a:ext cx="14325" cy="5075"/>
            </a:xfrm>
            <a:custGeom>
              <a:avLst/>
              <a:gdLst/>
              <a:ahLst/>
              <a:cxnLst/>
              <a:rect l="0" t="0" r="0" b="0"/>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0" name="Shape 410"/>
            <p:cNvSpPr/>
            <p:nvPr/>
          </p:nvSpPr>
          <p:spPr>
            <a:xfrm>
              <a:off x="5728225" y="359325"/>
              <a:ext cx="4225" cy="14325"/>
            </a:xfrm>
            <a:custGeom>
              <a:avLst/>
              <a:gdLst/>
              <a:ahLst/>
              <a:cxnLst/>
              <a:rect l="0" t="0" r="0" b="0"/>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1" name="Shape 411"/>
            <p:cNvSpPr/>
            <p:nvPr/>
          </p:nvSpPr>
          <p:spPr>
            <a:xfrm>
              <a:off x="5811550" y="405600"/>
              <a:ext cx="16025" cy="9300"/>
            </a:xfrm>
            <a:custGeom>
              <a:avLst/>
              <a:gdLst/>
              <a:ahLst/>
              <a:cxnLst/>
              <a:rect l="0" t="0" r="0" b="0"/>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2" name="Shape 412"/>
            <p:cNvSpPr/>
            <p:nvPr/>
          </p:nvSpPr>
          <p:spPr>
            <a:xfrm>
              <a:off x="5731600" y="330700"/>
              <a:ext cx="8425" cy="22750"/>
            </a:xfrm>
            <a:custGeom>
              <a:avLst/>
              <a:gdLst/>
              <a:ahLst/>
              <a:cxnLst/>
              <a:rect l="0" t="0" r="0" b="0"/>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3" name="Shape 413"/>
            <p:cNvSpPr/>
            <p:nvPr/>
          </p:nvSpPr>
          <p:spPr>
            <a:xfrm>
              <a:off x="5855325" y="419075"/>
              <a:ext cx="15175" cy="4225"/>
            </a:xfrm>
            <a:custGeom>
              <a:avLst/>
              <a:gdLst/>
              <a:ahLst/>
              <a:cxnLst/>
              <a:rect l="0" t="0" r="0" b="0"/>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4" name="Shape 414"/>
            <p:cNvSpPr/>
            <p:nvPr/>
          </p:nvSpPr>
          <p:spPr>
            <a:xfrm>
              <a:off x="5740000" y="301250"/>
              <a:ext cx="10125" cy="17700"/>
            </a:xfrm>
            <a:custGeom>
              <a:avLst/>
              <a:gdLst/>
              <a:ahLst/>
              <a:cxnLst/>
              <a:rect l="0" t="0" r="0" b="0"/>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5" name="Shape 415"/>
            <p:cNvSpPr/>
            <p:nvPr/>
          </p:nvSpPr>
          <p:spPr>
            <a:xfrm>
              <a:off x="5877200" y="424975"/>
              <a:ext cx="21075" cy="8425"/>
            </a:xfrm>
            <a:custGeom>
              <a:avLst/>
              <a:gdLst/>
              <a:ahLst/>
              <a:cxnLst/>
              <a:rect l="0" t="0" r="0" b="0"/>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6" name="Shape 416"/>
            <p:cNvSpPr/>
            <p:nvPr/>
          </p:nvSpPr>
          <p:spPr>
            <a:xfrm>
              <a:off x="5951275" y="446025"/>
              <a:ext cx="15175" cy="6750"/>
            </a:xfrm>
            <a:custGeom>
              <a:avLst/>
              <a:gdLst/>
              <a:ahLst/>
              <a:cxnLst/>
              <a:rect l="0" t="0" r="0" b="0"/>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7" name="Shape 417"/>
            <p:cNvSpPr/>
            <p:nvPr/>
          </p:nvSpPr>
          <p:spPr>
            <a:xfrm>
              <a:off x="5971475" y="452750"/>
              <a:ext cx="21900" cy="6750"/>
            </a:xfrm>
            <a:custGeom>
              <a:avLst/>
              <a:gdLst/>
              <a:ahLst/>
              <a:cxnLst/>
              <a:rect l="0" t="0" r="0" b="0"/>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8" name="Shape 418"/>
            <p:cNvSpPr/>
            <p:nvPr/>
          </p:nvSpPr>
          <p:spPr>
            <a:xfrm>
              <a:off x="5927700" y="438425"/>
              <a:ext cx="17700" cy="6775"/>
            </a:xfrm>
            <a:custGeom>
              <a:avLst/>
              <a:gdLst/>
              <a:ahLst/>
              <a:cxnLst/>
              <a:rect l="0" t="0" r="0" b="0"/>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19" name="Shape 419"/>
            <p:cNvSpPr/>
            <p:nvPr/>
          </p:nvSpPr>
          <p:spPr>
            <a:xfrm>
              <a:off x="5904150" y="430850"/>
              <a:ext cx="18525" cy="6775"/>
            </a:xfrm>
            <a:custGeom>
              <a:avLst/>
              <a:gdLst/>
              <a:ahLst/>
              <a:cxnLst/>
              <a:rect l="0" t="0" r="0" b="0"/>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0" name="Shape 420"/>
            <p:cNvSpPr/>
            <p:nvPr/>
          </p:nvSpPr>
          <p:spPr>
            <a:xfrm>
              <a:off x="5057400" y="2393700"/>
              <a:ext cx="63150" cy="68225"/>
            </a:xfrm>
            <a:custGeom>
              <a:avLst/>
              <a:gdLst/>
              <a:ahLst/>
              <a:cxnLst/>
              <a:rect l="0" t="0" r="0" b="0"/>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1" name="Shape 421"/>
            <p:cNvSpPr/>
            <p:nvPr/>
          </p:nvSpPr>
          <p:spPr>
            <a:xfrm>
              <a:off x="59218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2" name="Shape 422"/>
            <p:cNvSpPr/>
            <p:nvPr/>
          </p:nvSpPr>
          <p:spPr>
            <a:xfrm>
              <a:off x="5876375" y="2346575"/>
              <a:ext cx="63975" cy="44625"/>
            </a:xfrm>
            <a:custGeom>
              <a:avLst/>
              <a:gdLst/>
              <a:ahLst/>
              <a:cxnLst/>
              <a:rect l="0" t="0" r="0" b="0"/>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3" name="Shape 423"/>
            <p:cNvSpPr/>
            <p:nvPr/>
          </p:nvSpPr>
          <p:spPr>
            <a:xfrm>
              <a:off x="596052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4" name="Shape 424"/>
            <p:cNvSpPr/>
            <p:nvPr/>
          </p:nvSpPr>
          <p:spPr>
            <a:xfrm>
              <a:off x="59748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5" name="Shape 425"/>
            <p:cNvSpPr/>
            <p:nvPr/>
          </p:nvSpPr>
          <p:spPr>
            <a:xfrm>
              <a:off x="5803125" y="2348250"/>
              <a:ext cx="66525" cy="40425"/>
            </a:xfrm>
            <a:custGeom>
              <a:avLst/>
              <a:gdLst/>
              <a:ahLst/>
              <a:cxnLst/>
              <a:rect l="0" t="0" r="0" b="0"/>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6" name="Shape 426"/>
            <p:cNvSpPr/>
            <p:nvPr/>
          </p:nvSpPr>
          <p:spPr>
            <a:xfrm>
              <a:off x="52013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7" name="Shape 427"/>
            <p:cNvSpPr/>
            <p:nvPr/>
          </p:nvSpPr>
          <p:spPr>
            <a:xfrm>
              <a:off x="5355350" y="2348250"/>
              <a:ext cx="69050" cy="40425"/>
            </a:xfrm>
            <a:custGeom>
              <a:avLst/>
              <a:gdLst/>
              <a:ahLst/>
              <a:cxnLst/>
              <a:rect l="0" t="0" r="0" b="0"/>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8" name="Shape 428"/>
            <p:cNvSpPr/>
            <p:nvPr/>
          </p:nvSpPr>
          <p:spPr>
            <a:xfrm>
              <a:off x="5901625" y="2535950"/>
              <a:ext cx="64825" cy="62325"/>
            </a:xfrm>
            <a:custGeom>
              <a:avLst/>
              <a:gdLst/>
              <a:ahLst/>
              <a:cxnLst/>
              <a:rect l="0" t="0" r="0" b="0"/>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29" name="Shape 429"/>
            <p:cNvSpPr/>
            <p:nvPr/>
          </p:nvSpPr>
          <p:spPr>
            <a:xfrm>
              <a:off x="5658375" y="2346575"/>
              <a:ext cx="63975" cy="44625"/>
            </a:xfrm>
            <a:custGeom>
              <a:avLst/>
              <a:gdLst/>
              <a:ahLst/>
              <a:cxnLst/>
              <a:rect l="0" t="0" r="0" b="0"/>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0" name="Shape 430"/>
            <p:cNvSpPr/>
            <p:nvPr/>
          </p:nvSpPr>
          <p:spPr>
            <a:xfrm>
              <a:off x="5430250" y="2348250"/>
              <a:ext cx="69050" cy="40425"/>
            </a:xfrm>
            <a:custGeom>
              <a:avLst/>
              <a:gdLst/>
              <a:ahLst/>
              <a:cxnLst/>
              <a:rect l="0" t="0" r="0" b="0"/>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1" name="Shape 431"/>
            <p:cNvSpPr/>
            <p:nvPr/>
          </p:nvSpPr>
          <p:spPr>
            <a:xfrm>
              <a:off x="5132300" y="2346575"/>
              <a:ext cx="64000" cy="44625"/>
            </a:xfrm>
            <a:custGeom>
              <a:avLst/>
              <a:gdLst/>
              <a:ahLst/>
              <a:cxnLst/>
              <a:rect l="0" t="0" r="0" b="0"/>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2" name="Shape 432"/>
            <p:cNvSpPr/>
            <p:nvPr/>
          </p:nvSpPr>
          <p:spPr>
            <a:xfrm>
              <a:off x="5729075" y="2348250"/>
              <a:ext cx="67350" cy="40425"/>
            </a:xfrm>
            <a:custGeom>
              <a:avLst/>
              <a:gdLst/>
              <a:ahLst/>
              <a:cxnLst/>
              <a:rect l="0" t="0" r="0" b="0"/>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3" name="Shape 433"/>
            <p:cNvSpPr/>
            <p:nvPr/>
          </p:nvSpPr>
          <p:spPr>
            <a:xfrm>
              <a:off x="575010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4" name="Shape 434"/>
            <p:cNvSpPr/>
            <p:nvPr/>
          </p:nvSpPr>
          <p:spPr>
            <a:xfrm>
              <a:off x="5766100" y="2489675"/>
              <a:ext cx="19375" cy="20225"/>
            </a:xfrm>
            <a:custGeom>
              <a:avLst/>
              <a:gdLst/>
              <a:ahLst/>
              <a:cxnLst/>
              <a:rect l="0" t="0" r="0" b="0"/>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5" name="Shape 435"/>
            <p:cNvSpPr/>
            <p:nvPr/>
          </p:nvSpPr>
          <p:spPr>
            <a:xfrm>
              <a:off x="5729900" y="2607500"/>
              <a:ext cx="57275" cy="62325"/>
            </a:xfrm>
            <a:custGeom>
              <a:avLst/>
              <a:gdLst/>
              <a:ahLst/>
              <a:cxnLst/>
              <a:rect l="0" t="0" r="0" b="0"/>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6" name="Shape 436"/>
            <p:cNvSpPr/>
            <p:nvPr/>
          </p:nvSpPr>
          <p:spPr>
            <a:xfrm>
              <a:off x="5784625" y="2559525"/>
              <a:ext cx="18525" cy="21900"/>
            </a:xfrm>
            <a:custGeom>
              <a:avLst/>
              <a:gdLst/>
              <a:ahLst/>
              <a:cxnLst/>
              <a:rect l="0" t="0" r="0" b="0"/>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7" name="Shape 437"/>
            <p:cNvSpPr/>
            <p:nvPr/>
          </p:nvSpPr>
          <p:spPr>
            <a:xfrm>
              <a:off x="5745050" y="24677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8" name="Shape 438"/>
            <p:cNvSpPr/>
            <p:nvPr/>
          </p:nvSpPr>
          <p:spPr>
            <a:xfrm>
              <a:off x="575767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39" name="Shape 439"/>
            <p:cNvSpPr/>
            <p:nvPr/>
          </p:nvSpPr>
          <p:spPr>
            <a:xfrm>
              <a:off x="5889000" y="2464425"/>
              <a:ext cx="63150" cy="68200"/>
            </a:xfrm>
            <a:custGeom>
              <a:avLst/>
              <a:gdLst/>
              <a:ahLst/>
              <a:cxnLst/>
              <a:rect l="0" t="0" r="0" b="0"/>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0" name="Shape 440"/>
            <p:cNvSpPr/>
            <p:nvPr/>
          </p:nvSpPr>
          <p:spPr>
            <a:xfrm>
              <a:off x="5830900" y="2536800"/>
              <a:ext cx="58125" cy="62300"/>
            </a:xfrm>
            <a:custGeom>
              <a:avLst/>
              <a:gdLst/>
              <a:ahLst/>
              <a:cxnLst/>
              <a:rect l="0" t="0" r="0" b="0"/>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1" name="Shape 441"/>
            <p:cNvSpPr/>
            <p:nvPr/>
          </p:nvSpPr>
          <p:spPr>
            <a:xfrm>
              <a:off x="5835950" y="2487975"/>
              <a:ext cx="22750" cy="18550"/>
            </a:xfrm>
            <a:custGeom>
              <a:avLst/>
              <a:gdLst/>
              <a:ahLst/>
              <a:cxnLst/>
              <a:rect l="0" t="0" r="0" b="0"/>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2" name="Shape 442"/>
            <p:cNvSpPr/>
            <p:nvPr/>
          </p:nvSpPr>
          <p:spPr>
            <a:xfrm>
              <a:off x="581660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3" name="Shape 443"/>
            <p:cNvSpPr/>
            <p:nvPr/>
          </p:nvSpPr>
          <p:spPr>
            <a:xfrm>
              <a:off x="5979900" y="2689150"/>
              <a:ext cx="22750" cy="15175"/>
            </a:xfrm>
            <a:custGeom>
              <a:avLst/>
              <a:gdLst/>
              <a:ahLst/>
              <a:cxnLst/>
              <a:rect l="0" t="0" r="0" b="0"/>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4" name="Shape 444"/>
            <p:cNvSpPr/>
            <p:nvPr/>
          </p:nvSpPr>
          <p:spPr>
            <a:xfrm>
              <a:off x="6049750" y="2427375"/>
              <a:ext cx="28650" cy="20225"/>
            </a:xfrm>
            <a:custGeom>
              <a:avLst/>
              <a:gdLst/>
              <a:ahLst/>
              <a:cxnLst/>
              <a:rect l="0" t="0" r="0" b="0"/>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5" name="Shape 445"/>
            <p:cNvSpPr/>
            <p:nvPr/>
          </p:nvSpPr>
          <p:spPr>
            <a:xfrm>
              <a:off x="5938650" y="2604125"/>
              <a:ext cx="155750" cy="69900"/>
            </a:xfrm>
            <a:custGeom>
              <a:avLst/>
              <a:gdLst/>
              <a:ahLst/>
              <a:cxnLst/>
              <a:rect l="0" t="0" r="0" b="0"/>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6" name="Shape 446"/>
            <p:cNvSpPr/>
            <p:nvPr/>
          </p:nvSpPr>
          <p:spPr>
            <a:xfrm>
              <a:off x="5744225" y="2620125"/>
              <a:ext cx="22750" cy="13500"/>
            </a:xfrm>
            <a:custGeom>
              <a:avLst/>
              <a:gdLst/>
              <a:ahLst/>
              <a:cxnLst/>
              <a:rect l="0" t="0" r="0" b="0"/>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7" name="Shape 447"/>
            <p:cNvSpPr/>
            <p:nvPr/>
          </p:nvSpPr>
          <p:spPr>
            <a:xfrm>
              <a:off x="6030400" y="2712725"/>
              <a:ext cx="64000" cy="41250"/>
            </a:xfrm>
            <a:custGeom>
              <a:avLst/>
              <a:gdLst/>
              <a:ahLst/>
              <a:cxnLst/>
              <a:rect l="0" t="0" r="0" b="0"/>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8" name="Shape 448"/>
            <p:cNvSpPr/>
            <p:nvPr/>
          </p:nvSpPr>
          <p:spPr>
            <a:xfrm>
              <a:off x="5958000" y="2678200"/>
              <a:ext cx="62325" cy="74950"/>
            </a:xfrm>
            <a:custGeom>
              <a:avLst/>
              <a:gdLst/>
              <a:ahLst/>
              <a:cxnLst/>
              <a:rect l="0" t="0" r="0" b="0"/>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49" name="Shape 449"/>
            <p:cNvSpPr/>
            <p:nvPr/>
          </p:nvSpPr>
          <p:spPr>
            <a:xfrm>
              <a:off x="6028700" y="2718600"/>
              <a:ext cx="4250" cy="35375"/>
            </a:xfrm>
            <a:custGeom>
              <a:avLst/>
              <a:gdLst/>
              <a:ahLst/>
              <a:cxnLst/>
              <a:rect l="0" t="0" r="0" b="0"/>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0" name="Shape 450"/>
            <p:cNvSpPr/>
            <p:nvPr/>
          </p:nvSpPr>
          <p:spPr>
            <a:xfrm>
              <a:off x="6053950" y="2723650"/>
              <a:ext cx="14350" cy="19400"/>
            </a:xfrm>
            <a:custGeom>
              <a:avLst/>
              <a:gdLst/>
              <a:ahLst/>
              <a:cxnLst/>
              <a:rect l="0" t="0" r="0" b="0"/>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1" name="Shape 451"/>
            <p:cNvSpPr/>
            <p:nvPr/>
          </p:nvSpPr>
          <p:spPr>
            <a:xfrm>
              <a:off x="6056475" y="2501450"/>
              <a:ext cx="27825" cy="22750"/>
            </a:xfrm>
            <a:custGeom>
              <a:avLst/>
              <a:gdLst/>
              <a:ahLst/>
              <a:cxnLst/>
              <a:rect l="0" t="0" r="0" b="0"/>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2" name="Shape 452"/>
            <p:cNvSpPr/>
            <p:nvPr/>
          </p:nvSpPr>
          <p:spPr>
            <a:xfrm>
              <a:off x="5990825" y="2395400"/>
              <a:ext cx="101875" cy="63150"/>
            </a:xfrm>
            <a:custGeom>
              <a:avLst/>
              <a:gdLst/>
              <a:ahLst/>
              <a:cxnLst/>
              <a:rect l="0" t="0" r="0" b="0"/>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3" name="Shape 453"/>
            <p:cNvSpPr/>
            <p:nvPr/>
          </p:nvSpPr>
          <p:spPr>
            <a:xfrm>
              <a:off x="6030400" y="2466100"/>
              <a:ext cx="66525" cy="132175"/>
            </a:xfrm>
            <a:custGeom>
              <a:avLst/>
              <a:gdLst/>
              <a:ahLst/>
              <a:cxnLst/>
              <a:rect l="0" t="0" r="0" b="0"/>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4" name="Shape 454"/>
            <p:cNvSpPr/>
            <p:nvPr/>
          </p:nvSpPr>
          <p:spPr>
            <a:xfrm>
              <a:off x="5982425" y="2726175"/>
              <a:ext cx="21050" cy="12650"/>
            </a:xfrm>
            <a:custGeom>
              <a:avLst/>
              <a:gdLst/>
              <a:ahLst/>
              <a:cxnLst/>
              <a:rect l="0" t="0" r="0" b="0"/>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5" name="Shape 455"/>
            <p:cNvSpPr/>
            <p:nvPr/>
          </p:nvSpPr>
          <p:spPr>
            <a:xfrm>
              <a:off x="5072550" y="2497250"/>
              <a:ext cx="28625" cy="23575"/>
            </a:xfrm>
            <a:custGeom>
              <a:avLst/>
              <a:gdLst/>
              <a:ahLst/>
              <a:cxnLst/>
              <a:rect l="0" t="0" r="0" b="0"/>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6" name="Shape 456"/>
            <p:cNvSpPr/>
            <p:nvPr/>
          </p:nvSpPr>
          <p:spPr>
            <a:xfrm>
              <a:off x="5868800" y="2605825"/>
              <a:ext cx="63150" cy="68200"/>
            </a:xfrm>
            <a:custGeom>
              <a:avLst/>
              <a:gdLst/>
              <a:ahLst/>
              <a:cxnLst/>
              <a:rect l="0" t="0" r="0" b="0"/>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7" name="Shape 457"/>
            <p:cNvSpPr/>
            <p:nvPr/>
          </p:nvSpPr>
          <p:spPr>
            <a:xfrm>
              <a:off x="5128100" y="2676525"/>
              <a:ext cx="63150" cy="78300"/>
            </a:xfrm>
            <a:custGeom>
              <a:avLst/>
              <a:gdLst/>
              <a:ahLst/>
              <a:cxnLst/>
              <a:rect l="0" t="0" r="0" b="0"/>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8" name="Shape 458"/>
            <p:cNvSpPr/>
            <p:nvPr/>
          </p:nvSpPr>
          <p:spPr>
            <a:xfrm>
              <a:off x="5055700" y="2464425"/>
              <a:ext cx="103550" cy="65675"/>
            </a:xfrm>
            <a:custGeom>
              <a:avLst/>
              <a:gdLst/>
              <a:ahLst/>
              <a:cxnLst/>
              <a:rect l="0" t="0" r="0" b="0"/>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59" name="Shape 459"/>
            <p:cNvSpPr/>
            <p:nvPr/>
          </p:nvSpPr>
          <p:spPr>
            <a:xfrm>
              <a:off x="5059075" y="2348250"/>
              <a:ext cx="66525" cy="40425"/>
            </a:xfrm>
            <a:custGeom>
              <a:avLst/>
              <a:gdLst/>
              <a:ahLst/>
              <a:cxnLst/>
              <a:rect l="0" t="0" r="0" b="0"/>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60" name="Shape 460"/>
            <p:cNvSpPr/>
            <p:nvPr/>
          </p:nvSpPr>
          <p:spPr>
            <a:xfrm>
              <a:off x="5055700" y="2677375"/>
              <a:ext cx="64850" cy="72400"/>
            </a:xfrm>
            <a:custGeom>
              <a:avLst/>
              <a:gdLst/>
              <a:ahLst/>
              <a:cxnLst/>
              <a:rect l="0" t="0" r="0" b="0"/>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61" name="Shape 461"/>
            <p:cNvSpPr/>
            <p:nvPr/>
          </p:nvSpPr>
          <p:spPr>
            <a:xfrm>
              <a:off x="5722325" y="2677375"/>
              <a:ext cx="80825" cy="72400"/>
            </a:xfrm>
            <a:custGeom>
              <a:avLst/>
              <a:gdLst/>
              <a:ahLst/>
              <a:cxnLst/>
              <a:rect l="0" t="0" r="0" b="0"/>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62" name="Shape 462"/>
            <p:cNvSpPr/>
            <p:nvPr/>
          </p:nvSpPr>
          <p:spPr>
            <a:xfrm>
              <a:off x="5811550" y="2677375"/>
              <a:ext cx="65675" cy="75775"/>
            </a:xfrm>
            <a:custGeom>
              <a:avLst/>
              <a:gdLst/>
              <a:ahLst/>
              <a:cxnLst/>
              <a:rect l="0" t="0" r="0" b="0"/>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63" name="Shape 463"/>
            <p:cNvSpPr/>
            <p:nvPr/>
          </p:nvSpPr>
          <p:spPr>
            <a:xfrm>
              <a:off x="5363775" y="2677375"/>
              <a:ext cx="351000" cy="78300"/>
            </a:xfrm>
            <a:custGeom>
              <a:avLst/>
              <a:gdLst/>
              <a:ahLst/>
              <a:cxnLst/>
              <a:rect l="0" t="0" r="0" b="0"/>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464" name="Shape 464"/>
            <p:cNvSpPr/>
            <p:nvPr/>
          </p:nvSpPr>
          <p:spPr>
            <a:xfrm>
              <a:off x="5273700" y="2674850"/>
              <a:ext cx="85050" cy="79125"/>
            </a:xfrm>
            <a:custGeom>
              <a:avLst/>
              <a:gdLst/>
              <a:ahLst/>
              <a:cxnLst/>
              <a:rect l="0" t="0" r="0" b="0"/>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grpSp>
      <p:sp>
        <p:nvSpPr>
          <p:cNvPr id="465" name="Shape 465"/>
          <p:cNvSpPr txBox="1">
            <a:spLocks noGrp="1"/>
          </p:cNvSpPr>
          <p:nvPr>
            <p:ph type="ctrTitle"/>
          </p:nvPr>
        </p:nvSpPr>
        <p:spPr>
          <a:xfrm>
            <a:off x="1557875" y="1882525"/>
            <a:ext cx="6028200" cy="1546500"/>
          </a:xfrm>
          <a:prstGeom prst="rect">
            <a:avLst/>
          </a:prstGeom>
        </p:spPr>
        <p:txBody>
          <a:bodyPr wrap="square" lIns="91425" tIns="91425" rIns="91425" bIns="91425" anchor="b" anchorCtr="0"/>
          <a:lstStyle>
            <a:lvl1pPr lvl="0" algn="ctr" rtl="0">
              <a:spcBef>
                <a:spcPts val="0"/>
              </a:spcBef>
              <a:buClr>
                <a:srgbClr val="FFFFFF"/>
              </a:buClr>
              <a:buSzPct val="100000"/>
              <a:defRPr sz="5400" b="0">
                <a:solidFill>
                  <a:srgbClr val="FFFFFF"/>
                </a:solidFill>
              </a:defRPr>
            </a:lvl1pPr>
            <a:lvl2pPr lvl="1" algn="ctr" rtl="0">
              <a:spcBef>
                <a:spcPts val="0"/>
              </a:spcBef>
              <a:buClr>
                <a:srgbClr val="FFFFFF"/>
              </a:buClr>
              <a:buSzPct val="100000"/>
              <a:defRPr sz="5400" b="0">
                <a:solidFill>
                  <a:srgbClr val="FFFFFF"/>
                </a:solidFill>
              </a:defRPr>
            </a:lvl2pPr>
            <a:lvl3pPr lvl="2" algn="ctr" rtl="0">
              <a:spcBef>
                <a:spcPts val="0"/>
              </a:spcBef>
              <a:buClr>
                <a:srgbClr val="FFFFFF"/>
              </a:buClr>
              <a:buSzPct val="100000"/>
              <a:defRPr sz="5400" b="0">
                <a:solidFill>
                  <a:srgbClr val="FFFFFF"/>
                </a:solidFill>
              </a:defRPr>
            </a:lvl3pPr>
            <a:lvl4pPr lvl="3" algn="ctr" rtl="0">
              <a:spcBef>
                <a:spcPts val="0"/>
              </a:spcBef>
              <a:buClr>
                <a:srgbClr val="FFFFFF"/>
              </a:buClr>
              <a:buSzPct val="100000"/>
              <a:defRPr sz="5400" b="0">
                <a:solidFill>
                  <a:srgbClr val="FFFFFF"/>
                </a:solidFill>
              </a:defRPr>
            </a:lvl4pPr>
            <a:lvl5pPr lvl="4" algn="ctr" rtl="0">
              <a:spcBef>
                <a:spcPts val="0"/>
              </a:spcBef>
              <a:buClr>
                <a:srgbClr val="FFFFFF"/>
              </a:buClr>
              <a:buSzPct val="100000"/>
              <a:defRPr sz="5400" b="0">
                <a:solidFill>
                  <a:srgbClr val="FFFFFF"/>
                </a:solidFill>
              </a:defRPr>
            </a:lvl5pPr>
            <a:lvl6pPr lvl="5" algn="ctr" rtl="0">
              <a:spcBef>
                <a:spcPts val="0"/>
              </a:spcBef>
              <a:buClr>
                <a:srgbClr val="FFFFFF"/>
              </a:buClr>
              <a:buSzPct val="100000"/>
              <a:defRPr sz="5400" b="0">
                <a:solidFill>
                  <a:srgbClr val="FFFFFF"/>
                </a:solidFill>
              </a:defRPr>
            </a:lvl6pPr>
            <a:lvl7pPr lvl="6" algn="ctr" rtl="0">
              <a:spcBef>
                <a:spcPts val="0"/>
              </a:spcBef>
              <a:buClr>
                <a:srgbClr val="FFFFFF"/>
              </a:buClr>
              <a:buSzPct val="100000"/>
              <a:defRPr sz="5400" b="0">
                <a:solidFill>
                  <a:srgbClr val="FFFFFF"/>
                </a:solidFill>
              </a:defRPr>
            </a:lvl7pPr>
            <a:lvl8pPr lvl="7" algn="ctr" rtl="0">
              <a:spcBef>
                <a:spcPts val="0"/>
              </a:spcBef>
              <a:buClr>
                <a:srgbClr val="FFFFFF"/>
              </a:buClr>
              <a:buSzPct val="100000"/>
              <a:defRPr sz="5400" b="0">
                <a:solidFill>
                  <a:srgbClr val="FFFFFF"/>
                </a:solidFill>
              </a:defRPr>
            </a:lvl8pPr>
            <a:lvl9pPr lvl="8" algn="ctr" rtl="0">
              <a:spcBef>
                <a:spcPts val="0"/>
              </a:spcBef>
              <a:buClr>
                <a:srgbClr val="FFFFFF"/>
              </a:buClr>
              <a:buSzPct val="100000"/>
              <a:defRPr sz="5400" b="0">
                <a:solidFill>
                  <a:srgbClr val="FFFFFF"/>
                </a:solidFill>
              </a:defRPr>
            </a:lvl9pPr>
          </a:lstStyle>
          <a:p>
            <a:endParaRPr/>
          </a:p>
        </p:txBody>
      </p:sp>
      <p:sp>
        <p:nvSpPr>
          <p:cNvPr id="466" name="Shape 466"/>
          <p:cNvSpPr txBox="1">
            <a:spLocks noGrp="1"/>
          </p:cNvSpPr>
          <p:nvPr>
            <p:ph type="subTitle" idx="1"/>
          </p:nvPr>
        </p:nvSpPr>
        <p:spPr>
          <a:xfrm>
            <a:off x="1557875" y="3329551"/>
            <a:ext cx="6028200" cy="1061100"/>
          </a:xfrm>
          <a:prstGeom prst="rect">
            <a:avLst/>
          </a:prstGeom>
        </p:spPr>
        <p:txBody>
          <a:bodyPr wrap="square" lIns="91425" tIns="91425" rIns="91425" bIns="91425" anchor="t" anchorCtr="0"/>
          <a:lstStyle>
            <a:lvl1pPr lvl="0" algn="ctr" rtl="0">
              <a:spcBef>
                <a:spcPts val="0"/>
              </a:spcBef>
              <a:buClr>
                <a:srgbClr val="434343"/>
              </a:buClr>
              <a:buSzPct val="100000"/>
              <a:buNone/>
              <a:defRPr sz="1800">
                <a:solidFill>
                  <a:srgbClr val="434343"/>
                </a:solidFill>
              </a:defRPr>
            </a:lvl1pPr>
            <a:lvl2pPr lvl="1" algn="ctr" rtl="0">
              <a:spcBef>
                <a:spcPts val="0"/>
              </a:spcBef>
              <a:buClr>
                <a:srgbClr val="434343"/>
              </a:buClr>
              <a:buSzPct val="100000"/>
              <a:buNone/>
              <a:defRPr sz="3000">
                <a:solidFill>
                  <a:srgbClr val="434343"/>
                </a:solidFill>
              </a:defRPr>
            </a:lvl2pPr>
            <a:lvl3pPr lvl="2" algn="ctr" rtl="0">
              <a:spcBef>
                <a:spcPts val="0"/>
              </a:spcBef>
              <a:buClr>
                <a:srgbClr val="434343"/>
              </a:buClr>
              <a:buSzPct val="100000"/>
              <a:buNone/>
              <a:defRPr sz="3000">
                <a:solidFill>
                  <a:srgbClr val="434343"/>
                </a:solidFill>
              </a:defRPr>
            </a:lvl3pPr>
            <a:lvl4pPr lvl="3" algn="ctr" rtl="0">
              <a:spcBef>
                <a:spcPts val="0"/>
              </a:spcBef>
              <a:buClr>
                <a:srgbClr val="434343"/>
              </a:buClr>
              <a:buSzPct val="100000"/>
              <a:buNone/>
              <a:defRPr sz="3000">
                <a:solidFill>
                  <a:srgbClr val="434343"/>
                </a:solidFill>
              </a:defRPr>
            </a:lvl4pPr>
            <a:lvl5pPr lvl="4" algn="ctr" rtl="0">
              <a:spcBef>
                <a:spcPts val="0"/>
              </a:spcBef>
              <a:buClr>
                <a:srgbClr val="434343"/>
              </a:buClr>
              <a:buSzPct val="100000"/>
              <a:buNone/>
              <a:defRPr sz="3000">
                <a:solidFill>
                  <a:srgbClr val="434343"/>
                </a:solidFill>
              </a:defRPr>
            </a:lvl5pPr>
            <a:lvl6pPr lvl="5" algn="ctr" rtl="0">
              <a:spcBef>
                <a:spcPts val="0"/>
              </a:spcBef>
              <a:buClr>
                <a:srgbClr val="434343"/>
              </a:buClr>
              <a:buSzPct val="100000"/>
              <a:buNone/>
              <a:defRPr sz="3000">
                <a:solidFill>
                  <a:srgbClr val="434343"/>
                </a:solidFill>
              </a:defRPr>
            </a:lvl6pPr>
            <a:lvl7pPr lvl="6" algn="ctr" rtl="0">
              <a:spcBef>
                <a:spcPts val="0"/>
              </a:spcBef>
              <a:buClr>
                <a:srgbClr val="434343"/>
              </a:buClr>
              <a:buSzPct val="100000"/>
              <a:buNone/>
              <a:defRPr sz="3000">
                <a:solidFill>
                  <a:srgbClr val="434343"/>
                </a:solidFill>
              </a:defRPr>
            </a:lvl7pPr>
            <a:lvl8pPr lvl="7" algn="ctr" rtl="0">
              <a:spcBef>
                <a:spcPts val="0"/>
              </a:spcBef>
              <a:buClr>
                <a:srgbClr val="434343"/>
              </a:buClr>
              <a:buSzPct val="100000"/>
              <a:buNone/>
              <a:defRPr sz="3000">
                <a:solidFill>
                  <a:srgbClr val="434343"/>
                </a:solidFill>
              </a:defRPr>
            </a:lvl8pPr>
            <a:lvl9pPr lvl="8" algn="ctr" rtl="0">
              <a:spcBef>
                <a:spcPts val="0"/>
              </a:spcBef>
              <a:buClr>
                <a:srgbClr val="434343"/>
              </a:buClr>
              <a:buSzPct val="100000"/>
              <a:buNone/>
              <a:defRPr sz="3000">
                <a:solidFill>
                  <a:srgbClr val="434343"/>
                </a:solidFill>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467"/>
        <p:cNvGrpSpPr/>
        <p:nvPr/>
      </p:nvGrpSpPr>
      <p:grpSpPr>
        <a:xfrm>
          <a:off x="0" y="0"/>
          <a:ext cx="0" cy="0"/>
          <a:chOff x="0" y="0"/>
          <a:chExt cx="0" cy="0"/>
        </a:xfrm>
      </p:grpSpPr>
      <p:grpSp>
        <p:nvGrpSpPr>
          <p:cNvPr id="468" name="Shape 468"/>
          <p:cNvGrpSpPr/>
          <p:nvPr/>
        </p:nvGrpSpPr>
        <p:grpSpPr>
          <a:xfrm>
            <a:off x="-7997" y="-6007"/>
            <a:ext cx="9159995" cy="6870013"/>
            <a:chOff x="328725" y="2891150"/>
            <a:chExt cx="3447625" cy="2585725"/>
          </a:xfrm>
        </p:grpSpPr>
        <p:sp>
          <p:nvSpPr>
            <p:cNvPr id="469" name="Shape 469"/>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0" name="Shape 470"/>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1" name="Shape 471"/>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2" name="Shape 472"/>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3" name="Shape 473"/>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4" name="Shape 474"/>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5" name="Shape 475"/>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6" name="Shape 476"/>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7" name="Shape 477"/>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8" name="Shape 478"/>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79" name="Shape 479"/>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0" name="Shape 480"/>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1" name="Shape 481"/>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2" name="Shape 482"/>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3" name="Shape 483"/>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4" name="Shape 484"/>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5" name="Shape 485"/>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6" name="Shape 486"/>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7" name="Shape 487"/>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8" name="Shape 488"/>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89" name="Shape 489"/>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0" name="Shape 490"/>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1" name="Shape 491"/>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2" name="Shape 492"/>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3" name="Shape 493"/>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4" name="Shape 494"/>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5" name="Shape 495"/>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6" name="Shape 496"/>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7" name="Shape 497"/>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8" name="Shape 498"/>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499" name="Shape 499"/>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0" name="Shape 500"/>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1" name="Shape 501"/>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2" name="Shape 502"/>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3" name="Shape 503"/>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4" name="Shape 504"/>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5" name="Shape 505"/>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6" name="Shape 506"/>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7" name="Shape 507"/>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8" name="Shape 508"/>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09" name="Shape 509"/>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0" name="Shape 510"/>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1" name="Shape 511"/>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2" name="Shape 512"/>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3" name="Shape 513"/>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4" name="Shape 514"/>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5" name="Shape 515"/>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6" name="Shape 516"/>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7" name="Shape 517"/>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8" name="Shape 518"/>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19" name="Shape 519"/>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0" name="Shape 520"/>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1" name="Shape 521"/>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2" name="Shape 522"/>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3" name="Shape 523"/>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4" name="Shape 524"/>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5" name="Shape 525"/>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6" name="Shape 526"/>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7" name="Shape 527"/>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8" name="Shape 528"/>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29" name="Shape 529"/>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0" name="Shape 530"/>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1" name="Shape 531"/>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2" name="Shape 532"/>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3" name="Shape 533"/>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4" name="Shape 534"/>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5" name="Shape 535"/>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6" name="Shape 536"/>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7" name="Shape 537"/>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8" name="Shape 538"/>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39" name="Shape 539"/>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0" name="Shape 540"/>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1" name="Shape 541"/>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2" name="Shape 542"/>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3" name="Shape 543"/>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4" name="Shape 544"/>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5" name="Shape 545"/>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6" name="Shape 546"/>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7" name="Shape 547"/>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8" name="Shape 548"/>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49" name="Shape 549"/>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0" name="Shape 550"/>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1" name="Shape 551"/>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2" name="Shape 552"/>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3" name="Shape 553"/>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4" name="Shape 554"/>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5" name="Shape 555"/>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6" name="Shape 556"/>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7" name="Shape 557"/>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8" name="Shape 558"/>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59" name="Shape 559"/>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0" name="Shape 560"/>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1" name="Shape 561"/>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2" name="Shape 562"/>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3" name="Shape 563"/>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4" name="Shape 564"/>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5" name="Shape 565"/>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6" name="Shape 566"/>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7" name="Shape 567"/>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8" name="Shape 568"/>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69" name="Shape 569"/>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0" name="Shape 570"/>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1" name="Shape 571"/>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2" name="Shape 572"/>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3" name="Shape 573"/>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4" name="Shape 574"/>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5" name="Shape 575"/>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6" name="Shape 576"/>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7" name="Shape 577"/>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8" name="Shape 578"/>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79" name="Shape 579"/>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0" name="Shape 580"/>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1" name="Shape 581"/>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2" name="Shape 582"/>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3" name="Shape 583"/>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4" name="Shape 584"/>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5" name="Shape 585"/>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6" name="Shape 586"/>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7" name="Shape 587"/>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8" name="Shape 588"/>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89" name="Shape 589"/>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0" name="Shape 590"/>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1" name="Shape 591"/>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2" name="Shape 592"/>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3" name="Shape 593"/>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4" name="Shape 594"/>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5" name="Shape 595"/>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6" name="Shape 596"/>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7" name="Shape 597"/>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8" name="Shape 598"/>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599" name="Shape 599"/>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0" name="Shape 600"/>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1" name="Shape 601"/>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2" name="Shape 602"/>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3" name="Shape 603"/>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4" name="Shape 604"/>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5" name="Shape 605"/>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6" name="Shape 606"/>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7" name="Shape 607"/>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8" name="Shape 608"/>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09" name="Shape 609"/>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0" name="Shape 610"/>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1" name="Shape 611"/>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2" name="Shape 612"/>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3" name="Shape 613"/>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4" name="Shape 614"/>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5" name="Shape 615"/>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6" name="Shape 616"/>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7" name="Shape 617"/>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8" name="Shape 618"/>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19" name="Shape 619"/>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0" name="Shape 620"/>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1" name="Shape 621"/>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2" name="Shape 622"/>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3" name="Shape 623"/>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4" name="Shape 624"/>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5" name="Shape 625"/>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6" name="Shape 626"/>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7" name="Shape 627"/>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8" name="Shape 628"/>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29" name="Shape 629"/>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0" name="Shape 630"/>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1" name="Shape 631"/>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2" name="Shape 632"/>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3" name="Shape 633"/>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4" name="Shape 634"/>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5" name="Shape 635"/>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6" name="Shape 636"/>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7" name="Shape 637"/>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8" name="Shape 638"/>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39" name="Shape 639"/>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0" name="Shape 640"/>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1" name="Shape 641"/>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2" name="Shape 642"/>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3" name="Shape 643"/>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4" name="Shape 644"/>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5" name="Shape 645"/>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6" name="Shape 646"/>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7" name="Shape 647"/>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8" name="Shape 648"/>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49" name="Shape 649"/>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0" name="Shape 650"/>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1" name="Shape 651"/>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2" name="Shape 652"/>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3" name="Shape 653"/>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4" name="Shape 654"/>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5" name="Shape 655"/>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6" name="Shape 656"/>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7" name="Shape 657"/>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8" name="Shape 658"/>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59" name="Shape 659"/>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60" name="Shape 660"/>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61" name="Shape 661"/>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62" name="Shape 662"/>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663" name="Shape 663"/>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grpSp>
      <p:sp>
        <p:nvSpPr>
          <p:cNvPr id="664" name="Shape 664"/>
          <p:cNvSpPr txBox="1">
            <a:spLocks noGrp="1"/>
          </p:cNvSpPr>
          <p:nvPr>
            <p:ph type="body" idx="1"/>
          </p:nvPr>
        </p:nvSpPr>
        <p:spPr>
          <a:xfrm>
            <a:off x="1832400" y="2653800"/>
            <a:ext cx="5479200" cy="1093200"/>
          </a:xfrm>
          <a:prstGeom prst="rect">
            <a:avLst/>
          </a:prstGeom>
        </p:spPr>
        <p:txBody>
          <a:bodyPr wrap="square" lIns="91425" tIns="91425" rIns="91425" bIns="91425" anchor="ctr" anchorCtr="0"/>
          <a:lstStyle>
            <a:lvl1pPr lvl="0" algn="ctr" rtl="0">
              <a:spcBef>
                <a:spcPts val="0"/>
              </a:spcBef>
              <a:buClr>
                <a:srgbClr val="F55D4B"/>
              </a:buClr>
              <a:buSzPct val="100000"/>
              <a:defRPr sz="2200" i="1">
                <a:solidFill>
                  <a:schemeClr val="accent4"/>
                </a:solidFill>
              </a:defRPr>
            </a:lvl1pPr>
            <a:lvl2pPr lvl="1" algn="ctr" rtl="0">
              <a:spcBef>
                <a:spcPts val="0"/>
              </a:spcBef>
              <a:buClr>
                <a:srgbClr val="F55D4B"/>
              </a:buClr>
              <a:defRPr i="1">
                <a:solidFill>
                  <a:srgbClr val="F55D4B"/>
                </a:solidFill>
              </a:defRPr>
            </a:lvl2pPr>
            <a:lvl3pPr lvl="2" algn="ctr" rtl="0">
              <a:spcBef>
                <a:spcPts val="0"/>
              </a:spcBef>
              <a:buClr>
                <a:srgbClr val="F55D4B"/>
              </a:buClr>
              <a:buSzPct val="100000"/>
              <a:defRPr sz="2200" i="1">
                <a:solidFill>
                  <a:srgbClr val="F55D4B"/>
                </a:solidFill>
              </a:defRPr>
            </a:lvl3pPr>
            <a:lvl4pPr lvl="3" algn="ctr" rtl="0">
              <a:spcBef>
                <a:spcPts val="0"/>
              </a:spcBef>
              <a:buClr>
                <a:srgbClr val="F55D4B"/>
              </a:buClr>
              <a:buSzPct val="100000"/>
              <a:defRPr sz="2200" i="1">
                <a:solidFill>
                  <a:srgbClr val="F55D4B"/>
                </a:solidFill>
              </a:defRPr>
            </a:lvl4pPr>
            <a:lvl5pPr lvl="4" algn="ctr" rtl="0">
              <a:spcBef>
                <a:spcPts val="0"/>
              </a:spcBef>
              <a:buClr>
                <a:srgbClr val="F55D4B"/>
              </a:buClr>
              <a:buSzPct val="100000"/>
              <a:defRPr sz="2200" i="1">
                <a:solidFill>
                  <a:srgbClr val="F55D4B"/>
                </a:solidFill>
              </a:defRPr>
            </a:lvl5pPr>
            <a:lvl6pPr lvl="5" algn="ctr" rtl="0">
              <a:spcBef>
                <a:spcPts val="0"/>
              </a:spcBef>
              <a:buClr>
                <a:srgbClr val="F55D4B"/>
              </a:buClr>
              <a:buSzPct val="100000"/>
              <a:defRPr sz="2200" i="1">
                <a:solidFill>
                  <a:srgbClr val="F55D4B"/>
                </a:solidFill>
              </a:defRPr>
            </a:lvl6pPr>
            <a:lvl7pPr lvl="6" algn="ctr" rtl="0">
              <a:spcBef>
                <a:spcPts val="0"/>
              </a:spcBef>
              <a:buClr>
                <a:srgbClr val="F55D4B"/>
              </a:buClr>
              <a:buSzPct val="100000"/>
              <a:defRPr sz="2200" i="1">
                <a:solidFill>
                  <a:srgbClr val="F55D4B"/>
                </a:solidFill>
              </a:defRPr>
            </a:lvl7pPr>
            <a:lvl8pPr lvl="7" algn="ctr" rtl="0">
              <a:spcBef>
                <a:spcPts val="0"/>
              </a:spcBef>
              <a:buClr>
                <a:srgbClr val="F55D4B"/>
              </a:buClr>
              <a:buSzPct val="100000"/>
              <a:defRPr sz="2200" i="1">
                <a:solidFill>
                  <a:srgbClr val="F55D4B"/>
                </a:solidFill>
              </a:defRPr>
            </a:lvl8pPr>
            <a:lvl9pPr lvl="8" algn="ctr">
              <a:spcBef>
                <a:spcPts val="0"/>
              </a:spcBef>
              <a:buClr>
                <a:srgbClr val="F55D4B"/>
              </a:buClr>
              <a:buSzPct val="100000"/>
              <a:defRPr sz="2200" i="1">
                <a:solidFill>
                  <a:srgbClr val="F55D4B"/>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65"/>
        <p:cNvGrpSpPr/>
        <p:nvPr/>
      </p:nvGrpSpPr>
      <p:grpSpPr>
        <a:xfrm>
          <a:off x="0" y="0"/>
          <a:ext cx="0" cy="0"/>
          <a:chOff x="0" y="0"/>
          <a:chExt cx="0" cy="0"/>
        </a:xfrm>
      </p:grpSpPr>
      <p:grpSp>
        <p:nvGrpSpPr>
          <p:cNvPr id="666" name="Shape 666"/>
          <p:cNvGrpSpPr/>
          <p:nvPr/>
        </p:nvGrpSpPr>
        <p:grpSpPr>
          <a:xfrm>
            <a:off x="139" y="105"/>
            <a:ext cx="9159995" cy="6870013"/>
            <a:chOff x="3843650" y="2891150"/>
            <a:chExt cx="3447625" cy="2585725"/>
          </a:xfrm>
        </p:grpSpPr>
        <p:sp>
          <p:nvSpPr>
            <p:cNvPr id="667" name="Shape 667"/>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68" name="Shape 668"/>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69" name="Shape 669"/>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0" name="Shape 670"/>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1" name="Shape 671"/>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2" name="Shape 672"/>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3" name="Shape 673"/>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4" name="Shape 674"/>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5" name="Shape 675"/>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6" name="Shape 676"/>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7" name="Shape 677"/>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8" name="Shape 678"/>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79" name="Shape 679"/>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0" name="Shape 680"/>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1" name="Shape 681"/>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2" name="Shape 682"/>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3" name="Shape 683"/>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4" name="Shape 684"/>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5" name="Shape 685"/>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6" name="Shape 686"/>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7" name="Shape 687"/>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8" name="Shape 688"/>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89" name="Shape 689"/>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0" name="Shape 690"/>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1" name="Shape 691"/>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2" name="Shape 692"/>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3" name="Shape 693"/>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4" name="Shape 694"/>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5" name="Shape 695"/>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6" name="Shape 696"/>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7" name="Shape 697"/>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8" name="Shape 698"/>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699" name="Shape 699"/>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0" name="Shape 700"/>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1" name="Shape 701"/>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2" name="Shape 702"/>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3" name="Shape 703"/>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4" name="Shape 704"/>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5" name="Shape 705"/>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6" name="Shape 706"/>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7" name="Shape 707"/>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8" name="Shape 708"/>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09" name="Shape 709"/>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0" name="Shape 710"/>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1" name="Shape 711"/>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2" name="Shape 712"/>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3" name="Shape 713"/>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4" name="Shape 714"/>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5" name="Shape 715"/>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6" name="Shape 716"/>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7" name="Shape 717"/>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8" name="Shape 718"/>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19" name="Shape 719"/>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0" name="Shape 720"/>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1" name="Shape 721"/>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2" name="Shape 722"/>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3" name="Shape 723"/>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4" name="Shape 724"/>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5" name="Shape 725"/>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6" name="Shape 726"/>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7" name="Shape 727"/>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8" name="Shape 728"/>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29" name="Shape 729"/>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0" name="Shape 730"/>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1" name="Shape 731"/>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2" name="Shape 732"/>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3" name="Shape 733"/>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4" name="Shape 734"/>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5" name="Shape 735"/>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6" name="Shape 736"/>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7" name="Shape 737"/>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8" name="Shape 738"/>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39" name="Shape 739"/>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0" name="Shape 740"/>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1" name="Shape 741"/>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2" name="Shape 742"/>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3" name="Shape 743"/>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4" name="Shape 744"/>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5" name="Shape 745"/>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6" name="Shape 746"/>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7" name="Shape 747"/>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8" name="Shape 748"/>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49" name="Shape 749"/>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0" name="Shape 750"/>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1" name="Shape 751"/>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2" name="Shape 752"/>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3" name="Shape 753"/>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4" name="Shape 754"/>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5" name="Shape 755"/>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6" name="Shape 756"/>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7" name="Shape 757"/>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8" name="Shape 758"/>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59" name="Shape 759"/>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0" name="Shape 760"/>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1" name="Shape 761"/>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2" name="Shape 762"/>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3" name="Shape 763"/>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4" name="Shape 764"/>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5" name="Shape 765"/>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6" name="Shape 766"/>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7" name="Shape 767"/>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8" name="Shape 768"/>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69" name="Shape 769"/>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0" name="Shape 770"/>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1" name="Shape 771"/>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2" name="Shape 772"/>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3" name="Shape 773"/>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4" name="Shape 774"/>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5" name="Shape 775"/>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6" name="Shape 776"/>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7" name="Shape 777"/>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8" name="Shape 778"/>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79" name="Shape 779"/>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0" name="Shape 780"/>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1" name="Shape 781"/>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2" name="Shape 782"/>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3" name="Shape 783"/>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4" name="Shape 784"/>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5" name="Shape 785"/>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6" name="Shape 786"/>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7" name="Shape 787"/>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8" name="Shape 788"/>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89" name="Shape 789"/>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0" name="Shape 790"/>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1" name="Shape 791"/>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2" name="Shape 792"/>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3" name="Shape 793"/>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4" name="Shape 794"/>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5" name="Shape 795"/>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6" name="Shape 796"/>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7" name="Shape 797"/>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8" name="Shape 798"/>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799" name="Shape 799"/>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0" name="Shape 800"/>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1" name="Shape 801"/>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2" name="Shape 802"/>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3" name="Shape 803"/>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4" name="Shape 804"/>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5" name="Shape 805"/>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6" name="Shape 806"/>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7" name="Shape 807"/>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8" name="Shape 808"/>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09" name="Shape 809"/>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0" name="Shape 810"/>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1" name="Shape 811"/>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2" name="Shape 812"/>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3" name="Shape 813"/>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4" name="Shape 814"/>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5" name="Shape 815"/>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6" name="Shape 816"/>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7" name="Shape 817"/>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8" name="Shape 818"/>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19" name="Shape 819"/>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0" name="Shape 820"/>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1" name="Shape 821"/>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2" name="Shape 822"/>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3" name="Shape 823"/>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4" name="Shape 824"/>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5" name="Shape 825"/>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6" name="Shape 826"/>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7" name="Shape 827"/>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8" name="Shape 828"/>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29" name="Shape 829"/>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0" name="Shape 830"/>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1" name="Shape 831"/>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2" name="Shape 832"/>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3" name="Shape 833"/>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4" name="Shape 834"/>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5" name="Shape 835"/>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6" name="Shape 836"/>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7" name="Shape 837"/>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8" name="Shape 838"/>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39" name="Shape 839"/>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40" name="Shape 840"/>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grpSp>
      <p:sp>
        <p:nvSpPr>
          <p:cNvPr id="841" name="Shape 841"/>
          <p:cNvSpPr txBox="1">
            <a:spLocks noGrp="1"/>
          </p:cNvSpPr>
          <p:nvPr>
            <p:ph type="title"/>
          </p:nvPr>
        </p:nvSpPr>
        <p:spPr>
          <a:xfrm>
            <a:off x="1131750" y="830700"/>
            <a:ext cx="6880500" cy="777000"/>
          </a:xfrm>
          <a:prstGeom prst="rect">
            <a:avLst/>
          </a:prstGeom>
          <a:noFill/>
          <a:ln>
            <a:noFill/>
          </a:ln>
        </p:spPr>
        <p:txBody>
          <a:bodyPr wrap="square" lIns="91425" tIns="91425" rIns="91425" bIns="91425" anchor="b" anchorCtr="0"/>
          <a:lstStyle>
            <a:lvl1pPr>
              <a:defRPr sz="3600">
                <a:solidFill>
                  <a:schemeClr val="accent4"/>
                </a:solidFill>
              </a:defRPr>
            </a:lvl1pPr>
          </a:lstStyle>
          <a:p>
            <a:pPr lvl="0"/>
            <a:endParaRPr/>
          </a:p>
        </p:txBody>
      </p:sp>
      <p:sp>
        <p:nvSpPr>
          <p:cNvPr id="842" name="Shape 842"/>
          <p:cNvSpPr txBox="1">
            <a:spLocks noGrp="1"/>
          </p:cNvSpPr>
          <p:nvPr>
            <p:ph type="body" idx="1"/>
          </p:nvPr>
        </p:nvSpPr>
        <p:spPr>
          <a:xfrm>
            <a:off x="1131750" y="1750400"/>
            <a:ext cx="6880500" cy="4665000"/>
          </a:xfrm>
          <a:prstGeom prst="rect">
            <a:avLst/>
          </a:prstGeom>
        </p:spPr>
        <p:txBody>
          <a:bodyPr wrap="square" lIns="91425" tIns="91425" rIns="91425" bIns="91425" anchor="t" anchorCtr="0"/>
          <a:lstStyle>
            <a:lvl1pPr marL="461963" lvl="0" indent="-461963">
              <a:spcBef>
                <a:spcPts val="0"/>
              </a:spcBef>
              <a:buFont typeface="Wingdings" panose="05000000000000000000" pitchFamily="2" charset="2"/>
              <a:buChar char=""/>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43"/>
        <p:cNvGrpSpPr/>
        <p:nvPr/>
      </p:nvGrpSpPr>
      <p:grpSpPr>
        <a:xfrm>
          <a:off x="0" y="0"/>
          <a:ext cx="0" cy="0"/>
          <a:chOff x="0" y="0"/>
          <a:chExt cx="0" cy="0"/>
        </a:xfrm>
      </p:grpSpPr>
      <p:grpSp>
        <p:nvGrpSpPr>
          <p:cNvPr id="844" name="Shape 844"/>
          <p:cNvGrpSpPr/>
          <p:nvPr/>
        </p:nvGrpSpPr>
        <p:grpSpPr>
          <a:xfrm>
            <a:off x="139" y="105"/>
            <a:ext cx="9159995" cy="6870013"/>
            <a:chOff x="3843650" y="2891150"/>
            <a:chExt cx="3447625" cy="2585725"/>
          </a:xfrm>
        </p:grpSpPr>
        <p:sp>
          <p:nvSpPr>
            <p:cNvPr id="845" name="Shape 845"/>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46" name="Shape 846"/>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47" name="Shape 847"/>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48" name="Shape 848"/>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49" name="Shape 849"/>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0" name="Shape 850"/>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1" name="Shape 851"/>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2" name="Shape 852"/>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3" name="Shape 853"/>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4" name="Shape 854"/>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5" name="Shape 855"/>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6" name="Shape 856"/>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7" name="Shape 857"/>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8" name="Shape 858"/>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59" name="Shape 859"/>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0" name="Shape 860"/>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1" name="Shape 861"/>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2" name="Shape 862"/>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3" name="Shape 863"/>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4" name="Shape 864"/>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5" name="Shape 865"/>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6" name="Shape 866"/>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7" name="Shape 867"/>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8" name="Shape 868"/>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69" name="Shape 869"/>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0" name="Shape 870"/>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1" name="Shape 871"/>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2" name="Shape 872"/>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3" name="Shape 873"/>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4" name="Shape 874"/>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5" name="Shape 875"/>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6" name="Shape 876"/>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7" name="Shape 877"/>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8" name="Shape 878"/>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79" name="Shape 879"/>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0" name="Shape 880"/>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1" name="Shape 881"/>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2" name="Shape 882"/>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3" name="Shape 883"/>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4" name="Shape 884"/>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5" name="Shape 885"/>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6" name="Shape 886"/>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7" name="Shape 887"/>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8" name="Shape 888"/>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89" name="Shape 889"/>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0" name="Shape 890"/>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1" name="Shape 891"/>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2" name="Shape 892"/>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3" name="Shape 893"/>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4" name="Shape 894"/>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5" name="Shape 895"/>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6" name="Shape 896"/>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7" name="Shape 897"/>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8" name="Shape 898"/>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899" name="Shape 899"/>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0" name="Shape 900"/>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1" name="Shape 901"/>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2" name="Shape 902"/>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3" name="Shape 903"/>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4" name="Shape 904"/>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5" name="Shape 905"/>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6" name="Shape 906"/>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7" name="Shape 907"/>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8" name="Shape 908"/>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09" name="Shape 909"/>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0" name="Shape 910"/>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1" name="Shape 911"/>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2" name="Shape 912"/>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3" name="Shape 913"/>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4" name="Shape 914"/>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5" name="Shape 915"/>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6" name="Shape 916"/>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7" name="Shape 917"/>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8" name="Shape 918"/>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19" name="Shape 919"/>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0" name="Shape 920"/>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1" name="Shape 921"/>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2" name="Shape 922"/>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3" name="Shape 923"/>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4" name="Shape 924"/>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5" name="Shape 925"/>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6" name="Shape 926"/>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7" name="Shape 927"/>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8" name="Shape 928"/>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29" name="Shape 929"/>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0" name="Shape 930"/>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1" name="Shape 931"/>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2" name="Shape 932"/>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3" name="Shape 933"/>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4" name="Shape 934"/>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5" name="Shape 935"/>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6" name="Shape 936"/>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7" name="Shape 937"/>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8" name="Shape 938"/>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39" name="Shape 939"/>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0" name="Shape 940"/>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1" name="Shape 941"/>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2" name="Shape 942"/>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3" name="Shape 943"/>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4" name="Shape 944"/>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5" name="Shape 945"/>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6" name="Shape 946"/>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7" name="Shape 947"/>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8" name="Shape 948"/>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49" name="Shape 949"/>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0" name="Shape 950"/>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1" name="Shape 951"/>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2" name="Shape 952"/>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3" name="Shape 953"/>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4" name="Shape 954"/>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5" name="Shape 955"/>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6" name="Shape 956"/>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7" name="Shape 957"/>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8" name="Shape 958"/>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59" name="Shape 959"/>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0" name="Shape 960"/>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1" name="Shape 961"/>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2" name="Shape 962"/>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3" name="Shape 963"/>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4" name="Shape 964"/>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5" name="Shape 965"/>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6" name="Shape 966"/>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7" name="Shape 967"/>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8" name="Shape 968"/>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69" name="Shape 969"/>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0" name="Shape 970"/>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1" name="Shape 971"/>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2" name="Shape 972"/>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3" name="Shape 973"/>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4" name="Shape 974"/>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5" name="Shape 975"/>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6" name="Shape 976"/>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7" name="Shape 977"/>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8" name="Shape 978"/>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79" name="Shape 979"/>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0" name="Shape 980"/>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1" name="Shape 981"/>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2" name="Shape 982"/>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3" name="Shape 983"/>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4" name="Shape 984"/>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5" name="Shape 985"/>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6" name="Shape 986"/>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7" name="Shape 987"/>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8" name="Shape 988"/>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89" name="Shape 989"/>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0" name="Shape 990"/>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1" name="Shape 991"/>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2" name="Shape 992"/>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3" name="Shape 993"/>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4" name="Shape 994"/>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5" name="Shape 995"/>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6" name="Shape 996"/>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7" name="Shape 997"/>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8" name="Shape 998"/>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999" name="Shape 999"/>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0" name="Shape 1000"/>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1" name="Shape 1001"/>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2" name="Shape 1002"/>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3" name="Shape 1003"/>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4" name="Shape 1004"/>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5" name="Shape 1005"/>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6" name="Shape 1006"/>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7" name="Shape 1007"/>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8" name="Shape 1008"/>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09" name="Shape 1009"/>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0" name="Shape 1010"/>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1" name="Shape 1011"/>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2" name="Shape 1012"/>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3" name="Shape 1013"/>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4" name="Shape 1014"/>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5" name="Shape 1015"/>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6" name="Shape 1016"/>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7" name="Shape 1017"/>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018" name="Shape 1018"/>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grpSp>
      <p:sp>
        <p:nvSpPr>
          <p:cNvPr id="1019" name="Shape 1019"/>
          <p:cNvSpPr txBox="1">
            <a:spLocks noGrp="1"/>
          </p:cNvSpPr>
          <p:nvPr>
            <p:ph type="title"/>
          </p:nvPr>
        </p:nvSpPr>
        <p:spPr>
          <a:xfrm>
            <a:off x="1131750" y="830700"/>
            <a:ext cx="6880500" cy="777000"/>
          </a:xfrm>
          <a:prstGeom prst="rect">
            <a:avLst/>
          </a:prstGeom>
        </p:spPr>
        <p:txBody>
          <a:bodyPr wrap="square" lIns="91425" tIns="91425" rIns="91425" bIns="91425" anchor="b" anchorCtr="0"/>
          <a:lstStyle>
            <a:lvl1pPr lvl="0">
              <a:spcBef>
                <a:spcPts val="0"/>
              </a:spcBef>
              <a:defRPr sz="3600">
                <a:solidFill>
                  <a:schemeClr val="accent4"/>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020" name="Shape 1020"/>
          <p:cNvSpPr txBox="1">
            <a:spLocks noGrp="1"/>
          </p:cNvSpPr>
          <p:nvPr>
            <p:ph type="body" idx="1"/>
          </p:nvPr>
        </p:nvSpPr>
        <p:spPr>
          <a:xfrm>
            <a:off x="1131725" y="1773150"/>
            <a:ext cx="3339600" cy="4642200"/>
          </a:xfrm>
          <a:prstGeom prst="rect">
            <a:avLst/>
          </a:prstGeom>
        </p:spPr>
        <p:txBody>
          <a:bodyPr wrap="square"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1021" name="Shape 1021"/>
          <p:cNvSpPr txBox="1">
            <a:spLocks noGrp="1"/>
          </p:cNvSpPr>
          <p:nvPr>
            <p:ph type="body" idx="2"/>
          </p:nvPr>
        </p:nvSpPr>
        <p:spPr>
          <a:xfrm>
            <a:off x="4672553" y="1773150"/>
            <a:ext cx="3339600" cy="4642200"/>
          </a:xfrm>
          <a:prstGeom prst="rect">
            <a:avLst/>
          </a:prstGeom>
        </p:spPr>
        <p:txBody>
          <a:bodyPr wrap="square" lIns="91425" tIns="91425" rIns="91425" bIns="91425" anchor="t" anchorCtr="0"/>
          <a:lstStyle>
            <a:lvl1pPr lvl="0">
              <a:spcBef>
                <a:spcPts val="0"/>
              </a:spcBef>
              <a:buSzPct val="100000"/>
              <a:defRPr sz="2200"/>
            </a:lvl1pPr>
            <a:lvl2pPr lvl="1">
              <a:spcBef>
                <a:spcPts val="0"/>
              </a:spcBef>
              <a:defRPr/>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2"/>
        <p:cNvGrpSpPr/>
        <p:nvPr/>
      </p:nvGrpSpPr>
      <p:grpSpPr>
        <a:xfrm>
          <a:off x="0" y="0"/>
          <a:ext cx="0" cy="0"/>
          <a:chOff x="0" y="0"/>
          <a:chExt cx="0" cy="0"/>
        </a:xfrm>
      </p:grpSpPr>
      <p:grpSp>
        <p:nvGrpSpPr>
          <p:cNvPr id="1203" name="Shape 1203"/>
          <p:cNvGrpSpPr/>
          <p:nvPr/>
        </p:nvGrpSpPr>
        <p:grpSpPr>
          <a:xfrm>
            <a:off x="139" y="105"/>
            <a:ext cx="9159995" cy="6870013"/>
            <a:chOff x="3843650" y="2891150"/>
            <a:chExt cx="3447625" cy="2585725"/>
          </a:xfrm>
        </p:grpSpPr>
        <p:sp>
          <p:nvSpPr>
            <p:cNvPr id="1204" name="Shape 120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05" name="Shape 120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06" name="Shape 120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07" name="Shape 120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08" name="Shape 120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09" name="Shape 120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0" name="Shape 121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1" name="Shape 121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2" name="Shape 121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3" name="Shape 121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4" name="Shape 121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5" name="Shape 121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6" name="Shape 121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7" name="Shape 121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8" name="Shape 121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19" name="Shape 121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0" name="Shape 122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1" name="Shape 122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2" name="Shape 122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3" name="Shape 122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4" name="Shape 122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5" name="Shape 122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6" name="Shape 122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7" name="Shape 122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8" name="Shape 122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29" name="Shape 122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0" name="Shape 123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1" name="Shape 123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2" name="Shape 123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3" name="Shape 123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4" name="Shape 123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5" name="Shape 123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6" name="Shape 123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7" name="Shape 123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8" name="Shape 123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39" name="Shape 123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0" name="Shape 124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1" name="Shape 124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2" name="Shape 124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3" name="Shape 124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4" name="Shape 124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5" name="Shape 124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6" name="Shape 124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7" name="Shape 124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8" name="Shape 124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49" name="Shape 124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0" name="Shape 125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1" name="Shape 125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2" name="Shape 125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3" name="Shape 125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4" name="Shape 125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5" name="Shape 125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6" name="Shape 125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7" name="Shape 125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8" name="Shape 125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59" name="Shape 125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0" name="Shape 126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1" name="Shape 126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2" name="Shape 126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3" name="Shape 126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4" name="Shape 126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5" name="Shape 126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6" name="Shape 126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7" name="Shape 126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8" name="Shape 126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69" name="Shape 126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0" name="Shape 127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1" name="Shape 127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2" name="Shape 127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3" name="Shape 127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4" name="Shape 127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5" name="Shape 127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6" name="Shape 127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7" name="Shape 127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8" name="Shape 127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79" name="Shape 127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0" name="Shape 128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1" name="Shape 128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2" name="Shape 128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3" name="Shape 128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4" name="Shape 128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5" name="Shape 128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6" name="Shape 128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7" name="Shape 128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8" name="Shape 128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89" name="Shape 128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0" name="Shape 129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1" name="Shape 129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2" name="Shape 129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3" name="Shape 129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4" name="Shape 129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5" name="Shape 129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6" name="Shape 129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7" name="Shape 129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8" name="Shape 129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299" name="Shape 129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0" name="Shape 130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1" name="Shape 130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2" name="Shape 130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3" name="Shape 130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4" name="Shape 130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5" name="Shape 130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6" name="Shape 130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7" name="Shape 130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8" name="Shape 130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09" name="Shape 130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0" name="Shape 131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1" name="Shape 131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2" name="Shape 131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3" name="Shape 131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4" name="Shape 131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5" name="Shape 131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6" name="Shape 131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7" name="Shape 131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8" name="Shape 131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19" name="Shape 131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0" name="Shape 132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1" name="Shape 132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2" name="Shape 132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3" name="Shape 132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4" name="Shape 132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5" name="Shape 132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6" name="Shape 132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7" name="Shape 132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8" name="Shape 132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29" name="Shape 132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0" name="Shape 133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1" name="Shape 133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2" name="Shape 133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3" name="Shape 133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4" name="Shape 133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5" name="Shape 133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6" name="Shape 133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7" name="Shape 133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8" name="Shape 133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39" name="Shape 133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0" name="Shape 134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1" name="Shape 134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2" name="Shape 134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3" name="Shape 134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4" name="Shape 134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5" name="Shape 134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6" name="Shape 134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7" name="Shape 134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8" name="Shape 134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49" name="Shape 134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0" name="Shape 135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1" name="Shape 135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2" name="Shape 135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3" name="Shape 135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4" name="Shape 135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5" name="Shape 135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6" name="Shape 135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7" name="Shape 135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8" name="Shape 135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59" name="Shape 135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0" name="Shape 136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1" name="Shape 136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2" name="Shape 136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3" name="Shape 136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4" name="Shape 136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5" name="Shape 136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6" name="Shape 136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7" name="Shape 136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8" name="Shape 136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69" name="Shape 136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0" name="Shape 137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1" name="Shape 137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2" name="Shape 137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3" name="Shape 137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4" name="Shape 137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5" name="Shape 137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6" name="Shape 137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sp>
          <p:nvSpPr>
            <p:cNvPr id="1377" name="Shape 137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wrap="square" lIns="117025" tIns="117025" rIns="117025" bIns="117025" anchor="ctr" anchorCtr="0">
              <a:noAutofit/>
            </a:bodyPr>
            <a:lstStyle/>
            <a:p>
              <a:pPr lvl="0">
                <a:spcBef>
                  <a:spcPts val="0"/>
                </a:spcBef>
                <a:buNone/>
              </a:pPr>
              <a:endParaRPr dirty="0"/>
            </a:p>
          </p:txBody>
        </p:sp>
      </p:grpSp>
      <p:sp>
        <p:nvSpPr>
          <p:cNvPr id="1378" name="Shape 1378"/>
          <p:cNvSpPr txBox="1">
            <a:spLocks noGrp="1"/>
          </p:cNvSpPr>
          <p:nvPr>
            <p:ph type="title"/>
          </p:nvPr>
        </p:nvSpPr>
        <p:spPr>
          <a:xfrm>
            <a:off x="1131750" y="830700"/>
            <a:ext cx="6880500" cy="777000"/>
          </a:xfrm>
          <a:prstGeom prst="rect">
            <a:avLst/>
          </a:prstGeom>
          <a:noFill/>
          <a:ln>
            <a:noFill/>
          </a:ln>
        </p:spPr>
        <p:txBody>
          <a:bodyPr wrap="square" lIns="91425" tIns="91425" rIns="91425" bIns="91425" anchor="b" anchorCtr="0"/>
          <a:lstStyle>
            <a:lvl1pPr>
              <a:defRPr sz="3600">
                <a:solidFill>
                  <a:schemeClr val="accent4"/>
                </a:solidFill>
              </a:defRPr>
            </a:lvl1pPr>
          </a:lstStyle>
          <a:p>
            <a:pPr lv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86"/>
        <p:cNvGrpSpPr/>
        <p:nvPr/>
      </p:nvGrpSpPr>
      <p:grpSpPr>
        <a:xfrm>
          <a:off x="0" y="0"/>
          <a:ext cx="0" cy="0"/>
          <a:chOff x="0" y="0"/>
          <a:chExt cx="0" cy="0"/>
        </a:xfrm>
      </p:grpSpPr>
      <p:grpSp>
        <p:nvGrpSpPr>
          <p:cNvPr id="1487" name="Shape 1487"/>
          <p:cNvGrpSpPr/>
          <p:nvPr/>
        </p:nvGrpSpPr>
        <p:grpSpPr>
          <a:xfrm>
            <a:off x="1" y="5"/>
            <a:ext cx="9152065" cy="6864065"/>
            <a:chOff x="328725" y="238125"/>
            <a:chExt cx="3447625" cy="2585725"/>
          </a:xfrm>
        </p:grpSpPr>
        <p:sp>
          <p:nvSpPr>
            <p:cNvPr id="1488" name="Shape 1488"/>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89" name="Shape 1489"/>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0" name="Shape 1490"/>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1" name="Shape 1491"/>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2" name="Shape 1492"/>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3" name="Shape 1493"/>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4" name="Shape 1494"/>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5" name="Shape 1495"/>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6" name="Shape 1496"/>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7" name="Shape 1497"/>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8" name="Shape 1498"/>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499" name="Shape 1499"/>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0" name="Shape 1500"/>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1" name="Shape 1501"/>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2" name="Shape 1502"/>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3" name="Shape 1503"/>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4" name="Shape 1504"/>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5" name="Shape 1505"/>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6" name="Shape 1506"/>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7" name="Shape 1507"/>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8" name="Shape 1508"/>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09" name="Shape 1509"/>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0" name="Shape 1510"/>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1" name="Shape 1511"/>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2" name="Shape 1512"/>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3" name="Shape 1513"/>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4" name="Shape 1514"/>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5" name="Shape 1515"/>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6" name="Shape 1516"/>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7" name="Shape 1517"/>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8" name="Shape 1518"/>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19" name="Shape 1519"/>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0" name="Shape 1520"/>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1" name="Shape 1521"/>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2" name="Shape 1522"/>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3" name="Shape 1523"/>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4" name="Shape 1524"/>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5" name="Shape 1525"/>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6" name="Shape 1526"/>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7" name="Shape 1527"/>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8" name="Shape 1528"/>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29" name="Shape 1529"/>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0" name="Shape 1530"/>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1" name="Shape 1531"/>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2" name="Shape 1532"/>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3" name="Shape 1533"/>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4" name="Shape 1534"/>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5" name="Shape 1535"/>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6" name="Shape 1536"/>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7" name="Shape 1537"/>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8" name="Shape 1538"/>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39" name="Shape 1539"/>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0" name="Shape 1540"/>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1" name="Shape 1541"/>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2" name="Shape 1542"/>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3" name="Shape 1543"/>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4" name="Shape 1544"/>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5" name="Shape 1545"/>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6" name="Shape 1546"/>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7" name="Shape 1547"/>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8" name="Shape 1548"/>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49" name="Shape 1549"/>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0" name="Shape 1550"/>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1" name="Shape 1551"/>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2" name="Shape 1552"/>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3" name="Shape 1553"/>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4" name="Shape 1554"/>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5" name="Shape 1555"/>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6" name="Shape 1556"/>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7" name="Shape 1557"/>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8" name="Shape 1558"/>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59" name="Shape 1559"/>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0" name="Shape 1560"/>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1" name="Shape 1561"/>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2" name="Shape 1562"/>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3" name="Shape 1563"/>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4" name="Shape 1564"/>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5" name="Shape 1565"/>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6" name="Shape 1566"/>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7" name="Shape 1567"/>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8" name="Shape 1568"/>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69" name="Shape 1569"/>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0" name="Shape 1570"/>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1" name="Shape 1571"/>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2" name="Shape 1572"/>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3" name="Shape 1573"/>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4" name="Shape 1574"/>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5" name="Shape 1575"/>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6" name="Shape 1576"/>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7" name="Shape 1577"/>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8" name="Shape 1578"/>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79" name="Shape 1579"/>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0" name="Shape 1580"/>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1" name="Shape 1581"/>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2" name="Shape 1582"/>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3" name="Shape 1583"/>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4" name="Shape 1584"/>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5" name="Shape 1585"/>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6" name="Shape 1586"/>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7" name="Shape 1587"/>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8" name="Shape 1588"/>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89" name="Shape 1589"/>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90" name="Shape 1590"/>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sp>
          <p:nvSpPr>
            <p:cNvPr id="1591" name="Shape 1591"/>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wrap="square" lIns="117025" tIns="117025" rIns="117025" bIns="117025" anchor="ctr" anchorCtr="0">
              <a:noAutofit/>
            </a:bodyPr>
            <a:lstStyle/>
            <a:p>
              <a:pPr lvl="0">
                <a:spcBef>
                  <a:spcPts val="0"/>
                </a:spcBef>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color">
    <p:bg>
      <p:bgPr>
        <a:solidFill>
          <a:schemeClr val="accent4"/>
        </a:solidFill>
        <a:effectLst/>
      </p:bgPr>
    </p:bg>
    <p:spTree>
      <p:nvGrpSpPr>
        <p:cNvPr id="1" name="Shape 1698"/>
        <p:cNvGrpSpPr/>
        <p:nvPr/>
      </p:nvGrpSpPr>
      <p:grpSpPr>
        <a:xfrm>
          <a:off x="0" y="0"/>
          <a:ext cx="0" cy="0"/>
          <a:chOff x="0" y="0"/>
          <a:chExt cx="0" cy="0"/>
        </a:xfrm>
      </p:grpSpPr>
      <p:grpSp>
        <p:nvGrpSpPr>
          <p:cNvPr id="1699" name="Shape 1699"/>
          <p:cNvGrpSpPr/>
          <p:nvPr/>
        </p:nvGrpSpPr>
        <p:grpSpPr>
          <a:xfrm>
            <a:off x="1" y="5"/>
            <a:ext cx="9152065" cy="6864065"/>
            <a:chOff x="328725" y="238125"/>
            <a:chExt cx="3447625" cy="2585725"/>
          </a:xfrm>
        </p:grpSpPr>
        <p:sp>
          <p:nvSpPr>
            <p:cNvPr id="1700" name="Shape 1700"/>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1" name="Shape 1701"/>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2" name="Shape 1702"/>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3" name="Shape 1703"/>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4" name="Shape 1704"/>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5" name="Shape 1705"/>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6" name="Shape 1706"/>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7" name="Shape 1707"/>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8" name="Shape 1708"/>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09" name="Shape 1709"/>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0" name="Shape 1710"/>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1" name="Shape 1711"/>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2" name="Shape 1712"/>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3" name="Shape 1713"/>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4" name="Shape 1714"/>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5" name="Shape 1715"/>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6" name="Shape 1716"/>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7" name="Shape 1717"/>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8" name="Shape 1718"/>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19" name="Shape 1719"/>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0" name="Shape 1720"/>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1" name="Shape 1721"/>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2" name="Shape 1722"/>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3" name="Shape 1723"/>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4" name="Shape 1724"/>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5" name="Shape 1725"/>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6" name="Shape 1726"/>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7" name="Shape 1727"/>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8" name="Shape 1728"/>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29" name="Shape 1729"/>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0" name="Shape 1730"/>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1" name="Shape 1731"/>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2" name="Shape 1732"/>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3" name="Shape 1733"/>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4" name="Shape 1734"/>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5" name="Shape 1735"/>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6" name="Shape 1736"/>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7" name="Shape 1737"/>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8" name="Shape 1738"/>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39" name="Shape 1739"/>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0" name="Shape 1740"/>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1" name="Shape 1741"/>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2" name="Shape 1742"/>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3" name="Shape 1743"/>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4" name="Shape 1744"/>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5" name="Shape 1745"/>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6" name="Shape 1746"/>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7" name="Shape 1747"/>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8" name="Shape 1748"/>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49" name="Shape 1749"/>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0" name="Shape 1750"/>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1" name="Shape 1751"/>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2" name="Shape 1752"/>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3" name="Shape 1753"/>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4" name="Shape 1754"/>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5" name="Shape 1755"/>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6" name="Shape 1756"/>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7" name="Shape 1757"/>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8" name="Shape 1758"/>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59" name="Shape 1759"/>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0" name="Shape 1760"/>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1" name="Shape 1761"/>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2" name="Shape 1762"/>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3" name="Shape 1763"/>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4" name="Shape 1764"/>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5" name="Shape 1765"/>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6" name="Shape 1766"/>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7" name="Shape 1767"/>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8" name="Shape 1768"/>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69" name="Shape 1769"/>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0" name="Shape 1770"/>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1" name="Shape 1771"/>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2" name="Shape 1772"/>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3" name="Shape 1773"/>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4" name="Shape 1774"/>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5" name="Shape 1775"/>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6" name="Shape 1776"/>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7" name="Shape 1777"/>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8" name="Shape 1778"/>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79" name="Shape 1779"/>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0" name="Shape 1780"/>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1" name="Shape 1781"/>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2" name="Shape 1782"/>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3" name="Shape 1783"/>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4" name="Shape 1784"/>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5" name="Shape 1785"/>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6" name="Shape 1786"/>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7" name="Shape 1787"/>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8" name="Shape 1788"/>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89" name="Shape 1789"/>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0" name="Shape 1790"/>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1" name="Shape 1791"/>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2" name="Shape 1792"/>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3" name="Shape 1793"/>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4" name="Shape 1794"/>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5" name="Shape 1795"/>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6" name="Shape 1796"/>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7" name="Shape 1797"/>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8" name="Shape 1798"/>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799" name="Shape 1799"/>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00" name="Shape 1800"/>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01" name="Shape 1801"/>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02" name="Shape 1802"/>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sp>
          <p:nvSpPr>
            <p:cNvPr id="1803" name="Shape 1803"/>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wrap="square" lIns="117025" tIns="117025" rIns="117025" bIns="117025" anchor="ctr" anchorCtr="0">
              <a:noAutofit/>
            </a:bodyPr>
            <a:lstStyle/>
            <a:p>
              <a:pPr lvl="0">
                <a:spcBef>
                  <a:spcPts val="0"/>
                </a:spcBef>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5F6F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31750" y="983100"/>
            <a:ext cx="6880500" cy="777000"/>
          </a:xfrm>
          <a:prstGeom prst="rect">
            <a:avLst/>
          </a:prstGeom>
          <a:noFill/>
          <a:ln>
            <a:noFill/>
          </a:ln>
        </p:spPr>
        <p:txBody>
          <a:bodyPr wrap="square" lIns="91425" tIns="91425" rIns="91425" bIns="91425" anchor="b" anchorCtr="0"/>
          <a:lstStyle/>
          <a:p>
            <a:pPr lvl="0" algn="ctr">
              <a:buClr>
                <a:srgbClr val="F55D4B"/>
              </a:buClr>
              <a:buSzPct val="100000"/>
              <a:buFont typeface="Amatic SC"/>
            </a:pPr>
            <a:endParaRPr/>
          </a:p>
        </p:txBody>
      </p:sp>
      <p:sp>
        <p:nvSpPr>
          <p:cNvPr id="7" name="Shape 7"/>
          <p:cNvSpPr txBox="1">
            <a:spLocks noGrp="1"/>
          </p:cNvSpPr>
          <p:nvPr>
            <p:ph type="body" idx="1"/>
          </p:nvPr>
        </p:nvSpPr>
        <p:spPr>
          <a:xfrm>
            <a:off x="1131750" y="1902800"/>
            <a:ext cx="6880500" cy="4665000"/>
          </a:xfrm>
          <a:prstGeom prst="rect">
            <a:avLst/>
          </a:prstGeom>
          <a:noFill/>
          <a:ln>
            <a:noFill/>
          </a:ln>
        </p:spPr>
        <p:txBody>
          <a:bodyPr wrap="square" lIns="91425" tIns="91425" rIns="91425" bIns="91425" anchor="t" anchorCtr="0"/>
          <a:lstStyle>
            <a:lvl1pPr lvl="0">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lvl="1">
              <a:spcBef>
                <a:spcPts val="480"/>
              </a:spcBef>
              <a:buClr>
                <a:srgbClr val="2C3E50"/>
              </a:buClr>
              <a:buSzPct val="100000"/>
              <a:buFont typeface="Merriweather"/>
              <a:buChar char="○"/>
              <a:defRPr sz="2200">
                <a:solidFill>
                  <a:srgbClr val="2C3E50"/>
                </a:solidFill>
                <a:latin typeface="Merriweather"/>
                <a:ea typeface="Merriweather"/>
                <a:cs typeface="Merriweather"/>
                <a:sym typeface="Merriweather"/>
              </a:defRPr>
            </a:lvl2pPr>
            <a:lvl3pPr lvl="2">
              <a:spcBef>
                <a:spcPts val="480"/>
              </a:spcBef>
              <a:buClr>
                <a:srgbClr val="2C3E50"/>
              </a:buClr>
              <a:buSzPct val="100000"/>
              <a:buFont typeface="Merriweather"/>
              <a:buChar char="■"/>
              <a:defRPr sz="1800">
                <a:solidFill>
                  <a:srgbClr val="2C3E50"/>
                </a:solidFill>
                <a:latin typeface="Merriweather"/>
                <a:ea typeface="Merriweather"/>
                <a:cs typeface="Merriweather"/>
                <a:sym typeface="Merriweather"/>
              </a:defRPr>
            </a:lvl3pPr>
            <a:lvl4pPr lvl="3">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4pPr>
            <a:lvl5pPr lvl="4">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5pPr>
            <a:lvl6pPr lvl="5">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6pPr>
            <a:lvl7pPr lvl="6">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7pPr>
            <a:lvl8pPr lvl="7">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8pPr>
            <a:lvl9pPr lvl="8">
              <a:spcBef>
                <a:spcPts val="360"/>
              </a:spcBef>
              <a:buClr>
                <a:srgbClr val="2C3E50"/>
              </a:buClr>
              <a:buSzPct val="100000"/>
              <a:buFont typeface="Merriweather"/>
              <a:buChar char="■"/>
              <a:defRPr sz="1800">
                <a:solidFill>
                  <a:srgbClr val="2C3E50"/>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8" r:id="rId8"/>
  </p:sldLayoutIdLst>
  <p:transition>
    <p:fade thruBlk="1"/>
  </p:transition>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1" i="0" u="none" strike="noStrike" cap="none">
          <a:solidFill>
            <a:schemeClr val="accent4"/>
          </a:solidFill>
          <a:latin typeface="Amatic SC"/>
          <a:ea typeface="Amatic SC"/>
          <a:cs typeface="Amatic SC"/>
          <a:sym typeface="Amatic SC"/>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siue.edu/its/idlt/toolkit.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www.siue.edu/its/idlt/toolkit.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ultyfocus.com/articles/online-education/practical-advice-for-going-from-face-to-face-to-online-teach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www.siue.edu/its/idlt/toolkit.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nytimes.com/2016/01/22/opinion/the-eight-second-attention-span.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siue.techsmithrelay.com/T2RB"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udlguidelines.cast.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siue.edu/its/idl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siue.edu/its/idlt/toolkit.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kb.siue.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bb.siue.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2191050" y="2427150"/>
            <a:ext cx="4761900" cy="1546500"/>
          </a:xfrm>
          <a:prstGeom prst="rect">
            <a:avLst/>
          </a:prstGeom>
        </p:spPr>
        <p:txBody>
          <a:bodyPr wrap="square" lIns="91425" tIns="91425" rIns="91425" bIns="91425" anchor="ctr" anchorCtr="0">
            <a:noAutofit/>
          </a:bodyPr>
          <a:lstStyle/>
          <a:p>
            <a:pPr lvl="0">
              <a:spcBef>
                <a:spcPts val="0"/>
              </a:spcBef>
              <a:buNone/>
            </a:pPr>
            <a:r>
              <a:rPr lang="en" sz="5400" b="1" dirty="0" smtClean="0"/>
              <a:t>5 Strategies for Moving a Course Online</a:t>
            </a:r>
            <a:endParaRPr lang="en" sz="5400" b="1" dirty="0"/>
          </a:p>
        </p:txBody>
      </p:sp>
      <p:sp>
        <p:nvSpPr>
          <p:cNvPr id="3" name="Shape 1808"/>
          <p:cNvSpPr txBox="1">
            <a:spLocks/>
          </p:cNvSpPr>
          <p:nvPr/>
        </p:nvSpPr>
        <p:spPr>
          <a:xfrm>
            <a:off x="2191050" y="4161462"/>
            <a:ext cx="4761900" cy="15465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None/>
              <a:defRPr sz="7200" b="0" i="0" u="none" strike="noStrike" cap="none">
                <a:solidFill>
                  <a:srgbClr val="FFFFFF"/>
                </a:solidFill>
                <a:latin typeface="Amatic SC"/>
                <a:ea typeface="Amatic SC"/>
                <a:cs typeface="Amatic SC"/>
                <a:sym typeface="Amatic SC"/>
              </a:defRPr>
            </a:lvl1pPr>
            <a:lvl2pPr lvl="1" algn="ctr">
              <a:spcBef>
                <a:spcPts val="0"/>
              </a:spcBef>
              <a:buClr>
                <a:srgbClr val="FFFFFF"/>
              </a:buClr>
              <a:buSzPct val="100000"/>
              <a:defRPr sz="7200" b="0">
                <a:solidFill>
                  <a:srgbClr val="FFFFFF"/>
                </a:solidFill>
              </a:defRPr>
            </a:lvl2pPr>
            <a:lvl3pPr lvl="2" algn="ctr">
              <a:spcBef>
                <a:spcPts val="0"/>
              </a:spcBef>
              <a:buClr>
                <a:srgbClr val="FFFFFF"/>
              </a:buClr>
              <a:buSzPct val="100000"/>
              <a:defRPr sz="7200" b="0">
                <a:solidFill>
                  <a:srgbClr val="FFFFFF"/>
                </a:solidFill>
              </a:defRPr>
            </a:lvl3pPr>
            <a:lvl4pPr lvl="3" algn="ctr">
              <a:spcBef>
                <a:spcPts val="0"/>
              </a:spcBef>
              <a:buClr>
                <a:srgbClr val="FFFFFF"/>
              </a:buClr>
              <a:buSzPct val="100000"/>
              <a:defRPr sz="7200" b="0">
                <a:solidFill>
                  <a:srgbClr val="FFFFFF"/>
                </a:solidFill>
              </a:defRPr>
            </a:lvl4pPr>
            <a:lvl5pPr lvl="4" algn="ctr">
              <a:spcBef>
                <a:spcPts val="0"/>
              </a:spcBef>
              <a:buClr>
                <a:srgbClr val="FFFFFF"/>
              </a:buClr>
              <a:buSzPct val="100000"/>
              <a:defRPr sz="7200" b="0">
                <a:solidFill>
                  <a:srgbClr val="FFFFFF"/>
                </a:solidFill>
              </a:defRPr>
            </a:lvl5pPr>
            <a:lvl6pPr lvl="5" algn="ctr">
              <a:spcBef>
                <a:spcPts val="0"/>
              </a:spcBef>
              <a:buClr>
                <a:srgbClr val="FFFFFF"/>
              </a:buClr>
              <a:buSzPct val="100000"/>
              <a:defRPr sz="7200" b="0">
                <a:solidFill>
                  <a:srgbClr val="FFFFFF"/>
                </a:solidFill>
              </a:defRPr>
            </a:lvl6pPr>
            <a:lvl7pPr lvl="6" algn="ctr">
              <a:spcBef>
                <a:spcPts val="0"/>
              </a:spcBef>
              <a:buClr>
                <a:srgbClr val="FFFFFF"/>
              </a:buClr>
              <a:buSzPct val="100000"/>
              <a:defRPr sz="7200" b="0">
                <a:solidFill>
                  <a:srgbClr val="FFFFFF"/>
                </a:solidFill>
              </a:defRPr>
            </a:lvl7pPr>
            <a:lvl8pPr lvl="7" algn="ctr">
              <a:spcBef>
                <a:spcPts val="0"/>
              </a:spcBef>
              <a:buClr>
                <a:srgbClr val="FFFFFF"/>
              </a:buClr>
              <a:buSzPct val="100000"/>
              <a:defRPr sz="7200" b="0">
                <a:solidFill>
                  <a:srgbClr val="FFFFFF"/>
                </a:solidFill>
              </a:defRPr>
            </a:lvl8pPr>
            <a:lvl9pPr lvl="8" algn="ctr">
              <a:spcBef>
                <a:spcPts val="0"/>
              </a:spcBef>
              <a:buClr>
                <a:srgbClr val="FFFFFF"/>
              </a:buClr>
              <a:buSzPct val="100000"/>
              <a:defRPr sz="7200" b="0">
                <a:solidFill>
                  <a:srgbClr val="FFFFFF"/>
                </a:solidFill>
              </a:defRPr>
            </a:lvl9pPr>
          </a:lstStyle>
          <a:p>
            <a:r>
              <a:rPr lang="en" sz="2400" dirty="0"/>
              <a:t>Jennifer Albat – Instructional Designer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70890" y="2463100"/>
            <a:ext cx="5676649" cy="4098765"/>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809008"/>
            <a:ext cx="7939701" cy="777000"/>
          </a:xfrm>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IDLT – Teaching Toolkit &gt; OSCQR</a:t>
            </a:r>
            <a:endParaRPr lang="en" sz="4400" dirty="0">
              <a:solidFill>
                <a:schemeClr val="accent4"/>
              </a:solidFill>
            </a:endParaRPr>
          </a:p>
        </p:txBody>
      </p:sp>
      <p:sp>
        <p:nvSpPr>
          <p:cNvPr id="3" name="Oval 2"/>
          <p:cNvSpPr/>
          <p:nvPr/>
        </p:nvSpPr>
        <p:spPr>
          <a:xfrm>
            <a:off x="1509688" y="3968647"/>
            <a:ext cx="169234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8350" y="1690183"/>
            <a:ext cx="4601731"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hlinkClick r:id="rId4"/>
              </a:rPr>
              <a:t>http://www.siue.edu/its/idlt/toolkit.shtml</a:t>
            </a:r>
            <a:endParaRPr lang="en-US" sz="1600" dirty="0">
              <a:latin typeface="Merriweather" panose="020B0604020202020204" charset="0"/>
            </a:endParaRPr>
          </a:p>
        </p:txBody>
      </p:sp>
    </p:spTree>
    <p:extLst>
      <p:ext uri="{BB962C8B-B14F-4D97-AF65-F5344CB8AC3E}">
        <p14:creationId xmlns:p14="http://schemas.microsoft.com/office/powerpoint/2010/main" val="3406480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74165" y="1400536"/>
            <a:ext cx="7750309" cy="4664598"/>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8056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1400" y="1001200"/>
            <a:ext cx="6574661" cy="5052299"/>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1039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81746" y="2320953"/>
            <a:ext cx="5863131" cy="4186558"/>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809008"/>
            <a:ext cx="7939701" cy="777000"/>
          </a:xfrm>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IDLT – Teaching Toolkit &gt; Course Planning Grid</a:t>
            </a:r>
            <a:endParaRPr lang="en" sz="4400" dirty="0">
              <a:solidFill>
                <a:schemeClr val="accent4"/>
              </a:solidFill>
            </a:endParaRPr>
          </a:p>
        </p:txBody>
      </p:sp>
      <p:sp>
        <p:nvSpPr>
          <p:cNvPr id="3" name="Oval 2"/>
          <p:cNvSpPr/>
          <p:nvPr/>
        </p:nvSpPr>
        <p:spPr>
          <a:xfrm>
            <a:off x="1294141" y="4982088"/>
            <a:ext cx="169234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8350" y="1690183"/>
            <a:ext cx="4601731"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hlinkClick r:id="rId4"/>
              </a:rPr>
              <a:t>http://www.siue.edu/its/idlt/toolkit.shtml</a:t>
            </a:r>
            <a:endParaRPr lang="en-US" sz="1600" dirty="0">
              <a:latin typeface="Merriweather" panose="020B0604020202020204" charset="0"/>
            </a:endParaRPr>
          </a:p>
        </p:txBody>
      </p:sp>
      <p:sp>
        <p:nvSpPr>
          <p:cNvPr id="9" name="Oval 8"/>
          <p:cNvSpPr/>
          <p:nvPr/>
        </p:nvSpPr>
        <p:spPr>
          <a:xfrm>
            <a:off x="2707577" y="3933922"/>
            <a:ext cx="4931714" cy="1621925"/>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249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2501" y="625034"/>
            <a:ext cx="7985481" cy="5741042"/>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9141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Shape 1813"/>
          <p:cNvSpPr txBox="1">
            <a:spLocks noGrp="1"/>
          </p:cNvSpPr>
          <p:nvPr>
            <p:ph type="title"/>
          </p:nvPr>
        </p:nvSpPr>
        <p:spPr>
          <a:xfrm>
            <a:off x="1131750" y="1085346"/>
            <a:ext cx="6880500" cy="777000"/>
          </a:xfrm>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Other Recommendations for Planning</a:t>
            </a:r>
            <a:endParaRPr lang="en" sz="4400" dirty="0">
              <a:solidFill>
                <a:schemeClr val="accent4"/>
              </a:solidFill>
            </a:endParaRPr>
          </a:p>
        </p:txBody>
      </p:sp>
      <p:sp>
        <p:nvSpPr>
          <p:cNvPr id="4" name="Text Placeholder 3"/>
          <p:cNvSpPr>
            <a:spLocks noGrp="1"/>
          </p:cNvSpPr>
          <p:nvPr>
            <p:ph type="body" idx="1"/>
          </p:nvPr>
        </p:nvSpPr>
        <p:spPr>
          <a:xfrm>
            <a:off x="1131750" y="2005046"/>
            <a:ext cx="6880500" cy="4665000"/>
          </a:xfrm>
        </p:spPr>
        <p:txBody>
          <a:bodyPr/>
          <a:lstStyle/>
          <a:p>
            <a:pPr marL="463550" indent="-463550"/>
            <a:r>
              <a:rPr lang="en-US" dirty="0" smtClean="0"/>
              <a:t>Think about your students</a:t>
            </a:r>
          </a:p>
          <a:p>
            <a:pPr marL="914400" lvl="1" indent="-450850"/>
            <a:r>
              <a:rPr lang="en-US" dirty="0" smtClean="0"/>
              <a:t>Grad/undergrad; degree completion</a:t>
            </a:r>
          </a:p>
          <a:p>
            <a:pPr marL="914400" lvl="1" indent="-450850"/>
            <a:r>
              <a:rPr lang="en-US" dirty="0" smtClean="0"/>
              <a:t>Ask them</a:t>
            </a:r>
          </a:p>
          <a:p>
            <a:pPr marL="1377950" lvl="2" indent="-463550"/>
            <a:r>
              <a:rPr lang="en-US" dirty="0" smtClean="0"/>
              <a:t>Discussion board</a:t>
            </a:r>
          </a:p>
          <a:p>
            <a:pPr marL="1377950" lvl="2" indent="-463550"/>
            <a:r>
              <a:rPr lang="en-US" dirty="0" smtClean="0"/>
              <a:t>Survey or poll</a:t>
            </a:r>
          </a:p>
          <a:p>
            <a:pPr marL="1377950" lvl="2" indent="-463550"/>
            <a:r>
              <a:rPr lang="en-US" dirty="0" smtClean="0"/>
              <a:t>Video bio</a:t>
            </a:r>
            <a:br>
              <a:rPr lang="en-US" dirty="0" smtClean="0"/>
            </a:br>
            <a:endParaRPr lang="en-US" dirty="0" smtClean="0"/>
          </a:p>
          <a:p>
            <a:pPr marL="463550" indent="-463550"/>
            <a:r>
              <a:rPr lang="en-US" dirty="0" smtClean="0"/>
              <a:t>Assess differently</a:t>
            </a:r>
          </a:p>
          <a:p>
            <a:pPr marL="914400" lvl="1" indent="-450850"/>
            <a:r>
              <a:rPr lang="en-US" dirty="0" smtClean="0"/>
              <a:t>Authentic assessment</a:t>
            </a:r>
          </a:p>
          <a:p>
            <a:pPr marL="914400" lvl="1" indent="-450850"/>
            <a:r>
              <a:rPr lang="en-US" dirty="0" smtClean="0"/>
              <a:t>Personal, Meaningful, Relevant</a:t>
            </a:r>
          </a:p>
          <a:p>
            <a:pPr marL="914400" lvl="1" indent="-450850"/>
            <a:r>
              <a:rPr lang="en-US" dirty="0" smtClean="0"/>
              <a:t>Formative vs. Summative</a:t>
            </a:r>
            <a:endParaRPr lang="en-US" dirty="0"/>
          </a:p>
        </p:txBody>
      </p:sp>
    </p:spTree>
    <p:extLst>
      <p:ext uri="{BB962C8B-B14F-4D97-AF65-F5344CB8AC3E}">
        <p14:creationId xmlns:p14="http://schemas.microsoft.com/office/powerpoint/2010/main" val="69914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idx="4294967295"/>
          </p:nvPr>
        </p:nvSpPr>
        <p:spPr>
          <a:xfrm>
            <a:off x="3532952" y="591394"/>
            <a:ext cx="2173367" cy="892175"/>
          </a:xfrm>
          <a:prstGeom prst="rect">
            <a:avLst/>
          </a:prstGeom>
        </p:spPr>
        <p:txBody>
          <a:bodyPr wrap="square" lIns="91425" tIns="91425" rIns="91425" bIns="91425" anchor="b" anchorCtr="0">
            <a:noAutofit/>
          </a:bodyPr>
          <a:lstStyle/>
          <a:p>
            <a:pPr lvl="0" algn="ctr" rtl="0">
              <a:spcBef>
                <a:spcPts val="0"/>
              </a:spcBef>
              <a:buNone/>
            </a:pPr>
            <a:r>
              <a:rPr lang="en" sz="4400" b="1" dirty="0"/>
              <a:t>the Syllabus</a:t>
            </a:r>
          </a:p>
        </p:txBody>
      </p:sp>
      <p:pic>
        <p:nvPicPr>
          <p:cNvPr id="2050" name="Picture 2" descr="http://www.sc.edu/about/offices_and_divisions/cte/events_calendar/spring_2016/images/developing_course_syllabus.png"/>
          <p:cNvPicPr>
            <a:picLocks noChangeAspect="1" noChangeArrowheads="1"/>
          </p:cNvPicPr>
          <p:nvPr/>
        </p:nvPicPr>
        <p:blipFill rotWithShape="1">
          <a:blip r:embed="rId3">
            <a:extLst>
              <a:ext uri="{28A0092B-C50C-407E-A947-70E740481C1C}">
                <a14:useLocalDpi xmlns:a14="http://schemas.microsoft.com/office/drawing/2010/main" val="0"/>
              </a:ext>
            </a:extLst>
          </a:blip>
          <a:srcRect l="12949" r="12951"/>
          <a:stretch/>
        </p:blipFill>
        <p:spPr bwMode="auto">
          <a:xfrm>
            <a:off x="1281212" y="1842530"/>
            <a:ext cx="6676846" cy="3822700"/>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63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2" name="Shape 1822"/>
          <p:cNvSpPr txBox="1">
            <a:spLocks noGrp="1"/>
          </p:cNvSpPr>
          <p:nvPr>
            <p:ph type="subTitle" idx="4294967295"/>
          </p:nvPr>
        </p:nvSpPr>
        <p:spPr>
          <a:xfrm>
            <a:off x="1723876" y="2458282"/>
            <a:ext cx="5713500" cy="1046400"/>
          </a:xfrm>
          <a:prstGeom prst="rect">
            <a:avLst/>
          </a:prstGeom>
        </p:spPr>
        <p:txBody>
          <a:bodyPr wrap="square" lIns="91425" tIns="91425" rIns="91425" bIns="91425" anchor="t" anchorCtr="0">
            <a:noAutofit/>
          </a:bodyPr>
          <a:lstStyle/>
          <a:p>
            <a:pPr lvl="0" algn="ctr">
              <a:spcBef>
                <a:spcPts val="0"/>
              </a:spcBef>
              <a:buNone/>
            </a:pPr>
            <a:r>
              <a:rPr lang="en" sz="3600" b="1" dirty="0"/>
              <a:t>How does the syllabus change for online courses?</a:t>
            </a:r>
          </a:p>
        </p:txBody>
      </p:sp>
      <p:sp>
        <p:nvSpPr>
          <p:cNvPr id="6" name="Shape 1823"/>
          <p:cNvSpPr txBox="1">
            <a:spLocks/>
          </p:cNvSpPr>
          <p:nvPr/>
        </p:nvSpPr>
        <p:spPr>
          <a:xfrm>
            <a:off x="1654865" y="5037827"/>
            <a:ext cx="5713500" cy="40544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C3E50"/>
              </a:buClr>
              <a:buSzPct val="100000"/>
              <a:buFont typeface="Merriweather"/>
              <a:buChar char="✖"/>
              <a:defRPr sz="2600" b="0" i="0" u="none" strike="noStrike" cap="none">
                <a:solidFill>
                  <a:srgbClr val="2C3E50"/>
                </a:solidFill>
                <a:latin typeface="Merriweather"/>
                <a:ea typeface="Merriweather"/>
                <a:cs typeface="Merriweather"/>
                <a:sym typeface="Merriweather"/>
              </a:defRPr>
            </a:lvl1pPr>
            <a:lvl2pPr marR="0" lvl="1" algn="l" rtl="0">
              <a:lnSpc>
                <a:spcPct val="100000"/>
              </a:lnSpc>
              <a:spcBef>
                <a:spcPts val="480"/>
              </a:spcBef>
              <a:spcAft>
                <a:spcPts val="0"/>
              </a:spcAft>
              <a:buClr>
                <a:srgbClr val="2C3E50"/>
              </a:buClr>
              <a:buSzPct val="100000"/>
              <a:buFont typeface="Merriweather"/>
              <a:buChar char="○"/>
              <a:defRPr sz="2200" b="0" i="0" u="none" strike="noStrike" cap="none">
                <a:solidFill>
                  <a:srgbClr val="2C3E50"/>
                </a:solidFill>
                <a:latin typeface="Merriweather"/>
                <a:ea typeface="Merriweather"/>
                <a:cs typeface="Merriweather"/>
                <a:sym typeface="Merriweather"/>
              </a:defRPr>
            </a:lvl2pPr>
            <a:lvl3pPr marR="0" lvl="2" algn="l" rtl="0">
              <a:lnSpc>
                <a:spcPct val="100000"/>
              </a:lnSpc>
              <a:spcBef>
                <a:spcPts val="48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3pPr>
            <a:lvl4pPr marR="0" lvl="3"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4pPr>
            <a:lvl5pPr marR="0" lvl="4"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5pPr>
            <a:lvl6pPr marR="0" lvl="5"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6pPr>
            <a:lvl7pPr marR="0" lvl="6"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7pPr>
            <a:lvl8pPr marR="0" lvl="7"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8pPr>
            <a:lvl9pPr marR="0" lvl="8"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9pPr>
          </a:lstStyle>
          <a:p>
            <a:pPr algn="ctr">
              <a:spcBef>
                <a:spcPts val="0"/>
              </a:spcBef>
              <a:buFont typeface="Merriweather"/>
              <a:buNone/>
            </a:pPr>
            <a:r>
              <a:rPr lang="en-US" sz="1800" i="1" dirty="0"/>
              <a:t>Type in chat.</a:t>
            </a:r>
          </a:p>
        </p:txBody>
      </p:sp>
    </p:spTree>
    <p:extLst>
      <p:ext uri="{BB962C8B-B14F-4D97-AF65-F5344CB8AC3E}">
        <p14:creationId xmlns:p14="http://schemas.microsoft.com/office/powerpoint/2010/main" val="2669238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Shape 1840"/>
          <p:cNvSpPr txBox="1">
            <a:spLocks noGrp="1"/>
          </p:cNvSpPr>
          <p:nvPr>
            <p:ph type="title"/>
          </p:nvPr>
        </p:nvSpPr>
        <p:spPr>
          <a:xfrm>
            <a:off x="0" y="738100"/>
            <a:ext cx="9144000" cy="777000"/>
          </a:xfrm>
          <a:prstGeom prst="rect">
            <a:avLst/>
          </a:prstGeom>
        </p:spPr>
        <p:txBody>
          <a:bodyPr wrap="square" lIns="91425" tIns="91425" rIns="91425" bIns="91425" anchor="b" anchorCtr="0">
            <a:noAutofit/>
          </a:bodyPr>
          <a:lstStyle/>
          <a:p>
            <a:pPr lvl="0" algn="ctr">
              <a:spcBef>
                <a:spcPts val="0"/>
              </a:spcBef>
              <a:buNone/>
            </a:pPr>
            <a:r>
              <a:rPr lang="en" sz="4400" dirty="0"/>
              <a:t>Additions/Changes</a:t>
            </a:r>
          </a:p>
        </p:txBody>
      </p:sp>
      <p:sp>
        <p:nvSpPr>
          <p:cNvPr id="1841" name="Shape 1841"/>
          <p:cNvSpPr txBox="1">
            <a:spLocks noGrp="1"/>
          </p:cNvSpPr>
          <p:nvPr>
            <p:ph type="body" idx="1"/>
          </p:nvPr>
        </p:nvSpPr>
        <p:spPr>
          <a:xfrm>
            <a:off x="1131750" y="1403150"/>
            <a:ext cx="6880500" cy="4665000"/>
          </a:xfrm>
          <a:prstGeom prst="rect">
            <a:avLst/>
          </a:prstGeom>
        </p:spPr>
        <p:txBody>
          <a:bodyPr wrap="square" lIns="91425" tIns="91425" rIns="91425" bIns="91425" numCol="1" anchor="t" anchorCtr="0">
            <a:noAutofit/>
          </a:bodyPr>
          <a:lstStyle/>
          <a:p>
            <a:pPr marL="520700" lvl="0" indent="-457200" rtl="0">
              <a:lnSpc>
                <a:spcPct val="150000"/>
              </a:lnSpc>
              <a:spcBef>
                <a:spcPts val="0"/>
              </a:spcBef>
              <a:buFont typeface="Wingdings" panose="05000000000000000000" pitchFamily="2" charset="2"/>
              <a:buChar char=""/>
            </a:pPr>
            <a:r>
              <a:rPr lang="en-US" sz="2400" dirty="0"/>
              <a:t>W</a:t>
            </a:r>
            <a:r>
              <a:rPr lang="en" sz="2400" dirty="0"/>
              <a:t>elcome message</a:t>
            </a:r>
          </a:p>
          <a:p>
            <a:pPr marL="520700" lvl="0" indent="-457200" rtl="0">
              <a:lnSpc>
                <a:spcPct val="150000"/>
              </a:lnSpc>
              <a:spcBef>
                <a:spcPts val="0"/>
              </a:spcBef>
              <a:buFont typeface="Wingdings" panose="05000000000000000000" pitchFamily="2" charset="2"/>
              <a:buChar char=""/>
            </a:pPr>
            <a:r>
              <a:rPr lang="en-US" sz="2400" dirty="0"/>
              <a:t>A</a:t>
            </a:r>
            <a:r>
              <a:rPr lang="en" sz="2400" dirty="0"/>
              <a:t>ssignments</a:t>
            </a:r>
          </a:p>
          <a:p>
            <a:pPr marL="520700" indent="-457200">
              <a:lnSpc>
                <a:spcPct val="150000"/>
              </a:lnSpc>
              <a:buFont typeface="Wingdings" panose="05000000000000000000" pitchFamily="2" charset="2"/>
              <a:buChar char=""/>
            </a:pPr>
            <a:r>
              <a:rPr lang="en" sz="2400" dirty="0"/>
              <a:t>Detailed calendar</a:t>
            </a:r>
          </a:p>
          <a:p>
            <a:pPr marL="520700" indent="-457200">
              <a:lnSpc>
                <a:spcPct val="150000"/>
              </a:lnSpc>
              <a:buFont typeface="Wingdings" panose="05000000000000000000" pitchFamily="2" charset="2"/>
              <a:buChar char=""/>
            </a:pPr>
            <a:r>
              <a:rPr lang="en-US" sz="2400" dirty="0"/>
              <a:t>C</a:t>
            </a:r>
            <a:r>
              <a:rPr lang="en" sz="2400" dirty="0"/>
              <a:t>ommunication methods</a:t>
            </a:r>
          </a:p>
          <a:p>
            <a:pPr marL="520700" lvl="0" indent="-457200" rtl="0">
              <a:lnSpc>
                <a:spcPct val="150000"/>
              </a:lnSpc>
              <a:spcBef>
                <a:spcPts val="0"/>
              </a:spcBef>
              <a:buFont typeface="Wingdings" panose="05000000000000000000" pitchFamily="2" charset="2"/>
              <a:buChar char=""/>
            </a:pPr>
            <a:r>
              <a:rPr lang="en-US" sz="2400" dirty="0"/>
              <a:t>C</a:t>
            </a:r>
            <a:r>
              <a:rPr lang="en" sz="2400" dirty="0"/>
              <a:t>lass norms</a:t>
            </a:r>
          </a:p>
          <a:p>
            <a:pPr marL="520700" lvl="0" indent="-457200" rtl="0">
              <a:lnSpc>
                <a:spcPct val="150000"/>
              </a:lnSpc>
              <a:spcBef>
                <a:spcPts val="0"/>
              </a:spcBef>
              <a:buFont typeface="Wingdings" panose="05000000000000000000" pitchFamily="2" charset="2"/>
              <a:buChar char=""/>
            </a:pPr>
            <a:r>
              <a:rPr lang="en-US" sz="2400" dirty="0"/>
              <a:t>T</a:t>
            </a:r>
            <a:r>
              <a:rPr lang="en" sz="2400" dirty="0"/>
              <a:t>echnical requirements</a:t>
            </a:r>
          </a:p>
          <a:p>
            <a:pPr marL="520700" lvl="0" indent="-457200" rtl="0">
              <a:lnSpc>
                <a:spcPct val="150000"/>
              </a:lnSpc>
              <a:spcBef>
                <a:spcPts val="0"/>
              </a:spcBef>
              <a:buFont typeface="Wingdings" panose="05000000000000000000" pitchFamily="2" charset="2"/>
              <a:buChar char=""/>
            </a:pPr>
            <a:r>
              <a:rPr lang="en-US" sz="2400" dirty="0"/>
              <a:t>S</a:t>
            </a:r>
            <a:r>
              <a:rPr lang="en" sz="2400" dirty="0"/>
              <a:t>kills needed to take the course</a:t>
            </a:r>
          </a:p>
          <a:p>
            <a:pPr marL="520700" lvl="0" indent="-457200" rtl="0">
              <a:lnSpc>
                <a:spcPct val="150000"/>
              </a:lnSpc>
              <a:spcBef>
                <a:spcPts val="0"/>
              </a:spcBef>
              <a:buFont typeface="Wingdings" panose="05000000000000000000" pitchFamily="2" charset="2"/>
              <a:buChar char=""/>
            </a:pPr>
            <a:r>
              <a:rPr lang="en-US" sz="2400" dirty="0"/>
              <a:t>T</a:t>
            </a:r>
            <a:r>
              <a:rPr lang="en" sz="2400" dirty="0"/>
              <a:t>echnical support</a:t>
            </a:r>
          </a:p>
        </p:txBody>
      </p:sp>
      <p:sp>
        <p:nvSpPr>
          <p:cNvPr id="2" name="Rectangle 1"/>
          <p:cNvSpPr/>
          <p:nvPr/>
        </p:nvSpPr>
        <p:spPr>
          <a:xfrm>
            <a:off x="237226" y="6011563"/>
            <a:ext cx="8669547" cy="523220"/>
          </a:xfrm>
          <a:prstGeom prst="rect">
            <a:avLst/>
          </a:prstGeom>
        </p:spPr>
        <p:txBody>
          <a:bodyPr wrap="square">
            <a:spAutoFit/>
          </a:bodyPr>
          <a:lstStyle/>
          <a:p>
            <a:r>
              <a:rPr lang="en-US" dirty="0">
                <a:latin typeface="Merriweather" panose="020B0604020202020204" charset="0"/>
                <a:hlinkClick r:id="rId3"/>
              </a:rPr>
              <a:t>https://www.facultyfocus.com/articles/online-education/practical-advice-for-going-from-face-to-face-to-online-teaching/</a:t>
            </a:r>
            <a:r>
              <a:rPr lang="en-US" dirty="0">
                <a:latin typeface="Merriweather" panose="020B0604020202020204" charset="0"/>
              </a:rPr>
              <a:t> </a:t>
            </a:r>
          </a:p>
        </p:txBody>
      </p:sp>
    </p:spTree>
    <p:extLst>
      <p:ext uri="{BB962C8B-B14F-4D97-AF65-F5344CB8AC3E}">
        <p14:creationId xmlns:p14="http://schemas.microsoft.com/office/powerpoint/2010/main" val="228859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70986" y="2400650"/>
            <a:ext cx="5884653" cy="4211036"/>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809008"/>
            <a:ext cx="7939701" cy="777000"/>
          </a:xfrm>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IDLT – Teaching Toolkit &gt; Syllabus Template</a:t>
            </a:r>
            <a:endParaRPr lang="en" sz="4400" dirty="0">
              <a:solidFill>
                <a:schemeClr val="accent4"/>
              </a:solidFill>
            </a:endParaRPr>
          </a:p>
        </p:txBody>
      </p:sp>
      <p:sp>
        <p:nvSpPr>
          <p:cNvPr id="3" name="Oval 2"/>
          <p:cNvSpPr/>
          <p:nvPr/>
        </p:nvSpPr>
        <p:spPr>
          <a:xfrm>
            <a:off x="1328648" y="5086264"/>
            <a:ext cx="169234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8350" y="1690183"/>
            <a:ext cx="4601731"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hlinkClick r:id="rId4"/>
              </a:rPr>
              <a:t>http://www.siue.edu/its/idlt/toolkit.shtml</a:t>
            </a:r>
            <a:endParaRPr lang="en-US" sz="1600" dirty="0">
              <a:latin typeface="Merriweather" panose="020B0604020202020204" charset="0"/>
            </a:endParaRPr>
          </a:p>
        </p:txBody>
      </p:sp>
      <p:sp>
        <p:nvSpPr>
          <p:cNvPr id="9" name="Oval 8"/>
          <p:cNvSpPr/>
          <p:nvPr/>
        </p:nvSpPr>
        <p:spPr>
          <a:xfrm>
            <a:off x="2820968" y="5203213"/>
            <a:ext cx="4737300" cy="1304298"/>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435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09725" y="507085"/>
            <a:ext cx="6029325" cy="858838"/>
          </a:xfrm>
        </p:spPr>
        <p:txBody>
          <a:bodyPr/>
          <a:lstStyle/>
          <a:p>
            <a:pPr algn="ctr"/>
            <a:r>
              <a:rPr lang="en-US" dirty="0" smtClean="0"/>
              <a:t>Webinar Features</a:t>
            </a:r>
            <a:endParaRPr lang="en-US" dirty="0"/>
          </a:p>
        </p:txBody>
      </p:sp>
      <p:pic>
        <p:nvPicPr>
          <p:cNvPr id="1026" name="Picture 2" descr="raise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00" y="5087691"/>
            <a:ext cx="6534150" cy="609600"/>
          </a:xfrm>
          <a:prstGeom prst="rect">
            <a:avLst/>
          </a:prstGeom>
          <a:noFill/>
          <a:ln w="28575">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00" y="1398782"/>
            <a:ext cx="6534150" cy="609600"/>
          </a:xfrm>
          <a:prstGeom prst="rect">
            <a:avLst/>
          </a:prstGeom>
          <a:noFill/>
          <a:ln w="28575">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question and answ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00" y="4034392"/>
            <a:ext cx="6534150" cy="609600"/>
          </a:xfrm>
          <a:prstGeom prst="rect">
            <a:avLst/>
          </a:prstGeom>
          <a:noFill/>
          <a:ln w="28575">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Paneles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092" y="2139374"/>
            <a:ext cx="3782053" cy="1286949"/>
          </a:xfrm>
          <a:prstGeom prst="rect">
            <a:avLst/>
          </a:prstGeom>
          <a:noFill/>
          <a:ln w="28575">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sp>
        <p:nvSpPr>
          <p:cNvPr id="1813" name="Shape 1813"/>
          <p:cNvSpPr txBox="1">
            <a:spLocks noGrp="1"/>
          </p:cNvSpPr>
          <p:nvPr>
            <p:ph type="title"/>
          </p:nvPr>
        </p:nvSpPr>
        <p:spPr>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Rubrics</a:t>
            </a:r>
            <a:endParaRPr lang="en" sz="4400" dirty="0">
              <a:solidFill>
                <a:schemeClr val="accent4"/>
              </a:solidFill>
            </a:endParaRPr>
          </a:p>
        </p:txBody>
      </p:sp>
      <p:pic>
        <p:nvPicPr>
          <p:cNvPr id="2" name="Picture 1"/>
          <p:cNvPicPr>
            <a:picLocks noChangeAspect="1"/>
          </p:cNvPicPr>
          <p:nvPr/>
        </p:nvPicPr>
        <p:blipFill>
          <a:blip r:embed="rId3"/>
          <a:stretch>
            <a:fillRect/>
          </a:stretch>
        </p:blipFill>
        <p:spPr>
          <a:xfrm>
            <a:off x="373948" y="2268953"/>
            <a:ext cx="4955872" cy="4235309"/>
          </a:xfrm>
          <a:prstGeom prst="rect">
            <a:avLst/>
          </a:prstGeom>
          <a:ln>
            <a:solidFill>
              <a:schemeClr val="accent4"/>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stretch>
            <a:fillRect/>
          </a:stretch>
        </p:blipFill>
        <p:spPr>
          <a:xfrm>
            <a:off x="4710896" y="3274454"/>
            <a:ext cx="4103888" cy="1988294"/>
          </a:xfrm>
          <a:prstGeom prst="rect">
            <a:avLst/>
          </a:prstGeom>
          <a:ln>
            <a:solidFill>
              <a:schemeClr val="accent4"/>
            </a:solidFill>
          </a:ln>
          <a:effectLst>
            <a:outerShdw blurRad="50800" dist="38100" dir="2700000" algn="tl" rotWithShape="0">
              <a:prstClr val="black">
                <a:alpha val="40000"/>
              </a:prstClr>
            </a:outerShdw>
          </a:effectLst>
        </p:spPr>
      </p:pic>
      <p:sp>
        <p:nvSpPr>
          <p:cNvPr id="6" name="Rectangle 5"/>
          <p:cNvSpPr/>
          <p:nvPr/>
        </p:nvSpPr>
        <p:spPr>
          <a:xfrm>
            <a:off x="1670708" y="1665161"/>
            <a:ext cx="2362352"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rPr>
              <a:t>Discussion Board</a:t>
            </a:r>
            <a:endParaRPr lang="en-US" sz="1600" dirty="0">
              <a:latin typeface="Merriweather" panose="020B0604020202020204" charset="0"/>
            </a:endParaRPr>
          </a:p>
        </p:txBody>
      </p:sp>
      <p:sp>
        <p:nvSpPr>
          <p:cNvPr id="7" name="Rectangle 6"/>
          <p:cNvSpPr/>
          <p:nvPr/>
        </p:nvSpPr>
        <p:spPr>
          <a:xfrm>
            <a:off x="6030410" y="2680562"/>
            <a:ext cx="1713048"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rPr>
              <a:t>Peer Review</a:t>
            </a:r>
            <a:endParaRPr lang="en-US" sz="1600" dirty="0">
              <a:latin typeface="Merriweather" panose="020B0604020202020204" charset="0"/>
            </a:endParaRPr>
          </a:p>
        </p:txBody>
      </p:sp>
    </p:spTree>
    <p:extLst>
      <p:ext uri="{BB962C8B-B14F-4D97-AF65-F5344CB8AC3E}">
        <p14:creationId xmlns:p14="http://schemas.microsoft.com/office/powerpoint/2010/main" val="794990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ctrTitle" idx="4294967295"/>
          </p:nvPr>
        </p:nvSpPr>
        <p:spPr>
          <a:xfrm>
            <a:off x="1374143" y="4682535"/>
            <a:ext cx="6395700" cy="1236900"/>
          </a:xfrm>
          <a:prstGeom prst="rect">
            <a:avLst/>
          </a:prstGeom>
        </p:spPr>
        <p:txBody>
          <a:bodyPr wrap="square" lIns="91425" tIns="91425" rIns="91425" bIns="91425" anchor="b" anchorCtr="0">
            <a:noAutofit/>
          </a:bodyPr>
          <a:lstStyle/>
          <a:p>
            <a:pPr lvl="0" algn="ctr" rtl="0">
              <a:spcBef>
                <a:spcPts val="0"/>
              </a:spcBef>
              <a:buNone/>
            </a:pPr>
            <a:r>
              <a:rPr lang="en" sz="7200" dirty="0">
                <a:solidFill>
                  <a:srgbClr val="FFFFFF"/>
                </a:solidFill>
              </a:rPr>
              <a:t>Q &amp; </a:t>
            </a:r>
            <a:r>
              <a:rPr lang="en" sz="7200" dirty="0" smtClean="0">
                <a:solidFill>
                  <a:srgbClr val="FFFFFF"/>
                </a:solidFill>
              </a:rPr>
              <a:t>A</a:t>
            </a:r>
            <a:br>
              <a:rPr lang="en" sz="7200" dirty="0" smtClean="0">
                <a:solidFill>
                  <a:srgbClr val="FFFFFF"/>
                </a:solidFill>
              </a:rPr>
            </a:br>
            <a:r>
              <a:rPr lang="en" sz="4400" dirty="0" smtClean="0">
                <a:solidFill>
                  <a:srgbClr val="FFFFFF"/>
                </a:solidFill>
              </a:rPr>
              <a:t>Resources &amp; Planning</a:t>
            </a:r>
            <a:endParaRPr lang="en" sz="4400" dirty="0">
              <a:solidFill>
                <a:srgbClr val="FFFFFF"/>
              </a:solidFill>
            </a:endParaRPr>
          </a:p>
        </p:txBody>
      </p:sp>
      <p:sp>
        <p:nvSpPr>
          <p:cNvPr id="1848" name="Shape 1848"/>
          <p:cNvSpPr/>
          <p:nvPr/>
        </p:nvSpPr>
        <p:spPr>
          <a:xfrm>
            <a:off x="3213452" y="1444381"/>
            <a:ext cx="2728142" cy="2522753"/>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w="19050" cap="rnd" cmpd="sng">
            <a:solidFill>
              <a:srgbClr val="FFFFFF"/>
            </a:solidFill>
            <a:prstDash val="solid"/>
            <a:round/>
            <a:headEnd type="none" w="lg" len="lg"/>
            <a:tailEnd type="none" w="lg" len="lg"/>
          </a:ln>
        </p:spPr>
      </p:sp>
      <p:sp>
        <p:nvSpPr>
          <p:cNvPr id="1849" name="Shape 1849"/>
          <p:cNvSpPr/>
          <p:nvPr/>
        </p:nvSpPr>
        <p:spPr>
          <a:xfrm>
            <a:off x="4014780" y="2037077"/>
            <a:ext cx="1114426" cy="1337354"/>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3803421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421272" y="2442802"/>
            <a:ext cx="6028200" cy="892861"/>
          </a:xfrm>
          <a:prstGeom prst="rect">
            <a:avLst/>
          </a:prstGeom>
        </p:spPr>
        <p:txBody>
          <a:bodyPr wrap="square" lIns="91425" tIns="91425" rIns="91425" bIns="91425" anchor="b" anchorCtr="0">
            <a:noAutofit/>
          </a:bodyPr>
          <a:lstStyle/>
          <a:p>
            <a:pPr lvl="0" rtl="0">
              <a:spcBef>
                <a:spcPts val="0"/>
              </a:spcBef>
              <a:buNone/>
            </a:pPr>
            <a:r>
              <a:rPr lang="en" sz="7200" b="1" dirty="0" smtClean="0"/>
              <a:t>Organize Your Course</a:t>
            </a:r>
            <a:endParaRPr lang="en" sz="7200" b="1" dirty="0"/>
          </a:p>
        </p:txBody>
      </p:sp>
    </p:spTree>
    <p:extLst>
      <p:ext uri="{BB962C8B-B14F-4D97-AF65-F5344CB8AC3E}">
        <p14:creationId xmlns:p14="http://schemas.microsoft.com/office/powerpoint/2010/main" val="1110026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400" dirty="0" smtClean="0"/>
              <a:t>Course Menu</a:t>
            </a:r>
            <a:endParaRPr lang="en-US" sz="4400" dirty="0"/>
          </a:p>
        </p:txBody>
      </p:sp>
      <p:pic>
        <p:nvPicPr>
          <p:cNvPr id="5" name="Picture 4" descr="A screenshot of a cell phone&#10;&#10;Description generated with high confidence">
            <a:extLst>
              <a:ext uri="{FF2B5EF4-FFF2-40B4-BE49-F238E27FC236}">
                <a16:creationId xmlns:a16="http://schemas.microsoft.com/office/drawing/2014/main" id="{53EBD0CE-A51A-4B08-AD20-4DCFEFE907A0}"/>
              </a:ext>
            </a:extLst>
          </p:cNvPr>
          <p:cNvPicPr>
            <a:picLocks noChangeAspect="1"/>
          </p:cNvPicPr>
          <p:nvPr/>
        </p:nvPicPr>
        <p:blipFill>
          <a:blip r:embed="rId3"/>
          <a:stretch>
            <a:fillRect/>
          </a:stretch>
        </p:blipFill>
        <p:spPr>
          <a:xfrm>
            <a:off x="1131750" y="1607700"/>
            <a:ext cx="2077767" cy="5067949"/>
          </a:xfrm>
          <a:prstGeom prst="rect">
            <a:avLst/>
          </a:prstGeom>
          <a:ln>
            <a:solidFill>
              <a:schemeClr val="accent4"/>
            </a:solidFill>
          </a:ln>
          <a:effectLst>
            <a:outerShdw blurRad="50800" dist="38100" dir="2700000" algn="tl" rotWithShape="0">
              <a:prstClr val="black">
                <a:alpha val="40000"/>
              </a:prstClr>
            </a:outerShdw>
          </a:effectLst>
        </p:spPr>
      </p:pic>
      <p:pic>
        <p:nvPicPr>
          <p:cNvPr id="6" name="Picture 6" descr="A screenshot of a cell phone&#10;&#10;Description generated with very high confidence">
            <a:extLst>
              <a:ext uri="{FF2B5EF4-FFF2-40B4-BE49-F238E27FC236}">
                <a16:creationId xmlns:a16="http://schemas.microsoft.com/office/drawing/2014/main" id="{559B2241-48C1-4A3C-98E3-30C4680D1774}"/>
              </a:ext>
            </a:extLst>
          </p:cNvPr>
          <p:cNvPicPr>
            <a:picLocks noChangeAspect="1"/>
          </p:cNvPicPr>
          <p:nvPr/>
        </p:nvPicPr>
        <p:blipFill>
          <a:blip r:embed="rId4"/>
          <a:stretch>
            <a:fillRect/>
          </a:stretch>
        </p:blipFill>
        <p:spPr>
          <a:xfrm>
            <a:off x="3576688" y="1607700"/>
            <a:ext cx="1990623" cy="2476902"/>
          </a:xfrm>
          <a:prstGeom prst="rect">
            <a:avLst/>
          </a:prstGeom>
          <a:ln>
            <a:solidFill>
              <a:schemeClr val="accent4"/>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6729715" y="830700"/>
            <a:ext cx="1981200" cy="5819775"/>
          </a:xfrm>
          <a:prstGeom prst="rect">
            <a:avLst/>
          </a:prstGeom>
          <a:ln>
            <a:solidFill>
              <a:schemeClr val="accent4"/>
            </a:solidFill>
          </a:ln>
          <a:effectLst>
            <a:outerShdw blurRad="50800" dist="38100" dir="2700000" algn="tl" rotWithShape="0">
              <a:prstClr val="black">
                <a:alpha val="40000"/>
              </a:prstClr>
            </a:outerShdw>
          </a:effectLst>
        </p:spPr>
      </p:pic>
      <p:sp>
        <p:nvSpPr>
          <p:cNvPr id="8" name="Oval 7"/>
          <p:cNvSpPr/>
          <p:nvPr/>
        </p:nvSpPr>
        <p:spPr>
          <a:xfrm>
            <a:off x="764579" y="5086264"/>
            <a:ext cx="169234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7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31750" y="322595"/>
            <a:ext cx="6880500" cy="777000"/>
          </a:xfrm>
        </p:spPr>
        <p:txBody>
          <a:bodyPr/>
          <a:lstStyle/>
          <a:p>
            <a:pPr algn="ctr"/>
            <a:r>
              <a:rPr lang="en-US" sz="4400" dirty="0" smtClean="0"/>
              <a:t>Weekly/Module Folders</a:t>
            </a:r>
            <a:endParaRPr lang="en-US" sz="4400" dirty="0"/>
          </a:p>
        </p:txBody>
      </p:sp>
      <p:pic>
        <p:nvPicPr>
          <p:cNvPr id="7" name="Picture 6"/>
          <p:cNvPicPr>
            <a:picLocks noChangeAspect="1"/>
          </p:cNvPicPr>
          <p:nvPr/>
        </p:nvPicPr>
        <p:blipFill>
          <a:blip r:embed="rId4"/>
          <a:stretch>
            <a:fillRect/>
          </a:stretch>
        </p:blipFill>
        <p:spPr>
          <a:xfrm>
            <a:off x="2084842" y="1099595"/>
            <a:ext cx="4769928" cy="5630444"/>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494075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6F7"/>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20247" y="217242"/>
            <a:ext cx="6880500" cy="777000"/>
          </a:xfrm>
        </p:spPr>
        <p:txBody>
          <a:bodyPr/>
          <a:lstStyle/>
          <a:p>
            <a:pPr algn="ctr"/>
            <a:r>
              <a:rPr lang="en-US" sz="4400" dirty="0" smtClean="0"/>
              <a:t>Weekly/Module Folders</a:t>
            </a:r>
            <a:endParaRPr lang="en-US" sz="4400" dirty="0"/>
          </a:p>
        </p:txBody>
      </p:sp>
      <p:pic>
        <p:nvPicPr>
          <p:cNvPr id="2" name="Picture 1"/>
          <p:cNvPicPr>
            <a:picLocks noChangeAspect="1"/>
          </p:cNvPicPr>
          <p:nvPr/>
        </p:nvPicPr>
        <p:blipFill>
          <a:blip r:embed="rId4"/>
          <a:stretch>
            <a:fillRect/>
          </a:stretch>
        </p:blipFill>
        <p:spPr>
          <a:xfrm>
            <a:off x="2121989" y="994242"/>
            <a:ext cx="5077016" cy="5758405"/>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231695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026" y="217241"/>
            <a:ext cx="6880500" cy="777000"/>
          </a:xfrm>
        </p:spPr>
        <p:txBody>
          <a:bodyPr/>
          <a:lstStyle/>
          <a:p>
            <a:pPr algn="ctr"/>
            <a:r>
              <a:rPr lang="en-US" sz="4400" dirty="0" smtClean="0"/>
              <a:t>About This Course</a:t>
            </a:r>
            <a:endParaRPr lang="en-US" sz="4400" dirty="0"/>
          </a:p>
        </p:txBody>
      </p:sp>
      <p:pic>
        <p:nvPicPr>
          <p:cNvPr id="2" name="Picture 1"/>
          <p:cNvPicPr>
            <a:picLocks noChangeAspect="1"/>
          </p:cNvPicPr>
          <p:nvPr/>
        </p:nvPicPr>
        <p:blipFill>
          <a:blip r:embed="rId3"/>
          <a:stretch>
            <a:fillRect/>
          </a:stretch>
        </p:blipFill>
        <p:spPr>
          <a:xfrm>
            <a:off x="1605655" y="877281"/>
            <a:ext cx="5863241" cy="5802517"/>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3049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0669" y="1143216"/>
            <a:ext cx="6880500" cy="777000"/>
          </a:xfrm>
        </p:spPr>
        <p:txBody>
          <a:bodyPr/>
          <a:lstStyle/>
          <a:p>
            <a:pPr algn="ctr"/>
            <a:r>
              <a:rPr lang="en-US" sz="4400" dirty="0" smtClean="0"/>
              <a:t>Where to Get Started</a:t>
            </a:r>
            <a:endParaRPr lang="en-US" sz="4400" dirty="0"/>
          </a:p>
        </p:txBody>
      </p:sp>
      <p:pic>
        <p:nvPicPr>
          <p:cNvPr id="2" name="Picture 1"/>
          <p:cNvPicPr>
            <a:picLocks noChangeAspect="1"/>
          </p:cNvPicPr>
          <p:nvPr/>
        </p:nvPicPr>
        <p:blipFill>
          <a:blip r:embed="rId3"/>
          <a:stretch>
            <a:fillRect/>
          </a:stretch>
        </p:blipFill>
        <p:spPr>
          <a:xfrm>
            <a:off x="1250669" y="2291768"/>
            <a:ext cx="6990506" cy="2541325"/>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3715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421272" y="3021536"/>
            <a:ext cx="6028200" cy="892861"/>
          </a:xfrm>
          <a:prstGeom prst="rect">
            <a:avLst/>
          </a:prstGeom>
        </p:spPr>
        <p:txBody>
          <a:bodyPr wrap="square" lIns="91425" tIns="91425" rIns="91425" bIns="91425" anchor="b" anchorCtr="0">
            <a:noAutofit/>
          </a:bodyPr>
          <a:lstStyle/>
          <a:p>
            <a:pPr lvl="0" rtl="0">
              <a:spcBef>
                <a:spcPts val="0"/>
              </a:spcBef>
              <a:buNone/>
            </a:pPr>
            <a:r>
              <a:rPr lang="en" sz="7200" b="1" dirty="0" smtClean="0"/>
              <a:t>Build An Online Community</a:t>
            </a:r>
            <a:endParaRPr lang="en" sz="7200" b="1" dirty="0"/>
          </a:p>
        </p:txBody>
      </p:sp>
    </p:spTree>
    <p:extLst>
      <p:ext uri="{BB962C8B-B14F-4D97-AF65-F5344CB8AC3E}">
        <p14:creationId xmlns:p14="http://schemas.microsoft.com/office/powerpoint/2010/main" val="845276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1062" y="472399"/>
            <a:ext cx="6880500" cy="777000"/>
          </a:xfrm>
        </p:spPr>
        <p:txBody>
          <a:bodyPr/>
          <a:lstStyle/>
          <a:p>
            <a:pPr algn="ctr"/>
            <a:r>
              <a:rPr lang="en-US" sz="4400" dirty="0" smtClean="0"/>
              <a:t>Welcome video/Course Tour</a:t>
            </a:r>
            <a:endParaRPr lang="en-US" sz="4400" dirty="0"/>
          </a:p>
        </p:txBody>
      </p:sp>
      <p:pic>
        <p:nvPicPr>
          <p:cNvPr id="8" name="Picture 7"/>
          <p:cNvPicPr>
            <a:picLocks noChangeAspect="1"/>
          </p:cNvPicPr>
          <p:nvPr/>
        </p:nvPicPr>
        <p:blipFill>
          <a:blip r:embed="rId3"/>
          <a:stretch>
            <a:fillRect/>
          </a:stretch>
        </p:blipFill>
        <p:spPr>
          <a:xfrm>
            <a:off x="1605655" y="1166843"/>
            <a:ext cx="5570649" cy="5512955"/>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398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pic>
        <p:nvPicPr>
          <p:cNvPr id="1026" name="Picture 2" descr="Image result for disclai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215" y="1179576"/>
            <a:ext cx="5242136" cy="432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222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9488" y="1027984"/>
            <a:ext cx="6880500" cy="777000"/>
          </a:xfrm>
        </p:spPr>
        <p:txBody>
          <a:bodyPr/>
          <a:lstStyle/>
          <a:p>
            <a:pPr algn="ctr"/>
            <a:r>
              <a:rPr lang="en-US" sz="4400" dirty="0" smtClean="0"/>
              <a:t>Discussion Board</a:t>
            </a:r>
            <a:endParaRPr lang="en-US" sz="4400" dirty="0"/>
          </a:p>
        </p:txBody>
      </p:sp>
      <p:pic>
        <p:nvPicPr>
          <p:cNvPr id="5" name="Picture 7" descr="A screenshot of a cell phone&#10;&#10;Description generated with very high confidence">
            <a:extLst>
              <a:ext uri="{FF2B5EF4-FFF2-40B4-BE49-F238E27FC236}">
                <a16:creationId xmlns:a16="http://schemas.microsoft.com/office/drawing/2014/main" id="{8EF067A9-4AFA-4463-BCE3-8A32E1CB2478}"/>
              </a:ext>
            </a:extLst>
          </p:cNvPr>
          <p:cNvPicPr>
            <a:picLocks noChangeAspect="1"/>
          </p:cNvPicPr>
          <p:nvPr/>
        </p:nvPicPr>
        <p:blipFill>
          <a:blip r:embed="rId3"/>
          <a:stretch>
            <a:fillRect/>
          </a:stretch>
        </p:blipFill>
        <p:spPr>
          <a:xfrm>
            <a:off x="479127" y="2020925"/>
            <a:ext cx="8446191" cy="2798428"/>
          </a:xfrm>
          <a:prstGeom prst="rect">
            <a:avLst/>
          </a:prstGeom>
          <a:ln>
            <a:solidFill>
              <a:schemeClr val="accent4"/>
            </a:solidFill>
          </a:ln>
          <a:effectLst>
            <a:outerShdw blurRad="50800" dist="38100" dir="2700000" algn="tl" rotWithShape="0">
              <a:prstClr val="black">
                <a:alpha val="40000"/>
              </a:prstClr>
            </a:outerShdw>
          </a:effectLst>
        </p:spPr>
      </p:pic>
      <p:pic>
        <p:nvPicPr>
          <p:cNvPr id="6" name="Picture 11">
            <a:extLst>
              <a:ext uri="{FF2B5EF4-FFF2-40B4-BE49-F238E27FC236}">
                <a16:creationId xmlns:a16="http://schemas.microsoft.com/office/drawing/2014/main" id="{21457B95-5305-4421-A437-C5160BD235BB}"/>
              </a:ext>
            </a:extLst>
          </p:cNvPr>
          <p:cNvPicPr>
            <a:picLocks noChangeAspect="1"/>
          </p:cNvPicPr>
          <p:nvPr/>
        </p:nvPicPr>
        <p:blipFill>
          <a:blip r:embed="rId4"/>
          <a:stretch>
            <a:fillRect/>
          </a:stretch>
        </p:blipFill>
        <p:spPr>
          <a:xfrm>
            <a:off x="3496791" y="5035294"/>
            <a:ext cx="2743200" cy="1615155"/>
          </a:xfrm>
          <a:prstGeom prst="rect">
            <a:avLst/>
          </a:prstGeom>
          <a:ln>
            <a:solidFill>
              <a:schemeClr val="accent4"/>
            </a:solidFill>
          </a:ln>
          <a:effectLst>
            <a:outerShdw blurRad="50800" dist="38100" dir="2700000" algn="tl" rotWithShape="0">
              <a:prstClr val="black">
                <a:alpha val="40000"/>
              </a:prstClr>
            </a:outerShdw>
          </a:effectLst>
        </p:spPr>
      </p:pic>
      <p:sp>
        <p:nvSpPr>
          <p:cNvPr id="7" name="Oval 6"/>
          <p:cNvSpPr/>
          <p:nvPr/>
        </p:nvSpPr>
        <p:spPr>
          <a:xfrm>
            <a:off x="5347504" y="5035294"/>
            <a:ext cx="109959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46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93260"/>
            <a:ext cx="9144000" cy="777000"/>
          </a:xfrm>
        </p:spPr>
        <p:txBody>
          <a:bodyPr/>
          <a:lstStyle/>
          <a:p>
            <a:pPr algn="ctr"/>
            <a:r>
              <a:rPr lang="en-US" sz="4400" dirty="0" smtClean="0"/>
              <a:t>Peer Reviews</a:t>
            </a:r>
            <a:endParaRPr lang="en-US" sz="4400" dirty="0"/>
          </a:p>
        </p:txBody>
      </p:sp>
      <p:pic>
        <p:nvPicPr>
          <p:cNvPr id="3" name="Picture 2"/>
          <p:cNvPicPr>
            <a:picLocks noChangeAspect="1"/>
          </p:cNvPicPr>
          <p:nvPr/>
        </p:nvPicPr>
        <p:blipFill>
          <a:blip r:embed="rId3"/>
          <a:stretch>
            <a:fillRect/>
          </a:stretch>
        </p:blipFill>
        <p:spPr>
          <a:xfrm>
            <a:off x="494409" y="2235755"/>
            <a:ext cx="7885661" cy="2504857"/>
          </a:xfrm>
          <a:prstGeom prst="rect">
            <a:avLst/>
          </a:prstGeom>
          <a:ln>
            <a:solidFill>
              <a:schemeClr val="accent4"/>
            </a:solidFill>
          </a:ln>
          <a:effectLst>
            <a:outerShdw blurRad="50800" dist="38100" dir="2700000" algn="tl" rotWithShape="0">
              <a:prstClr val="black">
                <a:alpha val="40000"/>
              </a:prstClr>
            </a:outerShdw>
          </a:effectLst>
        </p:spPr>
      </p:pic>
      <p:sp>
        <p:nvSpPr>
          <p:cNvPr id="6" name="Oval 5"/>
          <p:cNvSpPr/>
          <p:nvPr/>
        </p:nvSpPr>
        <p:spPr>
          <a:xfrm>
            <a:off x="185195" y="4167192"/>
            <a:ext cx="1932971" cy="740474"/>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6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1317"/>
            <a:ext cx="9143999" cy="777000"/>
          </a:xfrm>
        </p:spPr>
        <p:txBody>
          <a:bodyPr/>
          <a:lstStyle/>
          <a:p>
            <a:pPr algn="ctr"/>
            <a:r>
              <a:rPr lang="en-US" sz="4400" dirty="0" smtClean="0"/>
              <a:t>Tutoring and Learning Support</a:t>
            </a:r>
            <a:endParaRPr lang="en-US" sz="4400" dirty="0"/>
          </a:p>
        </p:txBody>
      </p:sp>
      <p:grpSp>
        <p:nvGrpSpPr>
          <p:cNvPr id="3" name="Google Shape;378;p38">
            <a:extLst>
              <a:ext uri="{FF2B5EF4-FFF2-40B4-BE49-F238E27FC236}">
                <a16:creationId xmlns:a16="http://schemas.microsoft.com/office/drawing/2014/main" id="{D6B1A6F8-EDA5-409A-99C5-323D96D3BC42}"/>
              </a:ext>
            </a:extLst>
          </p:cNvPr>
          <p:cNvGrpSpPr/>
          <p:nvPr/>
        </p:nvGrpSpPr>
        <p:grpSpPr>
          <a:xfrm>
            <a:off x="6052136" y="1770401"/>
            <a:ext cx="1254638" cy="1462023"/>
            <a:chOff x="596350" y="929175"/>
            <a:chExt cx="407950" cy="497475"/>
          </a:xfrm>
        </p:grpSpPr>
        <p:sp>
          <p:nvSpPr>
            <p:cNvPr id="5" name="Google Shape;379;p38">
              <a:extLst>
                <a:ext uri="{FF2B5EF4-FFF2-40B4-BE49-F238E27FC236}">
                  <a16:creationId xmlns:a16="http://schemas.microsoft.com/office/drawing/2014/main" id="{86CE7CB7-8722-4B6C-90F1-12A1E0DF1F37}"/>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80;p38">
              <a:extLst>
                <a:ext uri="{FF2B5EF4-FFF2-40B4-BE49-F238E27FC236}">
                  <a16:creationId xmlns:a16="http://schemas.microsoft.com/office/drawing/2014/main" id="{F7615852-3555-4FCA-A109-EFFC2AF50F13}"/>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1;p38">
              <a:extLst>
                <a:ext uri="{FF2B5EF4-FFF2-40B4-BE49-F238E27FC236}">
                  <a16:creationId xmlns:a16="http://schemas.microsoft.com/office/drawing/2014/main" id="{B6ECC5EB-C783-485C-8EFD-F69136135E9F}"/>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2;p38">
              <a:extLst>
                <a:ext uri="{FF2B5EF4-FFF2-40B4-BE49-F238E27FC236}">
                  <a16:creationId xmlns:a16="http://schemas.microsoft.com/office/drawing/2014/main" id="{1F5E7CD0-D446-4C05-ACC5-C140A9D491C9}"/>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83;p38">
              <a:extLst>
                <a:ext uri="{FF2B5EF4-FFF2-40B4-BE49-F238E27FC236}">
                  <a16:creationId xmlns:a16="http://schemas.microsoft.com/office/drawing/2014/main" id="{0EDA95F9-244C-4D51-ABBC-B04F0B2585E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4;p38">
              <a:extLst>
                <a:ext uri="{FF2B5EF4-FFF2-40B4-BE49-F238E27FC236}">
                  <a16:creationId xmlns:a16="http://schemas.microsoft.com/office/drawing/2014/main" id="{91D4DE20-5A85-414F-854D-BD3F4C9CC217}"/>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5;p38">
              <a:extLst>
                <a:ext uri="{FF2B5EF4-FFF2-40B4-BE49-F238E27FC236}">
                  <a16:creationId xmlns:a16="http://schemas.microsoft.com/office/drawing/2014/main" id="{2B71414D-EF65-458B-B35A-1A4DC8CFA0C1}"/>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413;p38">
            <a:extLst>
              <a:ext uri="{FF2B5EF4-FFF2-40B4-BE49-F238E27FC236}">
                <a16:creationId xmlns:a16="http://schemas.microsoft.com/office/drawing/2014/main" id="{3BF6DECB-E10C-4492-ACA4-75318ED634B2}"/>
              </a:ext>
            </a:extLst>
          </p:cNvPr>
          <p:cNvGrpSpPr/>
          <p:nvPr/>
        </p:nvGrpSpPr>
        <p:grpSpPr>
          <a:xfrm>
            <a:off x="2934903" y="4228892"/>
            <a:ext cx="1701058" cy="1463187"/>
            <a:chOff x="1923675" y="1633650"/>
            <a:chExt cx="436000" cy="435975"/>
          </a:xfrm>
        </p:grpSpPr>
        <p:sp>
          <p:nvSpPr>
            <p:cNvPr id="13" name="Google Shape;414;p38">
              <a:extLst>
                <a:ext uri="{FF2B5EF4-FFF2-40B4-BE49-F238E27FC236}">
                  <a16:creationId xmlns:a16="http://schemas.microsoft.com/office/drawing/2014/main" id="{D59F45E1-A119-4910-A9D8-A66B65701572}"/>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5;p38">
              <a:extLst>
                <a:ext uri="{FF2B5EF4-FFF2-40B4-BE49-F238E27FC236}">
                  <a16:creationId xmlns:a16="http://schemas.microsoft.com/office/drawing/2014/main" id="{AEBF3F80-D614-4928-9967-7ACC9CEC0CDF}"/>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6;p38">
              <a:extLst>
                <a:ext uri="{FF2B5EF4-FFF2-40B4-BE49-F238E27FC236}">
                  <a16:creationId xmlns:a16="http://schemas.microsoft.com/office/drawing/2014/main" id="{7686DF69-5E7C-4B32-B46E-FBEAA0E8928D}"/>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7;p38">
              <a:extLst>
                <a:ext uri="{FF2B5EF4-FFF2-40B4-BE49-F238E27FC236}">
                  <a16:creationId xmlns:a16="http://schemas.microsoft.com/office/drawing/2014/main" id="{E9B2C3F9-E381-4A36-992C-DC597FDB727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8;p38">
              <a:extLst>
                <a:ext uri="{FF2B5EF4-FFF2-40B4-BE49-F238E27FC236}">
                  <a16:creationId xmlns:a16="http://schemas.microsoft.com/office/drawing/2014/main" id="{6AA16545-2849-41E6-9144-D76E4432B04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9;p38">
              <a:extLst>
                <a:ext uri="{FF2B5EF4-FFF2-40B4-BE49-F238E27FC236}">
                  <a16:creationId xmlns:a16="http://schemas.microsoft.com/office/drawing/2014/main" id="{18EC076C-8BA2-49C0-B440-81ED683C3E77}"/>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499;p38">
            <a:extLst>
              <a:ext uri="{FF2B5EF4-FFF2-40B4-BE49-F238E27FC236}">
                <a16:creationId xmlns:a16="http://schemas.microsoft.com/office/drawing/2014/main" id="{0039AAF4-98C1-4727-97E8-CCF281E7DE7B}"/>
              </a:ext>
            </a:extLst>
          </p:cNvPr>
          <p:cNvSpPr/>
          <p:nvPr/>
        </p:nvSpPr>
        <p:spPr>
          <a:xfrm>
            <a:off x="1356484" y="4091858"/>
            <a:ext cx="959135" cy="1627371"/>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00;p38">
            <a:extLst>
              <a:ext uri="{FF2B5EF4-FFF2-40B4-BE49-F238E27FC236}">
                <a16:creationId xmlns:a16="http://schemas.microsoft.com/office/drawing/2014/main" id="{900B8EA4-A4DD-494E-9462-2B0063A7BACD}"/>
              </a:ext>
            </a:extLst>
          </p:cNvPr>
          <p:cNvGrpSpPr/>
          <p:nvPr/>
        </p:nvGrpSpPr>
        <p:grpSpPr>
          <a:xfrm>
            <a:off x="5692656" y="4303620"/>
            <a:ext cx="1973598" cy="1662429"/>
            <a:chOff x="2583100" y="2973775"/>
            <a:chExt cx="461550" cy="437200"/>
          </a:xfrm>
        </p:grpSpPr>
        <p:sp>
          <p:nvSpPr>
            <p:cNvPr id="21" name="Google Shape;501;p38">
              <a:extLst>
                <a:ext uri="{FF2B5EF4-FFF2-40B4-BE49-F238E27FC236}">
                  <a16:creationId xmlns:a16="http://schemas.microsoft.com/office/drawing/2014/main" id="{F7C11DE1-2EF6-4275-9899-6BC13AD3EDCF}"/>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2;p38">
              <a:extLst>
                <a:ext uri="{FF2B5EF4-FFF2-40B4-BE49-F238E27FC236}">
                  <a16:creationId xmlns:a16="http://schemas.microsoft.com/office/drawing/2014/main" id="{4EAACE53-DF84-4836-A406-7898F7B56543}"/>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AF4672F8-0DDF-4A61-8189-1B444627CFA4}"/>
              </a:ext>
            </a:extLst>
          </p:cNvPr>
          <p:cNvSpPr txBox="1"/>
          <p:nvPr/>
        </p:nvSpPr>
        <p:spPr>
          <a:xfrm>
            <a:off x="1005345" y="3273402"/>
            <a:ext cx="1831443"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54A4B4"/>
                </a:solidFill>
                <a:latin typeface="Quicksand"/>
              </a:rPr>
              <a:t>Speech </a:t>
            </a:r>
            <a:r>
              <a:rPr lang="en-US" sz="1600" dirty="0" smtClean="0">
                <a:solidFill>
                  <a:srgbClr val="54A4B4"/>
                </a:solidFill>
                <a:latin typeface="Quicksand"/>
              </a:rPr>
              <a:t>Center</a:t>
            </a:r>
            <a:endParaRPr lang="en-US" sz="1600" dirty="0">
              <a:solidFill>
                <a:srgbClr val="54A4B4"/>
              </a:solidFill>
            </a:endParaRPr>
          </a:p>
        </p:txBody>
      </p:sp>
      <p:sp>
        <p:nvSpPr>
          <p:cNvPr id="24" name="TextBox 23">
            <a:extLst>
              <a:ext uri="{FF2B5EF4-FFF2-40B4-BE49-F238E27FC236}">
                <a16:creationId xmlns:a16="http://schemas.microsoft.com/office/drawing/2014/main" id="{4733ACAF-D021-4D96-AE3A-27F52F418C8E}"/>
              </a:ext>
            </a:extLst>
          </p:cNvPr>
          <p:cNvSpPr txBox="1"/>
          <p:nvPr/>
        </p:nvSpPr>
        <p:spPr>
          <a:xfrm>
            <a:off x="2805132" y="5824517"/>
            <a:ext cx="1831443"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54A4B4"/>
                </a:solidFill>
                <a:latin typeface="Quicksand"/>
              </a:rPr>
              <a:t>Writing Center</a:t>
            </a:r>
            <a:endParaRPr lang="en-US" sz="1600">
              <a:solidFill>
                <a:srgbClr val="54A4B4"/>
              </a:solidFill>
            </a:endParaRPr>
          </a:p>
        </p:txBody>
      </p:sp>
      <p:sp>
        <p:nvSpPr>
          <p:cNvPr id="25" name="TextBox 24">
            <a:extLst>
              <a:ext uri="{FF2B5EF4-FFF2-40B4-BE49-F238E27FC236}">
                <a16:creationId xmlns:a16="http://schemas.microsoft.com/office/drawing/2014/main" id="{3FBE37BF-906F-4301-92E1-C8E90F5115CF}"/>
              </a:ext>
            </a:extLst>
          </p:cNvPr>
          <p:cNvSpPr txBox="1"/>
          <p:nvPr/>
        </p:nvSpPr>
        <p:spPr>
          <a:xfrm>
            <a:off x="906755" y="5825760"/>
            <a:ext cx="1831443"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54A4B4"/>
                </a:solidFill>
                <a:latin typeface="Quicksand"/>
              </a:rPr>
              <a:t>ITS</a:t>
            </a:r>
            <a:endParaRPr lang="en-US">
              <a:solidFill>
                <a:srgbClr val="54A4B4"/>
              </a:solidFill>
            </a:endParaRPr>
          </a:p>
        </p:txBody>
      </p:sp>
      <p:sp>
        <p:nvSpPr>
          <p:cNvPr id="26" name="TextBox 25">
            <a:extLst>
              <a:ext uri="{FF2B5EF4-FFF2-40B4-BE49-F238E27FC236}">
                <a16:creationId xmlns:a16="http://schemas.microsoft.com/office/drawing/2014/main" id="{CF86FCB1-FF80-4EF9-80F5-E3F3294BA6E5}"/>
              </a:ext>
            </a:extLst>
          </p:cNvPr>
          <p:cNvSpPr txBox="1"/>
          <p:nvPr/>
        </p:nvSpPr>
        <p:spPr>
          <a:xfrm>
            <a:off x="5444692" y="6041383"/>
            <a:ext cx="2597847"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54A4B4"/>
                </a:solidFill>
                <a:latin typeface="Quicksand"/>
              </a:rPr>
              <a:t>ITS Knowledge Base</a:t>
            </a:r>
            <a:endParaRPr lang="en-US">
              <a:solidFill>
                <a:srgbClr val="54A4B4"/>
              </a:solidFill>
            </a:endParaRPr>
          </a:p>
        </p:txBody>
      </p:sp>
      <p:sp>
        <p:nvSpPr>
          <p:cNvPr id="27" name="Google Shape;516;p38"/>
          <p:cNvSpPr/>
          <p:nvPr/>
        </p:nvSpPr>
        <p:spPr>
          <a:xfrm>
            <a:off x="3305808" y="1762348"/>
            <a:ext cx="931678" cy="1469026"/>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4733ACAF-D021-4D96-AE3A-27F52F418C8E}"/>
              </a:ext>
            </a:extLst>
          </p:cNvPr>
          <p:cNvSpPr txBox="1"/>
          <p:nvPr/>
        </p:nvSpPr>
        <p:spPr>
          <a:xfrm>
            <a:off x="2890664" y="3273402"/>
            <a:ext cx="1831443"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rgbClr val="54A4B4"/>
                </a:solidFill>
                <a:latin typeface="Quicksand"/>
              </a:rPr>
              <a:t>ACCESS</a:t>
            </a:r>
            <a:endParaRPr lang="en-US" sz="1600">
              <a:solidFill>
                <a:srgbClr val="54A4B4"/>
              </a:solidFill>
            </a:endParaRPr>
          </a:p>
        </p:txBody>
      </p:sp>
      <p:sp>
        <p:nvSpPr>
          <p:cNvPr id="29" name="Google Shape;393;p38"/>
          <p:cNvSpPr/>
          <p:nvPr/>
        </p:nvSpPr>
        <p:spPr>
          <a:xfrm>
            <a:off x="1270422" y="1941566"/>
            <a:ext cx="1247702" cy="1110590"/>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 name="Google Shape;60;p10"/>
          <p:cNvCxnSpPr/>
          <p:nvPr/>
        </p:nvCxnSpPr>
        <p:spPr>
          <a:xfrm>
            <a:off x="5010376" y="1797495"/>
            <a:ext cx="0" cy="5035289"/>
          </a:xfrm>
          <a:prstGeom prst="straightConnector1">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cxnSp>
      <p:sp>
        <p:nvSpPr>
          <p:cNvPr id="31" name="Google Shape;61;p10"/>
          <p:cNvSpPr/>
          <p:nvPr/>
        </p:nvSpPr>
        <p:spPr>
          <a:xfrm>
            <a:off x="4915201" y="3308509"/>
            <a:ext cx="190200" cy="190200"/>
          </a:xfrm>
          <a:prstGeom prst="ellipse">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CF86FCB1-FF80-4EF9-80F5-E3F3294BA6E5}"/>
              </a:ext>
            </a:extLst>
          </p:cNvPr>
          <p:cNvSpPr txBox="1"/>
          <p:nvPr/>
        </p:nvSpPr>
        <p:spPr>
          <a:xfrm>
            <a:off x="5427316" y="3393402"/>
            <a:ext cx="259784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54A4B4"/>
                </a:solidFill>
                <a:latin typeface="Quicksand"/>
              </a:rPr>
              <a:t>Practice Assignments </a:t>
            </a:r>
          </a:p>
          <a:p>
            <a:pPr algn="ctr"/>
            <a:r>
              <a:rPr lang="en-US" sz="1600" dirty="0">
                <a:solidFill>
                  <a:srgbClr val="54A4B4"/>
                </a:solidFill>
                <a:latin typeface="Quicksand"/>
              </a:rPr>
              <a:t>&amp; Quizzes</a:t>
            </a:r>
            <a:endParaRPr lang="en-US" dirty="0">
              <a:solidFill>
                <a:srgbClr val="54A4B4"/>
              </a:solidFill>
            </a:endParaRPr>
          </a:p>
        </p:txBody>
      </p:sp>
    </p:spTree>
    <p:extLst>
      <p:ext uri="{BB962C8B-B14F-4D97-AF65-F5344CB8AC3E}">
        <p14:creationId xmlns:p14="http://schemas.microsoft.com/office/powerpoint/2010/main" val="13098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P spid="25" grpId="0"/>
      <p:bldP spid="26" grpId="0"/>
      <p:bldP spid="27" grpId="0" animBg="1"/>
      <p:bldP spid="28" grpId="0"/>
      <p:bldP spid="29" grpId="0" animBg="1"/>
      <p:bldP spid="31" grpId="0" animBg="1"/>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1750" y="888575"/>
            <a:ext cx="6880500" cy="777000"/>
          </a:xfrm>
        </p:spPr>
        <p:txBody>
          <a:bodyPr/>
          <a:lstStyle/>
          <a:p>
            <a:pPr algn="ctr"/>
            <a:r>
              <a:rPr lang="en-US" sz="4400" dirty="0" smtClean="0"/>
              <a:t>Your Presence in the Course</a:t>
            </a:r>
            <a:endParaRPr lang="en-US" sz="4400" dirty="0"/>
          </a:p>
        </p:txBody>
      </p:sp>
      <p:sp>
        <p:nvSpPr>
          <p:cNvPr id="2" name="Text Placeholder 1"/>
          <p:cNvSpPr>
            <a:spLocks noGrp="1"/>
          </p:cNvSpPr>
          <p:nvPr>
            <p:ph type="body" idx="1"/>
          </p:nvPr>
        </p:nvSpPr>
        <p:spPr/>
        <p:txBody>
          <a:bodyPr/>
          <a:lstStyle/>
          <a:p>
            <a:pPr marL="463550" indent="-463550">
              <a:spcAft>
                <a:spcPts val="1200"/>
              </a:spcAft>
            </a:pPr>
            <a:r>
              <a:rPr lang="en-US" dirty="0" smtClean="0"/>
              <a:t>Announcements</a:t>
            </a:r>
          </a:p>
          <a:p>
            <a:pPr marL="463550" indent="-463550">
              <a:spcAft>
                <a:spcPts val="1200"/>
              </a:spcAft>
            </a:pPr>
            <a:r>
              <a:rPr lang="en-US" dirty="0" smtClean="0"/>
              <a:t>Office Hours</a:t>
            </a:r>
          </a:p>
          <a:p>
            <a:pPr marL="463550" indent="-463550">
              <a:spcAft>
                <a:spcPts val="1200"/>
              </a:spcAft>
            </a:pPr>
            <a:r>
              <a:rPr lang="en-US" dirty="0" smtClean="0"/>
              <a:t>Discussions</a:t>
            </a:r>
          </a:p>
          <a:p>
            <a:pPr marL="463550" indent="-463550">
              <a:spcAft>
                <a:spcPts val="1200"/>
              </a:spcAft>
            </a:pPr>
            <a:r>
              <a:rPr lang="en-US" dirty="0" smtClean="0"/>
              <a:t>Feedback</a:t>
            </a:r>
          </a:p>
          <a:p>
            <a:pPr marL="914400" lvl="1" indent="-450850">
              <a:spcAft>
                <a:spcPts val="1200"/>
              </a:spcAft>
            </a:pPr>
            <a:r>
              <a:rPr lang="en-US" dirty="0" smtClean="0"/>
              <a:t>Ask your students for feedback</a:t>
            </a:r>
          </a:p>
          <a:p>
            <a:pPr marL="463550" indent="-463550">
              <a:spcAft>
                <a:spcPts val="1200"/>
              </a:spcAft>
            </a:pPr>
            <a:r>
              <a:rPr lang="en-US" dirty="0" smtClean="0"/>
              <a:t>Reaching Out</a:t>
            </a:r>
          </a:p>
          <a:p>
            <a:pPr marL="463550" indent="-463550">
              <a:spcAft>
                <a:spcPts val="1200"/>
              </a:spcAft>
            </a:pPr>
            <a:r>
              <a:rPr lang="en-US" dirty="0" smtClean="0"/>
              <a:t>Lectures</a:t>
            </a:r>
            <a:endParaRPr lang="en-US" dirty="0"/>
          </a:p>
        </p:txBody>
      </p:sp>
    </p:spTree>
    <p:extLst>
      <p:ext uri="{BB962C8B-B14F-4D97-AF65-F5344CB8AC3E}">
        <p14:creationId xmlns:p14="http://schemas.microsoft.com/office/powerpoint/2010/main" val="163666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2" name="Shape 1822"/>
          <p:cNvSpPr txBox="1">
            <a:spLocks noGrp="1"/>
          </p:cNvSpPr>
          <p:nvPr>
            <p:ph type="subTitle" idx="4294967295"/>
          </p:nvPr>
        </p:nvSpPr>
        <p:spPr>
          <a:xfrm>
            <a:off x="1723876" y="2458282"/>
            <a:ext cx="5713500" cy="1046400"/>
          </a:xfrm>
          <a:prstGeom prst="rect">
            <a:avLst/>
          </a:prstGeom>
        </p:spPr>
        <p:txBody>
          <a:bodyPr wrap="square" lIns="91425" tIns="91425" rIns="91425" bIns="91425" anchor="t" anchorCtr="0">
            <a:noAutofit/>
          </a:bodyPr>
          <a:lstStyle/>
          <a:p>
            <a:pPr lvl="0" algn="ctr">
              <a:spcBef>
                <a:spcPts val="0"/>
              </a:spcBef>
              <a:buNone/>
            </a:pPr>
            <a:r>
              <a:rPr lang="en" sz="3600" b="1" dirty="0"/>
              <a:t>How </a:t>
            </a:r>
            <a:r>
              <a:rPr lang="en" sz="3600" b="1" dirty="0" smtClean="0"/>
              <a:t>long are your typical face-to-face lectures?</a:t>
            </a:r>
            <a:endParaRPr lang="en" sz="3600" b="1" dirty="0"/>
          </a:p>
        </p:txBody>
      </p:sp>
      <p:sp>
        <p:nvSpPr>
          <p:cNvPr id="6" name="Shape 1823"/>
          <p:cNvSpPr txBox="1">
            <a:spLocks/>
          </p:cNvSpPr>
          <p:nvPr/>
        </p:nvSpPr>
        <p:spPr>
          <a:xfrm>
            <a:off x="1654865" y="5037827"/>
            <a:ext cx="5713500" cy="405441"/>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C3E50"/>
              </a:buClr>
              <a:buSzPct val="100000"/>
              <a:buFont typeface="Merriweather"/>
              <a:buChar char="✖"/>
              <a:defRPr sz="2600" b="0" i="0" u="none" strike="noStrike" cap="none">
                <a:solidFill>
                  <a:srgbClr val="2C3E50"/>
                </a:solidFill>
                <a:latin typeface="Merriweather"/>
                <a:ea typeface="Merriweather"/>
                <a:cs typeface="Merriweather"/>
                <a:sym typeface="Merriweather"/>
              </a:defRPr>
            </a:lvl1pPr>
            <a:lvl2pPr marR="0" lvl="1" algn="l" rtl="0">
              <a:lnSpc>
                <a:spcPct val="100000"/>
              </a:lnSpc>
              <a:spcBef>
                <a:spcPts val="480"/>
              </a:spcBef>
              <a:spcAft>
                <a:spcPts val="0"/>
              </a:spcAft>
              <a:buClr>
                <a:srgbClr val="2C3E50"/>
              </a:buClr>
              <a:buSzPct val="100000"/>
              <a:buFont typeface="Merriweather"/>
              <a:buChar char="○"/>
              <a:defRPr sz="2200" b="0" i="0" u="none" strike="noStrike" cap="none">
                <a:solidFill>
                  <a:srgbClr val="2C3E50"/>
                </a:solidFill>
                <a:latin typeface="Merriweather"/>
                <a:ea typeface="Merriweather"/>
                <a:cs typeface="Merriweather"/>
                <a:sym typeface="Merriweather"/>
              </a:defRPr>
            </a:lvl2pPr>
            <a:lvl3pPr marR="0" lvl="2" algn="l" rtl="0">
              <a:lnSpc>
                <a:spcPct val="100000"/>
              </a:lnSpc>
              <a:spcBef>
                <a:spcPts val="48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3pPr>
            <a:lvl4pPr marR="0" lvl="3"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4pPr>
            <a:lvl5pPr marR="0" lvl="4"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5pPr>
            <a:lvl6pPr marR="0" lvl="5"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6pPr>
            <a:lvl7pPr marR="0" lvl="6"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7pPr>
            <a:lvl8pPr marR="0" lvl="7"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8pPr>
            <a:lvl9pPr marR="0" lvl="8" algn="l" rtl="0">
              <a:lnSpc>
                <a:spcPct val="100000"/>
              </a:lnSpc>
              <a:spcBef>
                <a:spcPts val="360"/>
              </a:spcBef>
              <a:spcAft>
                <a:spcPts val="0"/>
              </a:spcAft>
              <a:buClr>
                <a:srgbClr val="2C3E50"/>
              </a:buClr>
              <a:buSzPct val="100000"/>
              <a:buFont typeface="Merriweather"/>
              <a:buChar char="■"/>
              <a:defRPr sz="1800" b="0" i="0" u="none" strike="noStrike" cap="none">
                <a:solidFill>
                  <a:srgbClr val="2C3E50"/>
                </a:solidFill>
                <a:latin typeface="Merriweather"/>
                <a:ea typeface="Merriweather"/>
                <a:cs typeface="Merriweather"/>
                <a:sym typeface="Merriweather"/>
              </a:defRPr>
            </a:lvl9pPr>
          </a:lstStyle>
          <a:p>
            <a:pPr algn="ctr">
              <a:spcBef>
                <a:spcPts val="0"/>
              </a:spcBef>
              <a:buFont typeface="Merriweather"/>
              <a:buNone/>
            </a:pPr>
            <a:r>
              <a:rPr lang="en-US" sz="1800" i="1" dirty="0"/>
              <a:t>Type in chat.</a:t>
            </a:r>
          </a:p>
        </p:txBody>
      </p:sp>
    </p:spTree>
    <p:extLst>
      <p:ext uri="{BB962C8B-B14F-4D97-AF65-F5344CB8AC3E}">
        <p14:creationId xmlns:p14="http://schemas.microsoft.com/office/powerpoint/2010/main" val="803705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4758" y="5798446"/>
            <a:ext cx="6754484" cy="307777"/>
          </a:xfrm>
          <a:prstGeom prst="rect">
            <a:avLst/>
          </a:prstGeom>
        </p:spPr>
        <p:txBody>
          <a:bodyPr wrap="square">
            <a:spAutoFit/>
          </a:bodyPr>
          <a:lstStyle/>
          <a:p>
            <a:r>
              <a:rPr lang="en-US" dirty="0">
                <a:hlinkClick r:id="rId3"/>
              </a:rPr>
              <a:t>https://www.nytimes.com/2016/01/22/opinion/the-eight-second-attention-span.html</a:t>
            </a:r>
            <a:r>
              <a:rPr lang="en-US" dirty="0"/>
              <a:t> </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812" b="99323" l="0" r="99818"/>
                    </a14:imgEffect>
                  </a14:imgLayer>
                </a14:imgProps>
              </a:ext>
            </a:extLst>
          </a:blip>
          <a:srcRect l="19996" t="12207" r="25772" b="17056"/>
          <a:stretch/>
        </p:blipFill>
        <p:spPr>
          <a:xfrm>
            <a:off x="1785668" y="1035170"/>
            <a:ext cx="4815046" cy="4219368"/>
          </a:xfrm>
          <a:prstGeom prst="rect">
            <a:avLst/>
          </a:prstGeom>
        </p:spPr>
      </p:pic>
    </p:spTree>
    <p:extLst>
      <p:ext uri="{BB962C8B-B14F-4D97-AF65-F5344CB8AC3E}">
        <p14:creationId xmlns:p14="http://schemas.microsoft.com/office/powerpoint/2010/main" val="1380941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7248"/>
          <a:stretch/>
        </p:blipFill>
        <p:spPr>
          <a:xfrm>
            <a:off x="1165475" y="1512073"/>
            <a:ext cx="3473432" cy="2760421"/>
          </a:xfrm>
          <a:prstGeom prst="rect">
            <a:avLst/>
          </a:prstGeom>
        </p:spPr>
      </p:pic>
      <p:pic>
        <p:nvPicPr>
          <p:cNvPr id="7" name="Picture 6"/>
          <p:cNvPicPr>
            <a:picLocks noChangeAspect="1"/>
          </p:cNvPicPr>
          <p:nvPr/>
        </p:nvPicPr>
        <p:blipFill rotWithShape="1">
          <a:blip r:embed="rId4"/>
          <a:srcRect b="7196"/>
          <a:stretch/>
        </p:blipFill>
        <p:spPr>
          <a:xfrm>
            <a:off x="1165475" y="1512073"/>
            <a:ext cx="3415366" cy="2693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1153183" y="1531426"/>
            <a:ext cx="3429439" cy="2774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a:stretch>
            <a:fillRect/>
          </a:stretch>
        </p:blipFill>
        <p:spPr>
          <a:xfrm>
            <a:off x="1158444" y="1535729"/>
            <a:ext cx="3466896" cy="2809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7"/>
          <a:stretch>
            <a:fillRect/>
          </a:stretch>
        </p:blipFill>
        <p:spPr>
          <a:xfrm>
            <a:off x="1169202" y="1561989"/>
            <a:ext cx="3441131" cy="2792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03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42" presetClass="path" presetSubtype="0" accel="50000" decel="50000" fill="hold" nodeType="withEffect">
                                  <p:stCondLst>
                                    <p:cond delay="0"/>
                                  </p:stCondLst>
                                  <p:childTnLst>
                                    <p:animMotion origin="layout" path="M -5.55556E-7 4.81481E-6 L 0.11597 0.07754 " pathEditMode="relative" rAng="0" ptsTypes="AA">
                                      <p:cBhvr>
                                        <p:cTn id="12" dur="1000" fill="hold"/>
                                        <p:tgtEl>
                                          <p:spTgt spid="8"/>
                                        </p:tgtEl>
                                        <p:attrNameLst>
                                          <p:attrName>ppt_x</p:attrName>
                                          <p:attrName>ppt_y</p:attrName>
                                        </p:attrNameLst>
                                      </p:cBhvr>
                                      <p:rCtr x="5799" y="3866"/>
                                    </p:animMotion>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42" presetClass="path" presetSubtype="0" accel="50000" decel="50000" fill="hold" nodeType="withEffect">
                                  <p:stCondLst>
                                    <p:cond delay="0"/>
                                  </p:stCondLst>
                                  <p:childTnLst>
                                    <p:animMotion origin="layout" path="M -3.88889E-6 -1.48148E-6 L 0.24914 0.19005 " pathEditMode="relative" rAng="0" ptsTypes="AA">
                                      <p:cBhvr>
                                        <p:cTn id="17" dur="1000" fill="hold"/>
                                        <p:tgtEl>
                                          <p:spTgt spid="9"/>
                                        </p:tgtEl>
                                        <p:attrNameLst>
                                          <p:attrName>ppt_x</p:attrName>
                                          <p:attrName>ppt_y</p:attrName>
                                        </p:attrNameLst>
                                      </p:cBhvr>
                                      <p:rCtr x="12448" y="9491"/>
                                    </p:animMotion>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42" presetClass="path" presetSubtype="0" accel="50000" decel="50000" fill="hold" nodeType="withEffect">
                                  <p:stCondLst>
                                    <p:cond delay="0"/>
                                  </p:stCondLst>
                                  <p:childTnLst>
                                    <p:animMotion origin="layout" path="M 5E-6 -2.59259E-6 L 0.35938 0.2757 " pathEditMode="relative" rAng="0" ptsTypes="AA">
                                      <p:cBhvr>
                                        <p:cTn id="22" dur="1000" fill="hold"/>
                                        <p:tgtEl>
                                          <p:spTgt spid="10"/>
                                        </p:tgtEl>
                                        <p:attrNameLst>
                                          <p:attrName>ppt_x</p:attrName>
                                          <p:attrName>ppt_y</p:attrName>
                                        </p:attrNameLst>
                                      </p:cBhvr>
                                      <p:rCtr x="17969" y="13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xploringyourmind.com/wp-content/uploads/2019/01/john-swellers-cognitive-load-theory-3.jp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440364" y="1455515"/>
            <a:ext cx="5932709" cy="4152896"/>
          </a:xfrm>
          <a:prstGeom prst="rect">
            <a:avLst/>
          </a:prstGeom>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018572" y="3229337"/>
            <a:ext cx="2523281" cy="15047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smtClean="0"/>
              <a:t>Working </a:t>
            </a:r>
          </a:p>
          <a:p>
            <a:pPr algn="ctr"/>
            <a:r>
              <a:rPr lang="en-US" sz="3200" dirty="0" smtClean="0"/>
              <a:t>Memory</a:t>
            </a:r>
            <a:endParaRPr lang="en-US" sz="3200" dirty="0"/>
          </a:p>
        </p:txBody>
      </p:sp>
      <p:sp>
        <p:nvSpPr>
          <p:cNvPr id="11" name="Rounded Rectangle 10"/>
          <p:cNvSpPr/>
          <p:nvPr/>
        </p:nvSpPr>
        <p:spPr>
          <a:xfrm>
            <a:off x="5271584" y="3254170"/>
            <a:ext cx="2523281" cy="15047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smtClean="0"/>
              <a:t>Long-Term</a:t>
            </a:r>
          </a:p>
          <a:p>
            <a:pPr algn="ctr"/>
            <a:r>
              <a:rPr lang="en-US" sz="3200" dirty="0" smtClean="0"/>
              <a:t>Memory</a:t>
            </a:r>
            <a:endParaRPr lang="en-US" sz="3200" dirty="0"/>
          </a:p>
        </p:txBody>
      </p:sp>
      <p:sp>
        <p:nvSpPr>
          <p:cNvPr id="3" name="Right Arrow 2"/>
          <p:cNvSpPr/>
          <p:nvPr/>
        </p:nvSpPr>
        <p:spPr>
          <a:xfrm>
            <a:off x="3970116" y="3669175"/>
            <a:ext cx="844952" cy="62503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030" name="Picture 6" descr="Brain clipart human brain, Brain human brain Transparent FREE for ..."/>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192191" y="1553118"/>
            <a:ext cx="1828800" cy="154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1.94444E-6 -0.00047 L 0.47222 -0.00047 " pathEditMode="relative" rAng="0" ptsTypes="AA">
                                      <p:cBhvr>
                                        <p:cTn id="19" dur="2000" fill="hold"/>
                                        <p:tgtEl>
                                          <p:spTgt spid="1030"/>
                                        </p:tgtEl>
                                        <p:attrNameLst>
                                          <p:attrName>ppt_x</p:attrName>
                                          <p:attrName>ppt_y</p:attrName>
                                        </p:attrNameLst>
                                      </p:cBhvr>
                                      <p:rCtr x="236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0701" y="1469984"/>
            <a:ext cx="6496345" cy="3912243"/>
          </a:xfrm>
          <a:prstGeom prst="rect">
            <a:avLst/>
          </a:prstGeom>
          <a:ln>
            <a:solidFill>
              <a:schemeClr val="accent4"/>
            </a:solidFill>
          </a:ln>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4"/>
          <a:srcRect l="61425" t="14912" r="11798" b="32454"/>
          <a:stretch/>
        </p:blipFill>
        <p:spPr>
          <a:xfrm>
            <a:off x="1215024" y="1653676"/>
            <a:ext cx="6412022" cy="3544858"/>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61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1006997" y="1106242"/>
            <a:ext cx="7400081" cy="4639504"/>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3685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571743" y="2535399"/>
            <a:ext cx="6028200" cy="892861"/>
          </a:xfrm>
          <a:prstGeom prst="rect">
            <a:avLst/>
          </a:prstGeom>
        </p:spPr>
        <p:txBody>
          <a:bodyPr wrap="square" lIns="91425" tIns="91425" rIns="91425" bIns="91425" anchor="b" anchorCtr="0">
            <a:noAutofit/>
          </a:bodyPr>
          <a:lstStyle/>
          <a:p>
            <a:pPr lvl="0" rtl="0">
              <a:spcBef>
                <a:spcPts val="0"/>
              </a:spcBef>
              <a:buNone/>
            </a:pPr>
            <a:r>
              <a:rPr lang="en" sz="7200" b="1" dirty="0" smtClean="0"/>
              <a:t>Use Your Resources</a:t>
            </a:r>
            <a:endParaRPr lang="en" sz="7200" b="1" dirty="0"/>
          </a:p>
        </p:txBody>
      </p:sp>
    </p:spTree>
    <p:extLst>
      <p:ext uri="{BB962C8B-B14F-4D97-AF65-F5344CB8AC3E}">
        <p14:creationId xmlns:p14="http://schemas.microsoft.com/office/powerpoint/2010/main" val="4146674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ctrTitle" idx="4294967295"/>
          </p:nvPr>
        </p:nvSpPr>
        <p:spPr>
          <a:xfrm>
            <a:off x="-81025" y="4682535"/>
            <a:ext cx="9143999" cy="1236900"/>
          </a:xfrm>
          <a:prstGeom prst="rect">
            <a:avLst/>
          </a:prstGeom>
        </p:spPr>
        <p:txBody>
          <a:bodyPr wrap="square" lIns="91425" tIns="91425" rIns="91425" bIns="91425" anchor="b" anchorCtr="0">
            <a:noAutofit/>
          </a:bodyPr>
          <a:lstStyle/>
          <a:p>
            <a:pPr lvl="0" algn="ctr" rtl="0">
              <a:spcBef>
                <a:spcPts val="0"/>
              </a:spcBef>
              <a:buNone/>
            </a:pPr>
            <a:r>
              <a:rPr lang="en" sz="7200" dirty="0">
                <a:solidFill>
                  <a:srgbClr val="FFFFFF"/>
                </a:solidFill>
              </a:rPr>
              <a:t>Q &amp; </a:t>
            </a:r>
            <a:r>
              <a:rPr lang="en" sz="7200" dirty="0" smtClean="0">
                <a:solidFill>
                  <a:srgbClr val="FFFFFF"/>
                </a:solidFill>
              </a:rPr>
              <a:t>A</a:t>
            </a:r>
            <a:br>
              <a:rPr lang="en" sz="7200" dirty="0" smtClean="0">
                <a:solidFill>
                  <a:srgbClr val="FFFFFF"/>
                </a:solidFill>
              </a:rPr>
            </a:br>
            <a:r>
              <a:rPr lang="en" sz="4400" dirty="0" smtClean="0">
                <a:solidFill>
                  <a:srgbClr val="FFFFFF"/>
                </a:solidFill>
              </a:rPr>
              <a:t>Course Organization &amp; Online Community </a:t>
            </a:r>
            <a:endParaRPr lang="en" sz="4400" dirty="0">
              <a:solidFill>
                <a:srgbClr val="FFFFFF"/>
              </a:solidFill>
            </a:endParaRPr>
          </a:p>
        </p:txBody>
      </p:sp>
      <p:sp>
        <p:nvSpPr>
          <p:cNvPr id="1848" name="Shape 1848"/>
          <p:cNvSpPr/>
          <p:nvPr/>
        </p:nvSpPr>
        <p:spPr>
          <a:xfrm>
            <a:off x="3213452" y="1444381"/>
            <a:ext cx="2728142" cy="2522753"/>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w="19050" cap="rnd" cmpd="sng">
            <a:solidFill>
              <a:srgbClr val="FFFFFF"/>
            </a:solidFill>
            <a:prstDash val="solid"/>
            <a:round/>
            <a:headEnd type="none" w="lg" len="lg"/>
            <a:tailEnd type="none" w="lg" len="lg"/>
          </a:ln>
        </p:spPr>
      </p:sp>
      <p:sp>
        <p:nvSpPr>
          <p:cNvPr id="1849" name="Shape 1849"/>
          <p:cNvSpPr/>
          <p:nvPr/>
        </p:nvSpPr>
        <p:spPr>
          <a:xfrm>
            <a:off x="4014780" y="2037077"/>
            <a:ext cx="1114426" cy="1337354"/>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166456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479146" y="2871066"/>
            <a:ext cx="6028200" cy="892861"/>
          </a:xfrm>
          <a:prstGeom prst="rect">
            <a:avLst/>
          </a:prstGeom>
        </p:spPr>
        <p:txBody>
          <a:bodyPr wrap="square" lIns="91425" tIns="91425" rIns="91425" bIns="91425" anchor="b" anchorCtr="0">
            <a:noAutofit/>
          </a:bodyPr>
          <a:lstStyle/>
          <a:p>
            <a:pPr lvl="0" rtl="0">
              <a:spcBef>
                <a:spcPts val="0"/>
              </a:spcBef>
              <a:buNone/>
            </a:pPr>
            <a:r>
              <a:rPr lang="en" sz="7200" b="1" dirty="0" smtClean="0"/>
              <a:t>Accessibility Always</a:t>
            </a:r>
            <a:endParaRPr lang="en" sz="7200" b="1" dirty="0"/>
          </a:p>
        </p:txBody>
      </p:sp>
    </p:spTree>
    <p:extLst>
      <p:ext uri="{BB962C8B-B14F-4D97-AF65-F5344CB8AC3E}">
        <p14:creationId xmlns:p14="http://schemas.microsoft.com/office/powerpoint/2010/main" val="383754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1750" y="923300"/>
            <a:ext cx="6880500" cy="777000"/>
          </a:xfrm>
        </p:spPr>
        <p:txBody>
          <a:bodyPr/>
          <a:lstStyle/>
          <a:p>
            <a:pPr algn="ctr"/>
            <a:r>
              <a:rPr lang="en-US" sz="4400" dirty="0" smtClean="0"/>
              <a:t>Universal Design for Learning (UDL)</a:t>
            </a:r>
            <a:endParaRPr lang="en-US" sz="4400" dirty="0"/>
          </a:p>
        </p:txBody>
      </p:sp>
      <p:pic>
        <p:nvPicPr>
          <p:cNvPr id="9" name="Picture 8"/>
          <p:cNvPicPr>
            <a:picLocks noChangeAspect="1"/>
          </p:cNvPicPr>
          <p:nvPr/>
        </p:nvPicPr>
        <p:blipFill>
          <a:blip r:embed="rId3"/>
          <a:stretch>
            <a:fillRect/>
          </a:stretch>
        </p:blipFill>
        <p:spPr>
          <a:xfrm>
            <a:off x="1698914" y="2339862"/>
            <a:ext cx="5810676" cy="4266295"/>
          </a:xfrm>
          <a:prstGeom prst="rect">
            <a:avLst/>
          </a:prstGeom>
          <a:ln>
            <a:solidFill>
              <a:schemeClr val="accent4"/>
            </a:solidFill>
          </a:ln>
          <a:effectLst>
            <a:outerShdw blurRad="50800" dist="38100" dir="2700000" algn="tl" rotWithShape="0">
              <a:prstClr val="black">
                <a:alpha val="40000"/>
              </a:prstClr>
            </a:outerShdw>
          </a:effectLst>
        </p:spPr>
      </p:pic>
      <p:sp>
        <p:nvSpPr>
          <p:cNvPr id="10" name="Rectangle 9"/>
          <p:cNvSpPr/>
          <p:nvPr/>
        </p:nvSpPr>
        <p:spPr>
          <a:xfrm>
            <a:off x="2714266" y="1700300"/>
            <a:ext cx="3715468"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a:latin typeface="Merriweather" panose="020B0604020202020204" charset="0"/>
                <a:hlinkClick r:id="rId4"/>
              </a:rPr>
              <a:t>http://udlguidelines.cast.org</a:t>
            </a:r>
            <a:r>
              <a:rPr lang="en-US" sz="1600" dirty="0" smtClean="0">
                <a:latin typeface="Merriweather" panose="020B0604020202020204" charset="0"/>
                <a:hlinkClick r:id="rId4"/>
              </a:rPr>
              <a:t>/</a:t>
            </a:r>
            <a:r>
              <a:rPr lang="en-US" sz="1600" dirty="0" smtClean="0">
                <a:latin typeface="Merriweather" panose="020B0604020202020204" charset="0"/>
              </a:rPr>
              <a:t> </a:t>
            </a:r>
            <a:endParaRPr lang="en-US" sz="1600" dirty="0">
              <a:latin typeface="Merriweather" panose="020B0604020202020204" charset="0"/>
            </a:endParaRPr>
          </a:p>
        </p:txBody>
      </p:sp>
    </p:spTree>
    <p:extLst>
      <p:ext uri="{BB962C8B-B14F-4D97-AF65-F5344CB8AC3E}">
        <p14:creationId xmlns:p14="http://schemas.microsoft.com/office/powerpoint/2010/main" val="1958801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0700"/>
            <a:ext cx="9144000" cy="777000"/>
          </a:xfrm>
        </p:spPr>
        <p:txBody>
          <a:bodyPr/>
          <a:lstStyle/>
          <a:p>
            <a:pPr algn="ctr"/>
            <a:r>
              <a:rPr lang="en-US" sz="4400" dirty="0"/>
              <a:t>Universal Design for Learning (UDL</a:t>
            </a:r>
            <a:r>
              <a:rPr lang="en-US" sz="4400" dirty="0" smtClean="0"/>
              <a:t>) - Examples</a:t>
            </a:r>
            <a:endParaRPr lang="en-US" sz="4400" dirty="0"/>
          </a:p>
        </p:txBody>
      </p:sp>
      <p:sp>
        <p:nvSpPr>
          <p:cNvPr id="3" name="Text Placeholder 2"/>
          <p:cNvSpPr>
            <a:spLocks noGrp="1"/>
          </p:cNvSpPr>
          <p:nvPr>
            <p:ph type="body" idx="1"/>
          </p:nvPr>
        </p:nvSpPr>
        <p:spPr/>
        <p:txBody>
          <a:bodyPr/>
          <a:lstStyle/>
          <a:p>
            <a:r>
              <a:rPr lang="en-US" dirty="0" smtClean="0"/>
              <a:t>Transcripts</a:t>
            </a:r>
          </a:p>
          <a:p>
            <a:r>
              <a:rPr lang="en-US" dirty="0" smtClean="0"/>
              <a:t>PowerPoint files</a:t>
            </a:r>
          </a:p>
          <a:p>
            <a:r>
              <a:rPr lang="en-US" dirty="0" smtClean="0"/>
              <a:t>Reflective assignments</a:t>
            </a:r>
          </a:p>
          <a:p>
            <a:r>
              <a:rPr lang="en-US" dirty="0" smtClean="0"/>
              <a:t>Collaborative</a:t>
            </a:r>
          </a:p>
          <a:p>
            <a:r>
              <a:rPr lang="en-US" dirty="0" smtClean="0"/>
              <a:t>Micro-assessments</a:t>
            </a:r>
          </a:p>
          <a:p>
            <a:r>
              <a:rPr lang="en-US" dirty="0" smtClean="0"/>
              <a:t>Peer review</a:t>
            </a:r>
          </a:p>
          <a:p>
            <a:r>
              <a:rPr lang="en-US" dirty="0" smtClean="0"/>
              <a:t>Assignment delivery</a:t>
            </a:r>
          </a:p>
          <a:p>
            <a:r>
              <a:rPr lang="en-US" dirty="0" smtClean="0"/>
              <a:t>Connect to interests</a:t>
            </a:r>
          </a:p>
          <a:p>
            <a:r>
              <a:rPr lang="en-US" dirty="0" smtClean="0"/>
              <a:t>Multiple file </a:t>
            </a:r>
            <a:r>
              <a:rPr lang="en-US" dirty="0" smtClean="0"/>
              <a:t>formats</a:t>
            </a:r>
          </a:p>
          <a:p>
            <a:endParaRPr lang="en-US" dirty="0"/>
          </a:p>
        </p:txBody>
      </p:sp>
    </p:spTree>
    <p:extLst>
      <p:ext uri="{BB962C8B-B14F-4D97-AF65-F5344CB8AC3E}">
        <p14:creationId xmlns:p14="http://schemas.microsoft.com/office/powerpoint/2010/main" val="17539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31750" y="1027475"/>
            <a:ext cx="6880500" cy="777000"/>
          </a:xfrm>
        </p:spPr>
        <p:txBody>
          <a:bodyPr/>
          <a:lstStyle/>
          <a:p>
            <a:pPr algn="ctr"/>
            <a:r>
              <a:rPr lang="en-US" sz="4800" dirty="0" smtClean="0"/>
              <a:t>Blackboard Ally</a:t>
            </a:r>
            <a:endParaRPr lang="en-US" sz="4800" dirty="0"/>
          </a:p>
        </p:txBody>
      </p:sp>
      <p:pic>
        <p:nvPicPr>
          <p:cNvPr id="3074" name="Picture 2" descr="BB_Tool_All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103" y="3205951"/>
            <a:ext cx="6252138" cy="1632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ternate Formats | Information Technology | Drexel Universit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083" y="3368001"/>
            <a:ext cx="2381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lternative Formats | Blackboard He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949" y="2018611"/>
            <a:ext cx="4196506" cy="4496768"/>
          </a:xfrm>
          <a:prstGeom prst="rect">
            <a:avLst/>
          </a:prstGeom>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0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07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Recap</a:t>
            </a:r>
            <a:endParaRPr lang="en-US" sz="4400" dirty="0"/>
          </a:p>
        </p:txBody>
      </p:sp>
      <p:sp>
        <p:nvSpPr>
          <p:cNvPr id="4" name="Text Placeholder 3"/>
          <p:cNvSpPr>
            <a:spLocks noGrp="1"/>
          </p:cNvSpPr>
          <p:nvPr>
            <p:ph type="body" idx="1"/>
          </p:nvPr>
        </p:nvSpPr>
        <p:spPr>
          <a:xfrm>
            <a:off x="810228" y="1645825"/>
            <a:ext cx="3661097" cy="4642200"/>
          </a:xfrm>
        </p:spPr>
        <p:txBody>
          <a:bodyPr/>
          <a:lstStyle/>
          <a:p>
            <a:pPr marL="342900" indent="-342900">
              <a:buFont typeface="Wingdings" panose="05000000000000000000" pitchFamily="2" charset="2"/>
              <a:buChar char=""/>
            </a:pPr>
            <a:r>
              <a:rPr lang="en-US" dirty="0" smtClean="0"/>
              <a:t>Use Your Resources</a:t>
            </a:r>
          </a:p>
          <a:p>
            <a:pPr marL="682625" lvl="6" indent="-334963">
              <a:buFont typeface="Courier New" panose="02070309020205020404" pitchFamily="49" charset="0"/>
              <a:buChar char="o"/>
            </a:pPr>
            <a:r>
              <a:rPr lang="en-US" sz="1800" dirty="0"/>
              <a:t>IDLT</a:t>
            </a:r>
          </a:p>
          <a:p>
            <a:pPr marL="682625" lvl="6" indent="-334963">
              <a:buFont typeface="Courier New" panose="02070309020205020404" pitchFamily="49" charset="0"/>
              <a:buChar char="o"/>
            </a:pPr>
            <a:r>
              <a:rPr lang="en-US" sz="1800" dirty="0"/>
              <a:t>KB</a:t>
            </a:r>
          </a:p>
          <a:p>
            <a:pPr marL="682625" lvl="6" indent="-334963">
              <a:buFont typeface="Courier New" panose="02070309020205020404" pitchFamily="49" charset="0"/>
              <a:buChar char="o"/>
            </a:pPr>
            <a:r>
              <a:rPr lang="en-US" sz="1800" dirty="0"/>
              <a:t>Virtual </a:t>
            </a:r>
            <a:r>
              <a:rPr lang="en-US" sz="1800" dirty="0" smtClean="0"/>
              <a:t>Training</a:t>
            </a:r>
            <a:endParaRPr lang="en-US" dirty="0"/>
          </a:p>
          <a:p>
            <a:pPr marL="347662" lvl="6">
              <a:buNone/>
            </a:pPr>
            <a:endParaRPr lang="en-US" dirty="0" smtClean="0"/>
          </a:p>
          <a:p>
            <a:pPr marL="347663" lvl="6" indent="-347663">
              <a:buFont typeface="Wingdings" panose="05000000000000000000" pitchFamily="2" charset="2"/>
              <a:buChar char=""/>
            </a:pPr>
            <a:r>
              <a:rPr lang="en-US" dirty="0" smtClean="0"/>
              <a:t>Make a Plan</a:t>
            </a:r>
          </a:p>
          <a:p>
            <a:pPr marL="682625" lvl="6" indent="-334963">
              <a:buFont typeface="Courier New" panose="02070309020205020404" pitchFamily="49" charset="0"/>
              <a:buChar char="o"/>
            </a:pPr>
            <a:r>
              <a:rPr lang="en-US" sz="1800" dirty="0"/>
              <a:t>OSCQR</a:t>
            </a:r>
          </a:p>
          <a:p>
            <a:pPr marL="682625" lvl="6" indent="-334963">
              <a:buFont typeface="Courier New" panose="02070309020205020404" pitchFamily="49" charset="0"/>
              <a:buChar char="o"/>
            </a:pPr>
            <a:r>
              <a:rPr lang="en-US" sz="1800" dirty="0"/>
              <a:t>Course Planning </a:t>
            </a:r>
            <a:r>
              <a:rPr lang="en-US" sz="1800" dirty="0" smtClean="0"/>
              <a:t>Grid</a:t>
            </a:r>
          </a:p>
          <a:p>
            <a:pPr marL="682625" lvl="6" indent="-334963">
              <a:buFont typeface="Courier New" panose="02070309020205020404" pitchFamily="49" charset="0"/>
              <a:buChar char="o"/>
            </a:pPr>
            <a:r>
              <a:rPr lang="en-US" sz="1800" dirty="0" smtClean="0"/>
              <a:t>Syllabus</a:t>
            </a:r>
          </a:p>
          <a:p>
            <a:pPr marL="682625" lvl="6" indent="-334963">
              <a:buFont typeface="Courier New" panose="02070309020205020404" pitchFamily="49" charset="0"/>
              <a:buChar char="o"/>
            </a:pPr>
            <a:r>
              <a:rPr lang="en-US" sz="1800" dirty="0" smtClean="0"/>
              <a:t>Rubrics</a:t>
            </a:r>
            <a:endParaRPr lang="en-US" sz="1800" dirty="0"/>
          </a:p>
          <a:p>
            <a:pPr marL="682625" lvl="6" indent="-334963">
              <a:buFont typeface="Courier New" panose="02070309020205020404" pitchFamily="49" charset="0"/>
              <a:buChar char="o"/>
            </a:pPr>
            <a:endParaRPr lang="en-US" sz="1800" dirty="0" smtClean="0"/>
          </a:p>
          <a:p>
            <a:pPr marL="347663" lvl="6" indent="-347663">
              <a:buFont typeface="Wingdings" panose="05000000000000000000" pitchFamily="2" charset="2"/>
              <a:buChar char=""/>
            </a:pPr>
            <a:r>
              <a:rPr lang="en-US" dirty="0"/>
              <a:t>Course </a:t>
            </a:r>
            <a:r>
              <a:rPr lang="en-US" dirty="0" smtClean="0"/>
              <a:t>Organization</a:t>
            </a:r>
          </a:p>
          <a:p>
            <a:pPr marL="682625" lvl="6" indent="-334963">
              <a:buFont typeface="Courier New" panose="02070309020205020404" pitchFamily="49" charset="0"/>
              <a:buChar char="o"/>
            </a:pPr>
            <a:r>
              <a:rPr lang="en-US" sz="1800" dirty="0"/>
              <a:t>Folders</a:t>
            </a:r>
          </a:p>
          <a:p>
            <a:pPr marL="682625" lvl="6" indent="-334963">
              <a:buFont typeface="Courier New" panose="02070309020205020404" pitchFamily="49" charset="0"/>
              <a:buChar char="o"/>
            </a:pPr>
            <a:r>
              <a:rPr lang="en-US" sz="1800" dirty="0"/>
              <a:t>About This Course</a:t>
            </a:r>
          </a:p>
          <a:p>
            <a:pPr marL="682625" lvl="6" indent="-334963">
              <a:buFont typeface="Courier New" panose="02070309020205020404" pitchFamily="49" charset="0"/>
              <a:buChar char="o"/>
            </a:pPr>
            <a:r>
              <a:rPr lang="en-US" sz="1800" dirty="0"/>
              <a:t>Welcome </a:t>
            </a:r>
            <a:r>
              <a:rPr lang="en-US" sz="1800" dirty="0" smtClean="0"/>
              <a:t>Announcement</a:t>
            </a:r>
            <a:endParaRPr lang="en-US" sz="1800" dirty="0"/>
          </a:p>
        </p:txBody>
      </p:sp>
      <p:sp>
        <p:nvSpPr>
          <p:cNvPr id="5" name="Text Placeholder 4"/>
          <p:cNvSpPr>
            <a:spLocks noGrp="1"/>
          </p:cNvSpPr>
          <p:nvPr>
            <p:ph type="body" idx="2"/>
          </p:nvPr>
        </p:nvSpPr>
        <p:spPr>
          <a:xfrm>
            <a:off x="4471325" y="1657400"/>
            <a:ext cx="4290710" cy="4642200"/>
          </a:xfrm>
          <a:noFill/>
          <a:ln>
            <a:noFill/>
          </a:ln>
        </p:spPr>
        <p:txBody>
          <a:bodyPr wrap="square" lIns="91425" tIns="91425" rIns="91425" bIns="91425" anchor="t" anchorCtr="0"/>
          <a:lstStyle/>
          <a:p>
            <a:pPr marL="342900" indent="-342900">
              <a:buFont typeface="Wingdings" panose="05000000000000000000" pitchFamily="2" charset="2"/>
              <a:buChar char=""/>
            </a:pPr>
            <a:r>
              <a:rPr lang="en-US" dirty="0" smtClean="0"/>
              <a:t>Build Online Community</a:t>
            </a:r>
          </a:p>
          <a:p>
            <a:pPr marL="682625" indent="-334963">
              <a:buFont typeface="Courier New" panose="02070309020205020404" pitchFamily="49" charset="0"/>
              <a:buChar char="o"/>
            </a:pPr>
            <a:r>
              <a:rPr lang="en-US" sz="1800" dirty="0"/>
              <a:t>Welcome video/course tour</a:t>
            </a:r>
          </a:p>
          <a:p>
            <a:pPr marL="682625" indent="-334963">
              <a:buFont typeface="Courier New" panose="02070309020205020404" pitchFamily="49" charset="0"/>
              <a:buChar char="o"/>
            </a:pPr>
            <a:r>
              <a:rPr lang="en-US" sz="1800" dirty="0"/>
              <a:t>Discussion board</a:t>
            </a:r>
          </a:p>
          <a:p>
            <a:pPr marL="682625" indent="-334963">
              <a:buFont typeface="Courier New" panose="02070309020205020404" pitchFamily="49" charset="0"/>
              <a:buChar char="o"/>
            </a:pPr>
            <a:r>
              <a:rPr lang="en-US" sz="1800" dirty="0"/>
              <a:t>Peer Reviews</a:t>
            </a:r>
          </a:p>
          <a:p>
            <a:pPr marL="682625" indent="-334963">
              <a:buFont typeface="Courier New" panose="02070309020205020404" pitchFamily="49" charset="0"/>
              <a:buChar char="o"/>
            </a:pPr>
            <a:r>
              <a:rPr lang="en-US" sz="1800" dirty="0"/>
              <a:t>Tutoring and Learning Support</a:t>
            </a:r>
          </a:p>
          <a:p>
            <a:pPr marL="682625" indent="-334963">
              <a:buFont typeface="Courier New" panose="02070309020205020404" pitchFamily="49" charset="0"/>
              <a:buChar char="o"/>
            </a:pPr>
            <a:r>
              <a:rPr lang="en-US" sz="1800" dirty="0"/>
              <a:t>Your Presence in the </a:t>
            </a:r>
            <a:r>
              <a:rPr lang="en-US" sz="1800" dirty="0" smtClean="0"/>
              <a:t>Course</a:t>
            </a:r>
          </a:p>
          <a:p>
            <a:pPr marL="914400" indent="-231775">
              <a:buFont typeface="Wingdings" panose="05000000000000000000" pitchFamily="2" charset="2"/>
              <a:buChar char="§"/>
            </a:pPr>
            <a:r>
              <a:rPr lang="en-US" sz="1600" dirty="0" smtClean="0"/>
              <a:t>Announcements</a:t>
            </a:r>
          </a:p>
          <a:p>
            <a:pPr marL="914400" indent="-231775">
              <a:buFont typeface="Wingdings" panose="05000000000000000000" pitchFamily="2" charset="2"/>
              <a:buChar char="§"/>
            </a:pPr>
            <a:r>
              <a:rPr lang="en-US" sz="1600" dirty="0" smtClean="0"/>
              <a:t>Office Hours</a:t>
            </a:r>
          </a:p>
          <a:p>
            <a:pPr marL="914400" indent="-231775">
              <a:buFont typeface="Wingdings" panose="05000000000000000000" pitchFamily="2" charset="2"/>
              <a:buChar char="§"/>
            </a:pPr>
            <a:r>
              <a:rPr lang="en-US" sz="1600" dirty="0" smtClean="0"/>
              <a:t>Discussion</a:t>
            </a:r>
          </a:p>
          <a:p>
            <a:pPr marL="914400" indent="-231775">
              <a:buFont typeface="Wingdings" panose="05000000000000000000" pitchFamily="2" charset="2"/>
              <a:buChar char="§"/>
            </a:pPr>
            <a:r>
              <a:rPr lang="en-US" sz="1600" dirty="0" smtClean="0"/>
              <a:t>Feedback</a:t>
            </a:r>
          </a:p>
          <a:p>
            <a:pPr marL="914400" indent="-231775">
              <a:buFont typeface="Wingdings" panose="05000000000000000000" pitchFamily="2" charset="2"/>
              <a:buChar char="§"/>
            </a:pPr>
            <a:r>
              <a:rPr lang="en-US" sz="1600" dirty="0" smtClean="0"/>
              <a:t>Retention</a:t>
            </a:r>
          </a:p>
          <a:p>
            <a:pPr marL="914400" indent="-231775">
              <a:buFont typeface="Wingdings" panose="05000000000000000000" pitchFamily="2" charset="2"/>
              <a:buChar char="§"/>
            </a:pPr>
            <a:r>
              <a:rPr lang="en-US" sz="1600" dirty="0" smtClean="0"/>
              <a:t>Lectures</a:t>
            </a:r>
          </a:p>
          <a:p>
            <a:pPr marL="682625" indent="-334963">
              <a:buFont typeface="Courier New" panose="02070309020205020404" pitchFamily="49" charset="0"/>
              <a:buChar char="o"/>
            </a:pPr>
            <a:endParaRPr lang="en-US" sz="1800" dirty="0"/>
          </a:p>
          <a:p>
            <a:pPr marL="342900" indent="-342900">
              <a:buFont typeface="Wingdings" panose="05000000000000000000" pitchFamily="2" charset="2"/>
              <a:buChar char=""/>
            </a:pPr>
            <a:r>
              <a:rPr lang="en-US" dirty="0" smtClean="0"/>
              <a:t>Accessibility Always</a:t>
            </a:r>
          </a:p>
          <a:p>
            <a:pPr marL="682625" indent="-334963">
              <a:buFont typeface="Courier New" panose="02070309020205020404" pitchFamily="49" charset="0"/>
              <a:buChar char="o"/>
            </a:pPr>
            <a:r>
              <a:rPr lang="en-US" sz="1800" dirty="0"/>
              <a:t>UDL</a:t>
            </a:r>
          </a:p>
          <a:p>
            <a:pPr marL="682625" indent="-334963">
              <a:buFont typeface="Courier New" panose="02070309020205020404" pitchFamily="49" charset="0"/>
              <a:buChar char="o"/>
            </a:pPr>
            <a:r>
              <a:rPr lang="en-US" sz="1800" dirty="0"/>
              <a:t>Blackboard Ally</a:t>
            </a:r>
          </a:p>
        </p:txBody>
      </p:sp>
    </p:spTree>
    <p:extLst>
      <p:ext uri="{BB962C8B-B14F-4D97-AF65-F5344CB8AC3E}">
        <p14:creationId xmlns:p14="http://schemas.microsoft.com/office/powerpoint/2010/main" val="1464496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ctrTitle" idx="4294967295"/>
          </p:nvPr>
        </p:nvSpPr>
        <p:spPr>
          <a:xfrm>
            <a:off x="1374150" y="3999629"/>
            <a:ext cx="6395700" cy="1236900"/>
          </a:xfrm>
          <a:prstGeom prst="rect">
            <a:avLst/>
          </a:prstGeom>
        </p:spPr>
        <p:txBody>
          <a:bodyPr wrap="square" lIns="91425" tIns="91425" rIns="91425" bIns="91425" anchor="b" anchorCtr="0">
            <a:noAutofit/>
          </a:bodyPr>
          <a:lstStyle/>
          <a:p>
            <a:pPr lvl="0" algn="ctr" rtl="0">
              <a:spcBef>
                <a:spcPts val="0"/>
              </a:spcBef>
              <a:buNone/>
            </a:pPr>
            <a:r>
              <a:rPr lang="en" sz="7200" dirty="0">
                <a:solidFill>
                  <a:srgbClr val="FFFFFF"/>
                </a:solidFill>
              </a:rPr>
              <a:t>Q &amp; A</a:t>
            </a:r>
          </a:p>
        </p:txBody>
      </p:sp>
      <p:sp>
        <p:nvSpPr>
          <p:cNvPr id="1848" name="Shape 1848"/>
          <p:cNvSpPr/>
          <p:nvPr/>
        </p:nvSpPr>
        <p:spPr>
          <a:xfrm>
            <a:off x="3213452" y="1444381"/>
            <a:ext cx="2728142" cy="2522753"/>
          </a:xfrm>
          <a:custGeom>
            <a:avLst/>
            <a:gdLst/>
            <a:ahLst/>
            <a:cxnLst/>
            <a:rect l="0" t="0" r="0" b="0"/>
            <a:pathLst>
              <a:path w="89712" h="82958" extrusionOk="0">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w="19050" cap="rnd" cmpd="sng">
            <a:solidFill>
              <a:srgbClr val="FFFFFF"/>
            </a:solidFill>
            <a:prstDash val="solid"/>
            <a:round/>
            <a:headEnd type="none" w="lg" len="lg"/>
            <a:tailEnd type="none" w="lg" len="lg"/>
          </a:ln>
        </p:spPr>
      </p:sp>
      <p:sp>
        <p:nvSpPr>
          <p:cNvPr id="1849" name="Shape 1849"/>
          <p:cNvSpPr/>
          <p:nvPr/>
        </p:nvSpPr>
        <p:spPr>
          <a:xfrm>
            <a:off x="4014780" y="2037077"/>
            <a:ext cx="1114426" cy="1337354"/>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wrap="square"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2808190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15818" y="2461010"/>
            <a:ext cx="5917417" cy="4206008"/>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1052075"/>
            <a:ext cx="7939701" cy="777000"/>
          </a:xfrm>
          <a:prstGeom prst="rect">
            <a:avLst/>
          </a:prstGeom>
        </p:spPr>
        <p:txBody>
          <a:bodyPr wrap="square" lIns="91425" tIns="91425" rIns="91425" bIns="91425" anchor="b" anchorCtr="0">
            <a:noAutofit/>
          </a:bodyPr>
          <a:lstStyle/>
          <a:p>
            <a:pPr lvl="0" algn="ctr" rtl="0">
              <a:spcBef>
                <a:spcPts val="0"/>
              </a:spcBef>
              <a:buNone/>
            </a:pPr>
            <a:r>
              <a:rPr lang="en" sz="4400" dirty="0">
                <a:solidFill>
                  <a:schemeClr val="accent4"/>
                </a:solidFill>
              </a:rPr>
              <a:t>Insructional Design &amp; Learning Technologies</a:t>
            </a:r>
          </a:p>
        </p:txBody>
      </p:sp>
      <p:sp>
        <p:nvSpPr>
          <p:cNvPr id="1815" name="Shape 1815"/>
          <p:cNvSpPr txBox="1"/>
          <p:nvPr/>
        </p:nvSpPr>
        <p:spPr>
          <a:xfrm>
            <a:off x="5921232" y="4614454"/>
            <a:ext cx="2698702" cy="850566"/>
          </a:xfrm>
          <a:prstGeom prst="rect">
            <a:avLst/>
          </a:prstGeom>
          <a:noFill/>
          <a:ln>
            <a:noFill/>
          </a:ln>
        </p:spPr>
        <p:txBody>
          <a:bodyPr wrap="square" lIns="91425" tIns="91425" rIns="91425" bIns="91425" anchor="t" anchorCtr="0">
            <a:noAutofit/>
          </a:bodyPr>
          <a:lstStyle/>
          <a:p>
            <a:pPr lvl="0" rtl="0">
              <a:spcBef>
                <a:spcPts val="600"/>
              </a:spcBef>
              <a:buNone/>
            </a:pPr>
            <a:r>
              <a:rPr lang="en" sz="2800" b="1" dirty="0">
                <a:solidFill>
                  <a:srgbClr val="2C3E50"/>
                </a:solidFill>
                <a:latin typeface="Merriweather"/>
                <a:ea typeface="Merriweather"/>
                <a:cs typeface="Merriweather"/>
                <a:sym typeface="Merriweather"/>
              </a:rPr>
              <a:t>Consultation</a:t>
            </a:r>
            <a:br>
              <a:rPr lang="en" sz="2800" b="1" dirty="0">
                <a:solidFill>
                  <a:srgbClr val="2C3E50"/>
                </a:solidFill>
                <a:latin typeface="Merriweather"/>
                <a:ea typeface="Merriweather"/>
                <a:cs typeface="Merriweather"/>
                <a:sym typeface="Merriweather"/>
              </a:rPr>
            </a:br>
            <a:r>
              <a:rPr lang="en" sz="2800" b="1" dirty="0">
                <a:solidFill>
                  <a:srgbClr val="2C3E50"/>
                </a:solidFill>
                <a:latin typeface="Merriweather"/>
                <a:ea typeface="Merriweather"/>
                <a:cs typeface="Merriweather"/>
                <a:sym typeface="Merriweather"/>
              </a:rPr>
              <a:t>Request</a:t>
            </a:r>
          </a:p>
        </p:txBody>
      </p:sp>
      <p:sp>
        <p:nvSpPr>
          <p:cNvPr id="3" name="Oval 2"/>
          <p:cNvSpPr/>
          <p:nvPr/>
        </p:nvSpPr>
        <p:spPr>
          <a:xfrm>
            <a:off x="923535" y="6074298"/>
            <a:ext cx="149557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H="1">
            <a:off x="2419109" y="5265997"/>
            <a:ext cx="3448183" cy="808301"/>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7" name="Rectangle 6"/>
          <p:cNvSpPr/>
          <p:nvPr/>
        </p:nvSpPr>
        <p:spPr>
          <a:xfrm>
            <a:off x="2528274" y="1829075"/>
            <a:ext cx="3970077"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a:latin typeface="Merriweather" panose="020B0604020202020204" charset="0"/>
                <a:hlinkClick r:id="rId4"/>
              </a:rPr>
              <a:t>http://www.siue.edu/its/idlt/</a:t>
            </a:r>
            <a:endParaRPr lang="en-US" sz="1600" dirty="0">
              <a:solidFill>
                <a:schemeClr val="accent4"/>
              </a:solidFill>
              <a:latin typeface="Merriweather" panose="020B0604020202020204" charset="0"/>
              <a:ea typeface="Merriweather"/>
              <a:cs typeface="Merriweath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9687" y="2273328"/>
            <a:ext cx="6245819" cy="4405264"/>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809008"/>
            <a:ext cx="7939701" cy="777000"/>
          </a:xfrm>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IDLT – Teaching Toolkit</a:t>
            </a:r>
            <a:endParaRPr lang="en" sz="4400" dirty="0">
              <a:solidFill>
                <a:schemeClr val="accent4"/>
              </a:solidFill>
            </a:endParaRPr>
          </a:p>
        </p:txBody>
      </p:sp>
      <p:sp>
        <p:nvSpPr>
          <p:cNvPr id="3" name="Oval 2"/>
          <p:cNvSpPr/>
          <p:nvPr/>
        </p:nvSpPr>
        <p:spPr>
          <a:xfrm>
            <a:off x="1324493" y="6211856"/>
            <a:ext cx="169234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08350" y="1690183"/>
            <a:ext cx="4601731"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hlinkClick r:id="rId4"/>
              </a:rPr>
              <a:t>http://www.siue.edu/its/idlt/toolkit.shtml</a:t>
            </a:r>
            <a:endParaRPr lang="en-US" sz="1600" dirty="0">
              <a:latin typeface="Merriweather" panose="020B0604020202020204" charset="0"/>
            </a:endParaRPr>
          </a:p>
        </p:txBody>
      </p:sp>
    </p:spTree>
    <p:extLst>
      <p:ext uri="{BB962C8B-B14F-4D97-AF65-F5344CB8AC3E}">
        <p14:creationId xmlns:p14="http://schemas.microsoft.com/office/powerpoint/2010/main" val="21025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264" y="2620714"/>
            <a:ext cx="8377298" cy="3987479"/>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1052075"/>
            <a:ext cx="7939701" cy="777000"/>
          </a:xfrm>
          <a:prstGeom prst="rect">
            <a:avLst/>
          </a:prstGeom>
        </p:spPr>
        <p:txBody>
          <a:bodyPr wrap="square" lIns="91425" tIns="91425" rIns="91425" bIns="91425" anchor="b" anchorCtr="0">
            <a:noAutofit/>
          </a:bodyPr>
          <a:lstStyle/>
          <a:p>
            <a:pPr lvl="0" algn="ctr" rtl="0">
              <a:spcBef>
                <a:spcPts val="0"/>
              </a:spcBef>
              <a:buNone/>
            </a:pPr>
            <a:r>
              <a:rPr lang="en" sz="4400" dirty="0" smtClean="0">
                <a:solidFill>
                  <a:schemeClr val="accent4"/>
                </a:solidFill>
              </a:rPr>
              <a:t>I</a:t>
            </a:r>
            <a:r>
              <a:rPr lang="en-US" sz="4400" dirty="0" smtClean="0">
                <a:solidFill>
                  <a:schemeClr val="accent4"/>
                </a:solidFill>
              </a:rPr>
              <a:t>t</a:t>
            </a:r>
            <a:r>
              <a:rPr lang="en" sz="4400" dirty="0" smtClean="0">
                <a:solidFill>
                  <a:schemeClr val="accent4"/>
                </a:solidFill>
              </a:rPr>
              <a:t>s Knowledge Base</a:t>
            </a:r>
            <a:endParaRPr lang="en" sz="4400" dirty="0">
              <a:solidFill>
                <a:schemeClr val="accent4"/>
              </a:solidFill>
            </a:endParaRPr>
          </a:p>
        </p:txBody>
      </p:sp>
      <p:sp>
        <p:nvSpPr>
          <p:cNvPr id="1815" name="Shape 1815"/>
          <p:cNvSpPr txBox="1"/>
          <p:nvPr/>
        </p:nvSpPr>
        <p:spPr>
          <a:xfrm>
            <a:off x="5921232" y="4614454"/>
            <a:ext cx="2698702" cy="850566"/>
          </a:xfrm>
          <a:prstGeom prst="rect">
            <a:avLst/>
          </a:prstGeom>
          <a:noFill/>
          <a:ln>
            <a:noFill/>
          </a:ln>
        </p:spPr>
        <p:txBody>
          <a:bodyPr wrap="square" lIns="91425" tIns="91425" rIns="91425" bIns="91425" anchor="t" anchorCtr="0">
            <a:noAutofit/>
          </a:bodyPr>
          <a:lstStyle/>
          <a:p>
            <a:pPr lvl="0" rtl="0">
              <a:spcBef>
                <a:spcPts val="600"/>
              </a:spcBef>
              <a:buNone/>
            </a:pPr>
            <a:r>
              <a:rPr lang="en" sz="2800" b="1" dirty="0" smtClean="0">
                <a:solidFill>
                  <a:srgbClr val="2C3E50"/>
                </a:solidFill>
                <a:latin typeface="Merriweather"/>
                <a:ea typeface="Merriweather"/>
                <a:cs typeface="Merriweather"/>
                <a:sym typeface="Merriweather"/>
              </a:rPr>
              <a:t>Type Keyword Here</a:t>
            </a:r>
            <a:endParaRPr lang="en" sz="2800" b="1" dirty="0">
              <a:solidFill>
                <a:srgbClr val="2C3E50"/>
              </a:solidFill>
              <a:latin typeface="Merriweather"/>
              <a:ea typeface="Merriweather"/>
              <a:cs typeface="Merriweather"/>
              <a:sym typeface="Merriweather"/>
            </a:endParaRPr>
          </a:p>
        </p:txBody>
      </p:sp>
      <p:sp>
        <p:nvSpPr>
          <p:cNvPr id="3" name="Oval 2"/>
          <p:cNvSpPr/>
          <p:nvPr/>
        </p:nvSpPr>
        <p:spPr>
          <a:xfrm>
            <a:off x="2902805" y="2863920"/>
            <a:ext cx="1692344" cy="442249"/>
          </a:xfrm>
          <a:prstGeom prst="ellipse">
            <a:avLst/>
          </a:prstGeom>
          <a:noFill/>
          <a:ln w="762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H="1" flipV="1">
            <a:off x="4074289" y="3437681"/>
            <a:ext cx="1793004" cy="1828316"/>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7" name="Rectangle 6"/>
          <p:cNvSpPr/>
          <p:nvPr/>
        </p:nvSpPr>
        <p:spPr>
          <a:xfrm>
            <a:off x="2528274" y="1829075"/>
            <a:ext cx="3970077" cy="478970"/>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a:latin typeface="Merriweather" panose="020B0604020202020204" charset="0"/>
                <a:hlinkClick r:id="rId4"/>
              </a:rPr>
              <a:t>https://kb.siue.edu/</a:t>
            </a:r>
            <a:endParaRPr lang="en-US" sz="1600" dirty="0">
              <a:latin typeface="Merriweather" panose="020B0604020202020204" charset="0"/>
            </a:endParaRPr>
          </a:p>
        </p:txBody>
      </p:sp>
    </p:spTree>
    <p:extLst>
      <p:ext uri="{BB962C8B-B14F-4D97-AF65-F5344CB8AC3E}">
        <p14:creationId xmlns:p14="http://schemas.microsoft.com/office/powerpoint/2010/main" val="245272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2"/>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4856" y="2769202"/>
            <a:ext cx="8336911" cy="3165274"/>
          </a:xfrm>
          <a:prstGeom prst="rect">
            <a:avLst/>
          </a:prstGeom>
          <a:ln>
            <a:solidFill>
              <a:schemeClr val="accent4"/>
            </a:solidFill>
          </a:ln>
          <a:effectLst>
            <a:outerShdw blurRad="50800" dist="38100" dir="2700000" algn="tl" rotWithShape="0">
              <a:prstClr val="black">
                <a:alpha val="40000"/>
              </a:prstClr>
            </a:outerShdw>
          </a:effectLst>
        </p:spPr>
      </p:pic>
      <p:sp>
        <p:nvSpPr>
          <p:cNvPr id="1813" name="Shape 1813"/>
          <p:cNvSpPr txBox="1">
            <a:spLocks noGrp="1"/>
          </p:cNvSpPr>
          <p:nvPr>
            <p:ph type="title"/>
          </p:nvPr>
        </p:nvSpPr>
        <p:spPr>
          <a:xfrm>
            <a:off x="543463" y="1052075"/>
            <a:ext cx="7939701" cy="777000"/>
          </a:xfrm>
          <a:prstGeom prst="rect">
            <a:avLst/>
          </a:prstGeom>
        </p:spPr>
        <p:txBody>
          <a:bodyPr wrap="square" lIns="91425" tIns="91425" rIns="91425" bIns="91425" anchor="b" anchorCtr="0">
            <a:noAutofit/>
          </a:bodyPr>
          <a:lstStyle/>
          <a:p>
            <a:pPr lvl="0" algn="ctr" rtl="0">
              <a:spcBef>
                <a:spcPts val="0"/>
              </a:spcBef>
              <a:buNone/>
            </a:pPr>
            <a:r>
              <a:rPr lang="en-US" sz="4400" dirty="0" smtClean="0">
                <a:solidFill>
                  <a:schemeClr val="accent4"/>
                </a:solidFill>
              </a:rPr>
              <a:t>Virtual Training</a:t>
            </a:r>
            <a:endParaRPr lang="en" sz="4400" dirty="0">
              <a:solidFill>
                <a:schemeClr val="accent4"/>
              </a:solidFill>
            </a:endParaRPr>
          </a:p>
        </p:txBody>
      </p:sp>
      <p:sp>
        <p:nvSpPr>
          <p:cNvPr id="7" name="Rectangle 6"/>
          <p:cNvSpPr/>
          <p:nvPr/>
        </p:nvSpPr>
        <p:spPr>
          <a:xfrm>
            <a:off x="2528274" y="1829074"/>
            <a:ext cx="3970077" cy="682631"/>
          </a:xfrm>
          <a:prstGeom prst="rect">
            <a:avLst/>
          </a:prstGeom>
        </p:spPr>
        <p:style>
          <a:lnRef idx="2">
            <a:schemeClr val="accent4"/>
          </a:lnRef>
          <a:fillRef idx="1">
            <a:schemeClr val="lt1"/>
          </a:fillRef>
          <a:effectRef idx="0">
            <a:schemeClr val="accent4"/>
          </a:effectRef>
          <a:fontRef idx="minor">
            <a:schemeClr val="dk1"/>
          </a:fontRef>
        </p:style>
        <p:txBody>
          <a:bodyPr wrap="square" anchor="ctr" anchorCtr="0">
            <a:noAutofit/>
          </a:bodyPr>
          <a:lstStyle/>
          <a:p>
            <a:pPr algn="ctr"/>
            <a:r>
              <a:rPr lang="en-US" sz="1600" dirty="0" smtClean="0">
                <a:latin typeface="Merriweather" panose="020B0604020202020204" charset="0"/>
                <a:hlinkClick r:id="rId4"/>
              </a:rPr>
              <a:t>https://bb.siue.edu/</a:t>
            </a:r>
            <a:endParaRPr lang="en-US" sz="1600" dirty="0" smtClean="0">
              <a:latin typeface="Merriweather" panose="020B0604020202020204" charset="0"/>
            </a:endParaRPr>
          </a:p>
          <a:p>
            <a:pPr algn="ctr"/>
            <a:r>
              <a:rPr lang="en-US" sz="1600" dirty="0" smtClean="0">
                <a:latin typeface="Merriweather" panose="020B0604020202020204" charset="0"/>
              </a:rPr>
              <a:t>Organizations&gt;ITS Training Services</a:t>
            </a:r>
            <a:endParaRPr lang="en-US" sz="1600" dirty="0">
              <a:latin typeface="Merriweather" panose="020B0604020202020204" charset="0"/>
            </a:endParaRPr>
          </a:p>
        </p:txBody>
      </p:sp>
    </p:spTree>
    <p:extLst>
      <p:ext uri="{BB962C8B-B14F-4D97-AF65-F5344CB8AC3E}">
        <p14:creationId xmlns:p14="http://schemas.microsoft.com/office/powerpoint/2010/main" val="425347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571743" y="2535399"/>
            <a:ext cx="6028200" cy="892861"/>
          </a:xfrm>
          <a:prstGeom prst="rect">
            <a:avLst/>
          </a:prstGeom>
        </p:spPr>
        <p:txBody>
          <a:bodyPr wrap="square" lIns="91425" tIns="91425" rIns="91425" bIns="91425" anchor="b" anchorCtr="0">
            <a:noAutofit/>
          </a:bodyPr>
          <a:lstStyle/>
          <a:p>
            <a:pPr lvl="0" rtl="0">
              <a:spcBef>
                <a:spcPts val="0"/>
              </a:spcBef>
              <a:buNone/>
            </a:pPr>
            <a:r>
              <a:rPr lang="en" sz="7200" b="1" dirty="0" smtClean="0"/>
              <a:t>Make a Plan</a:t>
            </a:r>
            <a:endParaRPr lang="en" sz="7200" b="1" dirty="0"/>
          </a:p>
        </p:txBody>
      </p:sp>
    </p:spTree>
    <p:extLst>
      <p:ext uri="{BB962C8B-B14F-4D97-AF65-F5344CB8AC3E}">
        <p14:creationId xmlns:p14="http://schemas.microsoft.com/office/powerpoint/2010/main" val="121067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ppt/theme/themeOverride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C0D7FFADBD464A9D3D3B052DEA847D" ma:contentTypeVersion="4" ma:contentTypeDescription="Create a new document." ma:contentTypeScope="" ma:versionID="63c3142ba5aad17815185c7a23cc6fc0">
  <xsd:schema xmlns:xsd="http://www.w3.org/2001/XMLSchema" xmlns:xs="http://www.w3.org/2001/XMLSchema" xmlns:p="http://schemas.microsoft.com/office/2006/metadata/properties" xmlns:ns2="059af5dc-0f92-4cff-be3c-ce59c6676ee7" targetNamespace="http://schemas.microsoft.com/office/2006/metadata/properties" ma:root="true" ma:fieldsID="1c572d6f80f2f678d7f7c625c7ce3ca7" ns2:_="">
    <xsd:import namespace="059af5dc-0f92-4cff-be3c-ce59c6676e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af5dc-0f92-4cff-be3c-ce59c6676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951745-E524-468A-A340-964F090670A2}">
  <ds:schemaRefs>
    <ds:schemaRef ds:uri="http://schemas.microsoft.com/sharepoint/v3/contenttype/forms"/>
  </ds:schemaRefs>
</ds:datastoreItem>
</file>

<file path=customXml/itemProps2.xml><?xml version="1.0" encoding="utf-8"?>
<ds:datastoreItem xmlns:ds="http://schemas.openxmlformats.org/officeDocument/2006/customXml" ds:itemID="{BDE52C07-09FC-4459-987B-C43868BF067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DCBBF9-175D-44B7-A102-09AC30ED83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af5dc-0f92-4cff-be3c-ce59c6676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4291</TotalTime>
  <Words>6063</Words>
  <Application>Microsoft Office PowerPoint</Application>
  <PresentationFormat>On-screen Show (4:3)</PresentationFormat>
  <Paragraphs>289</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Merriweather</vt:lpstr>
      <vt:lpstr>Courier New</vt:lpstr>
      <vt:lpstr>Quicksand</vt:lpstr>
      <vt:lpstr>Amatic SC</vt:lpstr>
      <vt:lpstr>Wingdings</vt:lpstr>
      <vt:lpstr>Arial</vt:lpstr>
      <vt:lpstr>Nathaniel template</vt:lpstr>
      <vt:lpstr>5 Strategies for Moving a Course Online</vt:lpstr>
      <vt:lpstr>Webinar Features</vt:lpstr>
      <vt:lpstr>PowerPoint Presentation</vt:lpstr>
      <vt:lpstr>Use Your Resources</vt:lpstr>
      <vt:lpstr>Insructional Design &amp; Learning Technologies</vt:lpstr>
      <vt:lpstr>IDLT – Teaching Toolkit</vt:lpstr>
      <vt:lpstr>Its Knowledge Base</vt:lpstr>
      <vt:lpstr>Virtual Training</vt:lpstr>
      <vt:lpstr>Make a Plan</vt:lpstr>
      <vt:lpstr>IDLT – Teaching Toolkit &gt; OSCQR</vt:lpstr>
      <vt:lpstr>PowerPoint Presentation</vt:lpstr>
      <vt:lpstr>PowerPoint Presentation</vt:lpstr>
      <vt:lpstr>IDLT – Teaching Toolkit &gt; Course Planning Grid</vt:lpstr>
      <vt:lpstr>PowerPoint Presentation</vt:lpstr>
      <vt:lpstr>Other Recommendations for Planning</vt:lpstr>
      <vt:lpstr>the Syllabus</vt:lpstr>
      <vt:lpstr>PowerPoint Presentation</vt:lpstr>
      <vt:lpstr>Additions/Changes</vt:lpstr>
      <vt:lpstr>IDLT – Teaching Toolkit &gt; Syllabus Template</vt:lpstr>
      <vt:lpstr>Rubrics</vt:lpstr>
      <vt:lpstr>Q &amp; A Resources &amp; Planning</vt:lpstr>
      <vt:lpstr>Organize Your Course</vt:lpstr>
      <vt:lpstr>Course Menu</vt:lpstr>
      <vt:lpstr>Weekly/Module Folders</vt:lpstr>
      <vt:lpstr>Weekly/Module Folders</vt:lpstr>
      <vt:lpstr>About This Course</vt:lpstr>
      <vt:lpstr>Where to Get Started</vt:lpstr>
      <vt:lpstr>Build An Online Community</vt:lpstr>
      <vt:lpstr>Welcome video/Course Tour</vt:lpstr>
      <vt:lpstr>Discussion Board</vt:lpstr>
      <vt:lpstr>Peer Reviews</vt:lpstr>
      <vt:lpstr>Tutoring and Learning Support</vt:lpstr>
      <vt:lpstr>Your Presence in the Course</vt:lpstr>
      <vt:lpstr>PowerPoint Presentation</vt:lpstr>
      <vt:lpstr>PowerPoint Presentation</vt:lpstr>
      <vt:lpstr>PowerPoint Presentation</vt:lpstr>
      <vt:lpstr>PowerPoint Presentation</vt:lpstr>
      <vt:lpstr>PowerPoint Presentation</vt:lpstr>
      <vt:lpstr>PowerPoint Presentation</vt:lpstr>
      <vt:lpstr>Q &amp; A Course Organization &amp; Online Community </vt:lpstr>
      <vt:lpstr>Accessibility Always</vt:lpstr>
      <vt:lpstr>Universal Design for Learning (UDL)</vt:lpstr>
      <vt:lpstr>Universal Design for Learning (UDL) - Examples</vt:lpstr>
      <vt:lpstr>Blackboard Ally</vt:lpstr>
      <vt:lpstr>Recap</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Albat, Jennifer</dc:creator>
  <cp:lastModifiedBy>Albat, Jennifer</cp:lastModifiedBy>
  <cp:revision>274</cp:revision>
  <dcterms:modified xsi:type="dcterms:W3CDTF">2020-05-20T15:48:43Z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0x0101003FC0D7FFADBD464A9D3D3B052DEA847D</vt:lpwstr>
  </property>
</Properties>
</file>