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4" r:id="rId1"/>
  </p:sldMasterIdLst>
  <p:notesMasterIdLst>
    <p:notesMasterId r:id="rId30"/>
  </p:notesMasterIdLst>
  <p:handoutMasterIdLst>
    <p:handoutMasterId r:id="rId31"/>
  </p:handoutMasterIdLst>
  <p:sldIdLst>
    <p:sldId id="256" r:id="rId2"/>
    <p:sldId id="380" r:id="rId3"/>
    <p:sldId id="394" r:id="rId4"/>
    <p:sldId id="395" r:id="rId5"/>
    <p:sldId id="376" r:id="rId6"/>
    <p:sldId id="331" r:id="rId7"/>
    <p:sldId id="277" r:id="rId8"/>
    <p:sldId id="258" r:id="rId9"/>
    <p:sldId id="384" r:id="rId10"/>
    <p:sldId id="396" r:id="rId11"/>
    <p:sldId id="382" r:id="rId12"/>
    <p:sldId id="388" r:id="rId13"/>
    <p:sldId id="379" r:id="rId14"/>
    <p:sldId id="381" r:id="rId15"/>
    <p:sldId id="397" r:id="rId16"/>
    <p:sldId id="383" r:id="rId17"/>
    <p:sldId id="398" r:id="rId18"/>
    <p:sldId id="391" r:id="rId19"/>
    <p:sldId id="399" r:id="rId20"/>
    <p:sldId id="385" r:id="rId21"/>
    <p:sldId id="400" r:id="rId22"/>
    <p:sldId id="390" r:id="rId23"/>
    <p:sldId id="401" r:id="rId24"/>
    <p:sldId id="386" r:id="rId25"/>
    <p:sldId id="402" r:id="rId26"/>
    <p:sldId id="389" r:id="rId27"/>
    <p:sldId id="387" r:id="rId28"/>
    <p:sldId id="403" r:id="rId29"/>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66964" autoAdjust="0"/>
  </p:normalViewPr>
  <p:slideViewPr>
    <p:cSldViewPr>
      <p:cViewPr varScale="1">
        <p:scale>
          <a:sx n="112" d="100"/>
          <a:sy n="112" d="100"/>
        </p:scale>
        <p:origin x="1488" y="108"/>
      </p:cViewPr>
      <p:guideLst>
        <p:guide orient="horz" pos="2160"/>
        <p:guide pos="2880"/>
      </p:guideLst>
    </p:cSldViewPr>
  </p:slideViewPr>
  <p:outlineViewPr>
    <p:cViewPr>
      <p:scale>
        <a:sx n="33" d="100"/>
        <a:sy n="33" d="100"/>
      </p:scale>
      <p:origin x="48" y="27462"/>
    </p:cViewPr>
    <p:sldLst>
      <p:sld r:id="rId1" collapse="1"/>
      <p:sld r:id="rId2" collapse="1"/>
    </p:sldLst>
  </p:outlineViewPr>
  <p:notesTextViewPr>
    <p:cViewPr>
      <p:scale>
        <a:sx n="3" d="2"/>
        <a:sy n="3" d="2"/>
      </p:scale>
      <p:origin x="0" y="0"/>
    </p:cViewPr>
  </p:notesTextViewPr>
  <p:sorterViewPr>
    <p:cViewPr>
      <p:scale>
        <a:sx n="100" d="100"/>
        <a:sy n="100" d="100"/>
      </p:scale>
      <p:origin x="0" y="6390"/>
    </p:cViewPr>
  </p:sorterViewPr>
  <p:notesViewPr>
    <p:cSldViewPr>
      <p:cViewPr varScale="1">
        <p:scale>
          <a:sx n="70" d="100"/>
          <a:sy n="70" d="100"/>
        </p:scale>
        <p:origin x="-264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defTabSz="931567" eaLnBrk="1" hangingPunct="1">
              <a:defRPr sz="1200">
                <a:latin typeface="Times New Roman" charset="0"/>
              </a:defRPr>
            </a:lvl1pPr>
          </a:lstStyle>
          <a:p>
            <a:pPr>
              <a:defRPr/>
            </a:pPr>
            <a:endParaRPr lang="en-US"/>
          </a:p>
        </p:txBody>
      </p:sp>
      <p:sp>
        <p:nvSpPr>
          <p:cNvPr id="39939"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3" tIns="46586" rIns="93173" bIns="46586" numCol="1" anchor="t" anchorCtr="0" compatLnSpc="1">
            <a:prstTxWarp prst="textNoShape">
              <a:avLst/>
            </a:prstTxWarp>
          </a:bodyPr>
          <a:lstStyle>
            <a:lvl1pPr algn="r" defTabSz="931567" eaLnBrk="1" hangingPunct="1">
              <a:defRPr sz="1200">
                <a:latin typeface="Times New Roman" charset="0"/>
              </a:defRPr>
            </a:lvl1pPr>
          </a:lstStyle>
          <a:p>
            <a:pPr>
              <a:defRPr/>
            </a:pPr>
            <a:endParaRPr lang="en-US"/>
          </a:p>
        </p:txBody>
      </p:sp>
      <p:sp>
        <p:nvSpPr>
          <p:cNvPr id="39940"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defTabSz="931567" eaLnBrk="1" hangingPunct="1">
              <a:defRPr sz="1200">
                <a:latin typeface="Times New Roman" charset="0"/>
              </a:defRPr>
            </a:lvl1pPr>
          </a:lstStyle>
          <a:p>
            <a:pPr>
              <a:defRPr/>
            </a:pPr>
            <a:endParaRPr lang="en-US"/>
          </a:p>
        </p:txBody>
      </p:sp>
      <p:sp>
        <p:nvSpPr>
          <p:cNvPr id="39941"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3" tIns="46586" rIns="93173" bIns="46586" numCol="1" anchor="b" anchorCtr="0" compatLnSpc="1">
            <a:prstTxWarp prst="textNoShape">
              <a:avLst/>
            </a:prstTxWarp>
          </a:bodyPr>
          <a:lstStyle>
            <a:lvl1pPr algn="r" defTabSz="930275" eaLnBrk="1" hangingPunct="1">
              <a:defRPr sz="1200"/>
            </a:lvl1pPr>
          </a:lstStyle>
          <a:p>
            <a:fld id="{875FBDF1-89C5-407A-A6AC-5B2411538959}" type="slidenum">
              <a:rPr lang="en-US" altLang="en-US"/>
              <a:pPr/>
              <a:t>‹#›</a:t>
            </a:fld>
            <a:endParaRPr lang="en-US" altLang="en-US"/>
          </a:p>
        </p:txBody>
      </p:sp>
    </p:spTree>
    <p:extLst>
      <p:ext uri="{BB962C8B-B14F-4D97-AF65-F5344CB8AC3E}">
        <p14:creationId xmlns:p14="http://schemas.microsoft.com/office/powerpoint/2010/main" val="21562239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3059113"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eaLnBrk="1" hangingPunct="1">
              <a:defRPr sz="1200">
                <a:latin typeface="Times New Roman" charset="0"/>
              </a:defRPr>
            </a:lvl1pPr>
          </a:lstStyle>
          <a:p>
            <a:pPr>
              <a:defRPr/>
            </a:pPr>
            <a:endParaRPr lang="en-US"/>
          </a:p>
        </p:txBody>
      </p:sp>
      <p:sp>
        <p:nvSpPr>
          <p:cNvPr id="46083" name="Rectangle 3"/>
          <p:cNvSpPr>
            <a:spLocks noGrp="1" noChangeArrowheads="1"/>
          </p:cNvSpPr>
          <p:nvPr>
            <p:ph type="dt" idx="1"/>
          </p:nvPr>
        </p:nvSpPr>
        <p:spPr bwMode="auto">
          <a:xfrm>
            <a:off x="3976688" y="0"/>
            <a:ext cx="3059112" cy="458788"/>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lvl1pPr algn="r" eaLnBrk="1" hangingPunct="1">
              <a:defRPr sz="1200">
                <a:latin typeface="Times New Roman"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36650" y="687388"/>
            <a:ext cx="4686300" cy="35147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5" name="Rectangle 5"/>
          <p:cNvSpPr>
            <a:spLocks noGrp="1" noChangeArrowheads="1"/>
          </p:cNvSpPr>
          <p:nvPr>
            <p:ph type="body" sz="quarter" idx="3"/>
          </p:nvPr>
        </p:nvSpPr>
        <p:spPr bwMode="auto">
          <a:xfrm>
            <a:off x="917575" y="4432300"/>
            <a:ext cx="5124450" cy="4202113"/>
          </a:xfrm>
          <a:prstGeom prst="rect">
            <a:avLst/>
          </a:prstGeom>
          <a:noFill/>
          <a:ln w="9525">
            <a:noFill/>
            <a:miter lim="800000"/>
            <a:headEnd/>
            <a:tailEnd/>
          </a:ln>
          <a:effectLst/>
        </p:spPr>
        <p:txBody>
          <a:bodyPr vert="horz" wrap="square" lIns="91723" tIns="45862" rIns="91723" bIns="458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6" name="Rectangle 6"/>
          <p:cNvSpPr>
            <a:spLocks noGrp="1" noChangeArrowheads="1"/>
          </p:cNvSpPr>
          <p:nvPr>
            <p:ph type="ftr" sz="quarter" idx="4"/>
          </p:nvPr>
        </p:nvSpPr>
        <p:spPr bwMode="auto">
          <a:xfrm>
            <a:off x="0" y="8863013"/>
            <a:ext cx="3059113"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eaLnBrk="1" hangingPunct="1">
              <a:defRPr sz="1200">
                <a:latin typeface="Times New Roman" charset="0"/>
              </a:defRPr>
            </a:lvl1pPr>
          </a:lstStyle>
          <a:p>
            <a:pPr>
              <a:defRPr/>
            </a:pPr>
            <a:endParaRPr lang="en-US"/>
          </a:p>
        </p:txBody>
      </p:sp>
      <p:sp>
        <p:nvSpPr>
          <p:cNvPr id="46087" name="Rectangle 7"/>
          <p:cNvSpPr>
            <a:spLocks noGrp="1" noChangeArrowheads="1"/>
          </p:cNvSpPr>
          <p:nvPr>
            <p:ph type="sldNum" sz="quarter" idx="5"/>
          </p:nvPr>
        </p:nvSpPr>
        <p:spPr bwMode="auto">
          <a:xfrm>
            <a:off x="3976688" y="8863013"/>
            <a:ext cx="3059112" cy="458787"/>
          </a:xfrm>
          <a:prstGeom prst="rect">
            <a:avLst/>
          </a:prstGeom>
          <a:noFill/>
          <a:ln w="9525">
            <a:noFill/>
            <a:miter lim="800000"/>
            <a:headEnd/>
            <a:tailEnd/>
          </a:ln>
          <a:effectLst/>
        </p:spPr>
        <p:txBody>
          <a:bodyPr vert="horz" wrap="square" lIns="91723" tIns="45862" rIns="91723" bIns="45862" numCol="1" anchor="b" anchorCtr="0" compatLnSpc="1">
            <a:prstTxWarp prst="textNoShape">
              <a:avLst/>
            </a:prstTxWarp>
          </a:bodyPr>
          <a:lstStyle>
            <a:lvl1pPr algn="r" eaLnBrk="1" hangingPunct="1">
              <a:defRPr sz="1200"/>
            </a:lvl1pPr>
          </a:lstStyle>
          <a:p>
            <a:fld id="{627220F6-51A7-481A-83A3-7BAD89D98030}" type="slidenum">
              <a:rPr lang="en-US" altLang="en-US"/>
              <a:pPr/>
              <a:t>‹#›</a:t>
            </a:fld>
            <a:endParaRPr lang="en-US" altLang="en-US"/>
          </a:p>
        </p:txBody>
      </p:sp>
    </p:spTree>
    <p:extLst>
      <p:ext uri="{BB962C8B-B14F-4D97-AF65-F5344CB8AC3E}">
        <p14:creationId xmlns:p14="http://schemas.microsoft.com/office/powerpoint/2010/main" val="331342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349AC290-DEA5-4061-A562-8646DFA3B158}" type="slidenum">
              <a:rPr kumimoji="0" lang="en-US" altLang="en-US"/>
              <a:pPr>
                <a:spcBef>
                  <a:spcPct val="0"/>
                </a:spcBef>
              </a:pPr>
              <a:t>1</a:t>
            </a:fld>
            <a:endParaRPr kumimoji="0" lang="en-US" altLang="en-US"/>
          </a:p>
        </p:txBody>
      </p:sp>
      <p:sp>
        <p:nvSpPr>
          <p:cNvPr id="7171" name="Rectangle 1026"/>
          <p:cNvSpPr>
            <a:spLocks noGrp="1" noRot="1" noChangeAspect="1" noChangeArrowheads="1" noTextEdit="1"/>
          </p:cNvSpPr>
          <p:nvPr>
            <p:ph type="sldImg"/>
          </p:nvPr>
        </p:nvSpPr>
        <p:spPr>
          <a:ln/>
        </p:spPr>
      </p:sp>
      <p:sp>
        <p:nvSpPr>
          <p:cNvPr id="7172"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itchFamily="18" charset="0"/>
            </a:endParaRPr>
          </a:p>
          <a:p>
            <a:endParaRPr lang="en-US" altLang="en-US">
              <a:latin typeface="Times New Roman" pitchFamily="18" charset="0"/>
            </a:endParaRPr>
          </a:p>
        </p:txBody>
      </p:sp>
    </p:spTree>
    <p:extLst>
      <p:ext uri="{BB962C8B-B14F-4D97-AF65-F5344CB8AC3E}">
        <p14:creationId xmlns:p14="http://schemas.microsoft.com/office/powerpoint/2010/main" val="218949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itchFamily="18" charset="0"/>
            </a:endParaRPr>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1C6066B4-9D20-42A7-8421-7DC7F508C5CE}" type="slidenum">
              <a:rPr kumimoji="0" lang="en-US" altLang="en-US"/>
              <a:pPr>
                <a:spcBef>
                  <a:spcPct val="0"/>
                </a:spcBef>
              </a:pPr>
              <a:t>5</a:t>
            </a:fld>
            <a:endParaRPr kumimoji="0" lang="en-US" altLang="en-US"/>
          </a:p>
        </p:txBody>
      </p:sp>
    </p:spTree>
    <p:extLst>
      <p:ext uri="{BB962C8B-B14F-4D97-AF65-F5344CB8AC3E}">
        <p14:creationId xmlns:p14="http://schemas.microsoft.com/office/powerpoint/2010/main" val="635135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706EADFC-6A3B-4491-91A0-D63DF611C88F}" type="slidenum">
              <a:rPr kumimoji="0" lang="en-US" altLang="en-US"/>
              <a:pPr>
                <a:spcBef>
                  <a:spcPct val="0"/>
                </a:spcBef>
              </a:pPr>
              <a:t>6</a:t>
            </a:fld>
            <a:endParaRPr kumimoji="0" lang="en-US" altLang="en-US"/>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n-US" sz="1000">
              <a:latin typeface="Times New Roman" pitchFamily="18" charset="0"/>
            </a:endParaRPr>
          </a:p>
        </p:txBody>
      </p:sp>
    </p:spTree>
    <p:extLst>
      <p:ext uri="{BB962C8B-B14F-4D97-AF65-F5344CB8AC3E}">
        <p14:creationId xmlns:p14="http://schemas.microsoft.com/office/powerpoint/2010/main" val="2424241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194B6723-6BD5-4DF7-98BB-4AC38364B075}" type="slidenum">
              <a:rPr kumimoji="0" lang="en-US" altLang="en-US"/>
              <a:pPr>
                <a:spcBef>
                  <a:spcPct val="0"/>
                </a:spcBef>
              </a:pPr>
              <a:t>7</a:t>
            </a:fld>
            <a:endParaRPr kumimoji="0" lang="en-US" altLang="en-US"/>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itchFamily="18" charset="0"/>
            </a:endParaRPr>
          </a:p>
        </p:txBody>
      </p:sp>
    </p:spTree>
    <p:extLst>
      <p:ext uri="{BB962C8B-B14F-4D97-AF65-F5344CB8AC3E}">
        <p14:creationId xmlns:p14="http://schemas.microsoft.com/office/powerpoint/2010/main" val="1337759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88662CDD-C7FA-49B0-B4BA-D7B7664B83F7}" type="slidenum">
              <a:rPr kumimoji="0" lang="en-US" altLang="en-US"/>
              <a:pPr>
                <a:spcBef>
                  <a:spcPct val="0"/>
                </a:spcBef>
              </a:pPr>
              <a:t>8</a:t>
            </a:fld>
            <a:endParaRPr kumimoji="0"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endParaRPr lang="en-US" altLang="en-US" sz="1000">
              <a:latin typeface="Times New Roman" pitchFamily="18" charset="0"/>
            </a:endParaRPr>
          </a:p>
        </p:txBody>
      </p:sp>
    </p:spTree>
    <p:extLst>
      <p:ext uri="{BB962C8B-B14F-4D97-AF65-F5344CB8AC3E}">
        <p14:creationId xmlns:p14="http://schemas.microsoft.com/office/powerpoint/2010/main" val="1684992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itchFamily="18" charset="0"/>
            </a:endParaRPr>
          </a:p>
          <a:p>
            <a:r>
              <a:rPr lang="en-US" altLang="en-US">
                <a:latin typeface="Times New Roman" pitchFamily="18" charset="0"/>
              </a:rPr>
              <a:t> </a:t>
            </a: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itchFamily="18" charset="0"/>
              </a:defRPr>
            </a:lvl1pPr>
            <a:lvl2pPr marL="742950" indent="-285750">
              <a:spcBef>
                <a:spcPct val="30000"/>
              </a:spcBef>
              <a:defRPr kumimoji="1" sz="1200">
                <a:solidFill>
                  <a:schemeClr val="tx1"/>
                </a:solidFill>
                <a:latin typeface="Times New Roman" pitchFamily="18" charset="0"/>
              </a:defRPr>
            </a:lvl2pPr>
            <a:lvl3pPr marL="1143000" indent="-228600">
              <a:spcBef>
                <a:spcPct val="30000"/>
              </a:spcBef>
              <a:defRPr kumimoji="1" sz="1200">
                <a:solidFill>
                  <a:schemeClr val="tx1"/>
                </a:solidFill>
                <a:latin typeface="Times New Roman" pitchFamily="18" charset="0"/>
              </a:defRPr>
            </a:lvl3pPr>
            <a:lvl4pPr marL="1600200" indent="-228600">
              <a:spcBef>
                <a:spcPct val="30000"/>
              </a:spcBef>
              <a:defRPr kumimoji="1" sz="1200">
                <a:solidFill>
                  <a:schemeClr val="tx1"/>
                </a:solidFill>
                <a:latin typeface="Times New Roman" pitchFamily="18" charset="0"/>
              </a:defRPr>
            </a:lvl4pPr>
            <a:lvl5pPr marL="2057400" indent="-228600">
              <a:spcBef>
                <a:spcPct val="30000"/>
              </a:spcBef>
              <a:defRPr kumimoji="1" sz="1200">
                <a:solidFill>
                  <a:schemeClr val="tx1"/>
                </a:solidFill>
                <a:latin typeface="Times New Roman" pitchFamily="18" charset="0"/>
              </a:defRPr>
            </a:lvl5pPr>
            <a:lvl6pPr marL="2514600" indent="-228600" eaLnBrk="0" fontAlgn="base" hangingPunct="0">
              <a:spcBef>
                <a:spcPct val="30000"/>
              </a:spcBef>
              <a:spcAft>
                <a:spcPct val="0"/>
              </a:spcAft>
              <a:defRPr kumimoji="1" sz="1200">
                <a:solidFill>
                  <a:schemeClr val="tx1"/>
                </a:solidFill>
                <a:latin typeface="Times New Roman" pitchFamily="18" charset="0"/>
              </a:defRPr>
            </a:lvl6pPr>
            <a:lvl7pPr marL="2971800" indent="-228600" eaLnBrk="0" fontAlgn="base" hangingPunct="0">
              <a:spcBef>
                <a:spcPct val="30000"/>
              </a:spcBef>
              <a:spcAft>
                <a:spcPct val="0"/>
              </a:spcAft>
              <a:defRPr kumimoji="1" sz="1200">
                <a:solidFill>
                  <a:schemeClr val="tx1"/>
                </a:solidFill>
                <a:latin typeface="Times New Roman" pitchFamily="18" charset="0"/>
              </a:defRPr>
            </a:lvl7pPr>
            <a:lvl8pPr marL="3429000" indent="-228600" eaLnBrk="0" fontAlgn="base" hangingPunct="0">
              <a:spcBef>
                <a:spcPct val="30000"/>
              </a:spcBef>
              <a:spcAft>
                <a:spcPct val="0"/>
              </a:spcAft>
              <a:defRPr kumimoji="1" sz="1200">
                <a:solidFill>
                  <a:schemeClr val="tx1"/>
                </a:solidFill>
                <a:latin typeface="Times New Roman" pitchFamily="18" charset="0"/>
              </a:defRPr>
            </a:lvl8pPr>
            <a:lvl9pPr marL="3886200" indent="-228600" eaLnBrk="0" fontAlgn="base" hangingPunct="0">
              <a:spcBef>
                <a:spcPct val="30000"/>
              </a:spcBef>
              <a:spcAft>
                <a:spcPct val="0"/>
              </a:spcAft>
              <a:defRPr kumimoji="1" sz="1200">
                <a:solidFill>
                  <a:schemeClr val="tx1"/>
                </a:solidFill>
                <a:latin typeface="Times New Roman" pitchFamily="18" charset="0"/>
              </a:defRPr>
            </a:lvl9pPr>
          </a:lstStyle>
          <a:p>
            <a:pPr>
              <a:spcBef>
                <a:spcPct val="0"/>
              </a:spcBef>
            </a:pPr>
            <a:fld id="{A0D47AEB-7446-476E-95F9-C2DB7DC12037}" type="slidenum">
              <a:rPr kumimoji="0" lang="en-US" altLang="en-US"/>
              <a:pPr>
                <a:spcBef>
                  <a:spcPct val="0"/>
                </a:spcBef>
              </a:pPr>
              <a:t>13</a:t>
            </a:fld>
            <a:endParaRPr kumimoji="0" lang="en-US" altLang="en-US"/>
          </a:p>
        </p:txBody>
      </p:sp>
    </p:spTree>
    <p:extLst>
      <p:ext uri="{BB962C8B-B14F-4D97-AF65-F5344CB8AC3E}">
        <p14:creationId xmlns:p14="http://schemas.microsoft.com/office/powerpoint/2010/main" val="41754632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026" name="Picture 2" descr="C:\Users\dparmen\Desktop\image bloc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parmen\Desktop\larger 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92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2590801"/>
            <a:ext cx="7086600" cy="1066799"/>
          </a:xfrm>
        </p:spPr>
        <p:txBody>
          <a:bodyPr/>
          <a:lstStyle>
            <a:lvl1pPr algn="r">
              <a:defRPr b="1">
                <a:solidFill>
                  <a:srgbClr val="FF0000"/>
                </a:solidFill>
              </a:defRPr>
            </a:lvl1pPr>
          </a:lstStyle>
          <a:p>
            <a:r>
              <a:rPr lang="en-US"/>
              <a:t>Click to edit Master title style</a:t>
            </a:r>
            <a:endParaRPr lang="en-US" dirty="0"/>
          </a:p>
        </p:txBody>
      </p:sp>
      <p:sp>
        <p:nvSpPr>
          <p:cNvPr id="3" name="Subtitle 2"/>
          <p:cNvSpPr>
            <a:spLocks noGrp="1"/>
          </p:cNvSpPr>
          <p:nvPr>
            <p:ph type="subTitle" idx="1"/>
          </p:nvPr>
        </p:nvSpPr>
        <p:spPr>
          <a:xfrm>
            <a:off x="1524000" y="3733800"/>
            <a:ext cx="7086600" cy="1066800"/>
          </a:xfrm>
        </p:spPr>
        <p:txBody>
          <a:bodyPr/>
          <a:lstStyle>
            <a:lvl1pPr marL="0" indent="0" algn="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026" name="Picture 2" descr="C:\Users\dparmen\Desktop\image block.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8613" y="352425"/>
            <a:ext cx="8467725" cy="20859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parmen\Desktop\larger 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35801" y="4831080"/>
            <a:ext cx="2022437" cy="1645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64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16764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050" name="Picture 2" descr="C:\Users\dparmen\Desktop\images str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parmen\Desktop\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4"/>
          <p:cNvSpPr>
            <a:spLocks noGrp="1"/>
          </p:cNvSpPr>
          <p:nvPr>
            <p:ph type="dt" sz="half" idx="10"/>
          </p:nvPr>
        </p:nvSpPr>
        <p:spPr>
          <a:xfrm>
            <a:off x="457200" y="6356350"/>
            <a:ext cx="2133600" cy="365125"/>
          </a:xfrm>
        </p:spPr>
        <p:txBody>
          <a:bodyPr/>
          <a:lstStyle/>
          <a:p>
            <a:fld id="{6A7B4B89-9543-4429-813F-84FBFDAB41D1}" type="datetimeFigureOut">
              <a:rPr lang="en-US" smtClean="0"/>
              <a:pPr/>
              <a:t>2023-02-03</a:t>
            </a:fld>
            <a:endParaRPr lang="en-US"/>
          </a:p>
        </p:txBody>
      </p:sp>
      <p:sp>
        <p:nvSpPr>
          <p:cNvPr id="7" name="Footer Placeholder 5"/>
          <p:cNvSpPr>
            <a:spLocks noGrp="1"/>
          </p:cNvSpPr>
          <p:nvPr>
            <p:ph type="ftr" sz="quarter" idx="11"/>
          </p:nvPr>
        </p:nvSpPr>
        <p:spPr>
          <a:xfrm>
            <a:off x="3124200" y="6356350"/>
            <a:ext cx="2895600" cy="365125"/>
          </a:xfrm>
        </p:spPr>
        <p:txBody>
          <a:bodyPr/>
          <a:lstStyle/>
          <a:p>
            <a:endParaRPr lang="en-US"/>
          </a:p>
        </p:txBody>
      </p:sp>
      <p:sp>
        <p:nvSpPr>
          <p:cNvPr id="8" name="Slide Number Placeholder 6"/>
          <p:cNvSpPr>
            <a:spLocks noGrp="1"/>
          </p:cNvSpPr>
          <p:nvPr>
            <p:ph type="sldNum" sz="quarter" idx="12"/>
          </p:nvPr>
        </p:nvSpPr>
        <p:spPr>
          <a:xfrm>
            <a:off x="6553200" y="6356350"/>
            <a:ext cx="1600200" cy="365125"/>
          </a:xfrm>
        </p:spPr>
        <p:txBody>
          <a:bodyPr/>
          <a:lstStyle/>
          <a:p>
            <a:fld id="{8088821A-7F98-4E46-8C60-D991483A31EE}" type="slidenum">
              <a:rPr lang="en-US" smtClean="0"/>
              <a:pPr/>
              <a:t>‹#›</a:t>
            </a:fld>
            <a:endParaRPr lang="en-US"/>
          </a:p>
        </p:txBody>
      </p:sp>
    </p:spTree>
    <p:extLst>
      <p:ext uri="{BB962C8B-B14F-4D97-AF65-F5344CB8AC3E}">
        <p14:creationId xmlns:p14="http://schemas.microsoft.com/office/powerpoint/2010/main" val="412862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16764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050" name="Picture 2" descr="C:\Users\dparmen\Desktop\images str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parmen\Desktop\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p:cNvSpPr>
            <a:spLocks noGrp="1"/>
          </p:cNvSpPr>
          <p:nvPr>
            <p:ph type="title"/>
          </p:nvPr>
        </p:nvSpPr>
        <p:spPr>
          <a:xfrm>
            <a:off x="457200" y="762000"/>
            <a:ext cx="8229600" cy="838200"/>
          </a:xfrm>
        </p:spPr>
        <p:txBody>
          <a:bodyPr/>
          <a:lstStyle/>
          <a:p>
            <a:r>
              <a:rPr lang="en-US"/>
              <a:t>Click to edit Master title style</a:t>
            </a:r>
            <a:endParaRPr lang="en-US" dirty="0"/>
          </a:p>
        </p:txBody>
      </p:sp>
    </p:spTree>
    <p:extLst>
      <p:ext uri="{BB962C8B-B14F-4D97-AF65-F5344CB8AC3E}">
        <p14:creationId xmlns:p14="http://schemas.microsoft.com/office/powerpoint/2010/main" val="236514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7B4B89-9543-4429-813F-84FBFDAB41D1}" type="datetimeFigureOut">
              <a:rPr lang="en-US" smtClean="0"/>
              <a:pPr/>
              <a:t>2023-02-03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1600200" cy="365125"/>
          </a:xfrm>
        </p:spPr>
        <p:txBody>
          <a:bodyPr/>
          <a:lstStyle/>
          <a:p>
            <a:fld id="{8088821A-7F98-4E46-8C60-D991483A31EE}" type="slidenum">
              <a:rPr lang="en-US" smtClean="0"/>
              <a:pPr/>
              <a:t>‹#›</a:t>
            </a:fld>
            <a:endParaRPr lang="en-US"/>
          </a:p>
        </p:txBody>
      </p:sp>
      <p:pic>
        <p:nvPicPr>
          <p:cNvPr id="8" name="Picture 2" descr="C:\Users\dparmen\Desktop\images str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dparmen\Desktop\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457200" y="762000"/>
            <a:ext cx="8229600" cy="838200"/>
          </a:xfrm>
        </p:spPr>
        <p:txBody>
          <a:bodyPr/>
          <a:lstStyle/>
          <a:p>
            <a:r>
              <a:rPr lang="en-US"/>
              <a:t>Click to edit Master title style</a:t>
            </a:r>
            <a:endParaRPr lang="en-US" dirty="0"/>
          </a:p>
        </p:txBody>
      </p:sp>
    </p:spTree>
    <p:extLst>
      <p:ext uri="{BB962C8B-B14F-4D97-AF65-F5344CB8AC3E}">
        <p14:creationId xmlns:p14="http://schemas.microsoft.com/office/powerpoint/2010/main" val="23631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Rectangle 9"/>
          <p:cNvSpPr/>
          <p:nvPr userDrawn="1"/>
        </p:nvSpPr>
        <p:spPr>
          <a:xfrm>
            <a:off x="0" y="603504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7B4B89-9543-4429-813F-84FBFDAB41D1}" type="datetimeFigureOut">
              <a:rPr lang="en-US" smtClean="0"/>
              <a:pPr/>
              <a:t>2023-02-03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Rectangle 10"/>
          <p:cNvSpPr/>
          <p:nvPr userDrawn="1"/>
        </p:nvSpPr>
        <p:spPr>
          <a:xfrm>
            <a:off x="0" y="0"/>
            <a:ext cx="9144000" cy="8229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2" descr="C:\Users\dparmen\Desktop\images strip.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1" y="152400"/>
            <a:ext cx="8846737" cy="484632"/>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3" descr="C:\Users\dparmen\Desktop\e.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317832" y="6156960"/>
            <a:ext cx="673768" cy="54864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1"/>
          <p:cNvSpPr>
            <a:spLocks noGrp="1"/>
          </p:cNvSpPr>
          <p:nvPr>
            <p:ph type="title"/>
          </p:nvPr>
        </p:nvSpPr>
        <p:spPr>
          <a:xfrm>
            <a:off x="457200" y="762000"/>
            <a:ext cx="8229600" cy="838200"/>
          </a:xfrm>
        </p:spPr>
        <p:txBody>
          <a:bodyPr/>
          <a:lstStyle/>
          <a:p>
            <a:r>
              <a:rPr lang="en-US"/>
              <a:t>Click to edit Master title style</a:t>
            </a:r>
            <a:endParaRPr lang="en-US" dirty="0"/>
          </a:p>
        </p:txBody>
      </p:sp>
      <p:sp>
        <p:nvSpPr>
          <p:cNvPr id="16" name="Slide Number Placeholder 6"/>
          <p:cNvSpPr txBox="1">
            <a:spLocks/>
          </p:cNvSpPr>
          <p:nvPr userDrawn="1"/>
        </p:nvSpPr>
        <p:spPr>
          <a:xfrm>
            <a:off x="6553200" y="6356350"/>
            <a:ext cx="1600200" cy="365125"/>
          </a:xfrm>
          <a:prstGeom prst="rect">
            <a:avLst/>
          </a:prstGeom>
        </p:spPr>
        <p:txBody>
          <a:bodyPr vert="horz" lIns="91440" tIns="45720" rIns="91440" bIns="45720" rtlCol="0" anchor="ctr"/>
          <a:lstStyle>
            <a:defPPr>
              <a:defRPr lang="en-US"/>
            </a:defPPr>
            <a:lvl1pPr algn="r" rtl="0" eaLnBrk="0" fontAlgn="base" hangingPunct="0">
              <a:spcBef>
                <a:spcPct val="0"/>
              </a:spcBef>
              <a:spcAft>
                <a:spcPct val="0"/>
              </a:spcAft>
              <a:defRPr sz="1200" kern="1200">
                <a:solidFill>
                  <a:schemeClr val="tx1">
                    <a:tint val="75000"/>
                  </a:schemeClr>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8088821A-7F98-4E46-8C60-D991483A31EE}" type="slidenum">
              <a:rPr lang="en-US" smtClean="0"/>
              <a:pPr/>
              <a:t>‹#›</a:t>
            </a:fld>
            <a:endParaRPr lang="en-US" dirty="0"/>
          </a:p>
        </p:txBody>
      </p:sp>
    </p:spTree>
    <p:extLst>
      <p:ext uri="{BB962C8B-B14F-4D97-AF65-F5344CB8AC3E}">
        <p14:creationId xmlns:p14="http://schemas.microsoft.com/office/powerpoint/2010/main" val="3380935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70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7B4B89-9543-4429-813F-84FBFDAB41D1}" type="datetimeFigureOut">
              <a:rPr lang="en-US" smtClean="0"/>
              <a:pPr/>
              <a:t>2023-02-03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8821A-7F98-4E46-8C60-D991483A31EE}" type="slidenum">
              <a:rPr lang="en-US" smtClean="0"/>
              <a:pPr/>
              <a:t>‹#›</a:t>
            </a:fld>
            <a:endParaRPr lang="en-US"/>
          </a:p>
        </p:txBody>
      </p:sp>
    </p:spTree>
    <p:extLst>
      <p:ext uri="{BB962C8B-B14F-4D97-AF65-F5344CB8AC3E}">
        <p14:creationId xmlns:p14="http://schemas.microsoft.com/office/powerpoint/2010/main" val="1109551009"/>
      </p:ext>
    </p:extLst>
  </p:cSld>
  <p:clrMap bg1="lt1" tx1="dk1" bg2="lt2" tx2="dk2" accent1="accent1" accent2="accent2" accent3="accent3" accent4="accent4" accent5="accent5" accent6="accent6" hlink="hlink" folHlink="folHlink"/>
  <p:sldLayoutIdLst>
    <p:sldLayoutId id="2147484065" r:id="rId1"/>
    <p:sldLayoutId id="2147484066" r:id="rId2"/>
    <p:sldLayoutId id="2147484067" r:id="rId3"/>
    <p:sldLayoutId id="2147484068" r:id="rId4"/>
    <p:sldLayoutId id="2147484069" r:id="rId5"/>
    <p:sldLayoutId id="2147484070" r:id="rId6"/>
    <p:sldLayoutId id="2147484071" r:id="rId7"/>
  </p:sldLayoutIdLst>
  <p:txStyles>
    <p:titleStyle>
      <a:lvl1pPr algn="ctr" defTabSz="9144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www.siue.edu/emergencymanagement/pdf/SIUE%20EMS%20Injury%20Report%20Form%20Rev%209-19.pdf"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siue.edu/hr/forms" TargetMode="External"/><Relationship Id="rId2" Type="http://schemas.openxmlformats.org/officeDocument/2006/relationships/hyperlink" Target="https://www.siue.edu/hr/benefits/leaves/workers-compensation"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www.siue.edu/hr/benefits/leaves/workers-compensation"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iwcc.il.gov/" TargetMode="External"/><Relationship Id="rId7" Type="http://schemas.openxmlformats.org/officeDocument/2006/relationships/image" Target="../media/image5.gif"/><Relationship Id="rId2" Type="http://schemas.openxmlformats.org/officeDocument/2006/relationships/hyperlink" Target="https://www2.illinois.gov/sites/iwcc/Documents/act.pdf" TargetMode="External"/><Relationship Id="rId1" Type="http://schemas.openxmlformats.org/officeDocument/2006/relationships/slideLayout" Target="../slideLayouts/slideLayout3.xml"/><Relationship Id="rId6" Type="http://schemas.openxmlformats.org/officeDocument/2006/relationships/hyperlink" Target="http://www.ilga.gov/legislation/ilcs/ilcs3.asp?ActID=2433&amp;ChapterID=68" TargetMode="External"/><Relationship Id="rId5" Type="http://schemas.openxmlformats.org/officeDocument/2006/relationships/hyperlink" Target="http://www.siue.edu/hr/pdf/Employee_WC_Packet.pdf" TargetMode="External"/><Relationship Id="rId4" Type="http://schemas.openxmlformats.org/officeDocument/2006/relationships/hyperlink" Target="http://www.siue.edu/humanresources/benefits/pdf/WCIncidentProcess.doc"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siue.edu/emergencymanagement/pdf/SIUE%20EMS%20Injury%20Report%20Form%20Rev%209-19.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rtlCol="0">
            <a:normAutofit/>
          </a:bodyPr>
          <a:lstStyle/>
          <a:p>
            <a:pPr eaLnBrk="1" fontAlgn="auto" hangingPunct="1">
              <a:spcAft>
                <a:spcPts val="0"/>
              </a:spcAft>
              <a:defRPr/>
            </a:pPr>
            <a:r>
              <a:rPr lang="en-US" sz="4800" dirty="0">
                <a:latin typeface="+mn-lt"/>
              </a:rPr>
              <a:t>Workers’ Compensation </a:t>
            </a:r>
          </a:p>
        </p:txBody>
      </p:sp>
      <p:sp>
        <p:nvSpPr>
          <p:cNvPr id="6147" name="Text Placeholder 5"/>
          <p:cNvSpPr>
            <a:spLocks noGrp="1"/>
          </p:cNvSpPr>
          <p:nvPr>
            <p:ph type="subTitle" idx="1"/>
          </p:nvPr>
        </p:nvSpPr>
        <p:spPr/>
        <p:txBody>
          <a:bodyPr>
            <a:normAutofit fontScale="85000" lnSpcReduction="20000"/>
          </a:bodyPr>
          <a:lstStyle/>
          <a:p>
            <a:pPr eaLnBrk="1" hangingPunct="1">
              <a:lnSpc>
                <a:spcPct val="80000"/>
              </a:lnSpc>
              <a:buFont typeface="Wingdings" pitchFamily="2" charset="2"/>
              <a:buNone/>
            </a:pPr>
            <a:r>
              <a:rPr lang="en-US" altLang="en-US" dirty="0"/>
              <a:t>Southern Illinois University Edwardsville </a:t>
            </a:r>
          </a:p>
          <a:p>
            <a:pPr eaLnBrk="1" hangingPunct="1">
              <a:lnSpc>
                <a:spcPct val="80000"/>
              </a:lnSpc>
              <a:buFont typeface="Wingdings" pitchFamily="2" charset="2"/>
              <a:buNone/>
            </a:pPr>
            <a:r>
              <a:rPr lang="en-US" altLang="en-US" dirty="0"/>
              <a:t>Office of Human Resources</a:t>
            </a:r>
          </a:p>
          <a:p>
            <a:pPr eaLnBrk="1" hangingPunct="1">
              <a:lnSpc>
                <a:spcPct val="80000"/>
              </a:lnSpc>
              <a:buFont typeface="Wingdings" pitchFamily="2" charset="2"/>
              <a:buNone/>
            </a:pPr>
            <a:r>
              <a:rPr lang="en-US" altLang="en-US" dirty="0"/>
              <a:t>Rendleman Hall, Room 3210 </a:t>
            </a:r>
          </a:p>
          <a:p>
            <a:pPr eaLnBrk="1" hangingPunct="1"/>
            <a:endParaRPr lang="en-US" altLang="en-US" dirty="0"/>
          </a:p>
        </p:txBody>
      </p:sp>
      <p:sp>
        <p:nvSpPr>
          <p:cNvPr id="2" name="TextBox 1"/>
          <p:cNvSpPr txBox="1"/>
          <p:nvPr/>
        </p:nvSpPr>
        <p:spPr>
          <a:xfrm>
            <a:off x="609600" y="5943600"/>
            <a:ext cx="3048000" cy="276999"/>
          </a:xfrm>
          <a:prstGeom prst="rect">
            <a:avLst/>
          </a:prstGeom>
          <a:noFill/>
        </p:spPr>
        <p:txBody>
          <a:bodyPr wrap="square" rtlCol="0">
            <a:spAutoFit/>
          </a:bodyPr>
          <a:lstStyle/>
          <a:p>
            <a:r>
              <a:rPr lang="en-US" sz="1200" dirty="0">
                <a:latin typeface="+mn-lt"/>
              </a:rPr>
              <a:t>April 20, 2016</a:t>
            </a:r>
          </a:p>
        </p:txBody>
      </p:sp>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27" y="990600"/>
            <a:ext cx="8229600" cy="838200"/>
          </a:xfrm>
        </p:spPr>
        <p:txBody>
          <a:bodyPr>
            <a:noAutofit/>
          </a:bodyPr>
          <a:lstStyle/>
          <a:p>
            <a:r>
              <a:rPr lang="en-US" sz="3200" dirty="0"/>
              <a:t>Choosing to Not Apply for </a:t>
            </a:r>
            <a:br>
              <a:rPr lang="en-US" sz="3200" dirty="0"/>
            </a:br>
            <a:r>
              <a:rPr lang="en-US" sz="3200" dirty="0"/>
              <a:t>Workers’ Compensation</a:t>
            </a:r>
          </a:p>
        </p:txBody>
      </p:sp>
      <p:sp>
        <p:nvSpPr>
          <p:cNvPr id="3" name="Content Placeholder 2"/>
          <p:cNvSpPr>
            <a:spLocks noGrp="1"/>
          </p:cNvSpPr>
          <p:nvPr>
            <p:ph idx="1"/>
          </p:nvPr>
        </p:nvSpPr>
        <p:spPr/>
        <p:txBody>
          <a:bodyPr>
            <a:normAutofit/>
          </a:bodyPr>
          <a:lstStyle/>
          <a:p>
            <a:pPr marL="0" indent="0">
              <a:buNone/>
            </a:pPr>
            <a:endParaRPr lang="en-US" sz="2200" dirty="0"/>
          </a:p>
          <a:p>
            <a:pPr marL="0" indent="0">
              <a:buNone/>
            </a:pPr>
            <a:endParaRPr lang="en-US" sz="2200" dirty="0"/>
          </a:p>
          <a:p>
            <a:pPr marL="0" indent="0">
              <a:buNone/>
            </a:pPr>
            <a:r>
              <a:rPr lang="en-US" sz="2200" dirty="0"/>
              <a:t>What if the employee doesn’t want to report the injury to Gallagher Bassett? </a:t>
            </a:r>
          </a:p>
          <a:p>
            <a:pPr marL="0" indent="0">
              <a:buNone/>
            </a:pPr>
            <a:endParaRPr lang="en-US" sz="2200" dirty="0"/>
          </a:p>
          <a:p>
            <a:pPr marL="0" indent="0">
              <a:buNone/>
            </a:pPr>
            <a:r>
              <a:rPr lang="en-US" sz="2200" dirty="0"/>
              <a:t>In this case, the employee may call the WC Coordinator and Gallagher Bassett to report an “incident only” claim.  This will protect the employee in the event of future problems that could stem from the injury/illness.</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10</a:t>
            </a:r>
          </a:p>
        </p:txBody>
      </p:sp>
    </p:spTree>
    <p:extLst>
      <p:ext uri="{BB962C8B-B14F-4D97-AF65-F5344CB8AC3E}">
        <p14:creationId xmlns:p14="http://schemas.microsoft.com/office/powerpoint/2010/main" val="1648939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Supervisor’s Responsibilities</a:t>
            </a:r>
          </a:p>
        </p:txBody>
      </p:sp>
      <p:sp>
        <p:nvSpPr>
          <p:cNvPr id="3" name="Content Placeholder 2"/>
          <p:cNvSpPr>
            <a:spLocks noGrp="1"/>
          </p:cNvSpPr>
          <p:nvPr>
            <p:ph idx="1"/>
          </p:nvPr>
        </p:nvSpPr>
        <p:spPr/>
        <p:txBody>
          <a:bodyPr>
            <a:normAutofit/>
          </a:bodyPr>
          <a:lstStyle/>
          <a:p>
            <a:pPr marL="0" indent="0">
              <a:buNone/>
            </a:pPr>
            <a:endParaRPr lang="en-US" sz="2200" dirty="0"/>
          </a:p>
          <a:p>
            <a:r>
              <a:rPr lang="en-US" sz="2200" dirty="0"/>
              <a:t>Complete the Emergency Management Services Injury Form.</a:t>
            </a:r>
          </a:p>
          <a:p>
            <a:pPr lvl="1"/>
            <a:r>
              <a:rPr lang="en-US" sz="1800" dirty="0">
                <a:hlinkClick r:id="rId2"/>
              </a:rPr>
              <a:t>https://www.siue.edu/emergencymanagement/pdf/SIUE%20EMS%20Injury%20Report%20Form%20Rev%209-19.pdf</a:t>
            </a:r>
            <a:r>
              <a:rPr lang="en-US" sz="1800" dirty="0"/>
              <a:t> </a:t>
            </a:r>
            <a:endParaRPr lang="en-US" sz="2200" dirty="0"/>
          </a:p>
          <a:p>
            <a:r>
              <a:rPr lang="en-US" sz="2200" dirty="0"/>
              <a:t>Instruct the employee to call the Gallagher Bassett Hotline (1-833-891-1372) to report a new claim.</a:t>
            </a:r>
          </a:p>
          <a:p>
            <a:endParaRPr lang="en-US" sz="2200" dirty="0"/>
          </a:p>
          <a:p>
            <a:r>
              <a:rPr lang="en-US" sz="2200" dirty="0"/>
              <a:t>Instruct the employee to call the WC Coordinator to report the claim.</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11</a:t>
            </a:r>
          </a:p>
        </p:txBody>
      </p:sp>
    </p:spTree>
    <p:extLst>
      <p:ext uri="{BB962C8B-B14F-4D97-AF65-F5344CB8AC3E}">
        <p14:creationId xmlns:p14="http://schemas.microsoft.com/office/powerpoint/2010/main" val="2110059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Supervisor’s Responsibilities</a:t>
            </a:r>
          </a:p>
        </p:txBody>
      </p:sp>
      <p:sp>
        <p:nvSpPr>
          <p:cNvPr id="3" name="Content Placeholder 2"/>
          <p:cNvSpPr>
            <a:spLocks noGrp="1"/>
          </p:cNvSpPr>
          <p:nvPr>
            <p:ph idx="1"/>
          </p:nvPr>
        </p:nvSpPr>
        <p:spPr>
          <a:xfrm>
            <a:off x="457200" y="1715293"/>
            <a:ext cx="8229600" cy="4525963"/>
          </a:xfrm>
        </p:spPr>
        <p:txBody>
          <a:bodyPr>
            <a:normAutofit fontScale="92500" lnSpcReduction="10000"/>
          </a:bodyPr>
          <a:lstStyle/>
          <a:p>
            <a:endParaRPr lang="en-US" sz="2400" dirty="0"/>
          </a:p>
          <a:p>
            <a:r>
              <a:rPr lang="en-US" sz="2200" dirty="0"/>
              <a:t>Refer employees to the WC Coordinator or the HR website for information. - </a:t>
            </a:r>
            <a:r>
              <a:rPr lang="en-US" sz="2200" dirty="0">
                <a:hlinkClick r:id="rId2"/>
              </a:rPr>
              <a:t>https://www.siue.edu/hr/benefits/leaves/workers-compensation</a:t>
            </a:r>
            <a:endParaRPr lang="en-US" sz="2200" dirty="0"/>
          </a:p>
          <a:p>
            <a:endParaRPr lang="en-US" sz="2200" dirty="0"/>
          </a:p>
          <a:p>
            <a:r>
              <a:rPr lang="en-US" sz="2200" dirty="0"/>
              <a:t>Supply the WC Coordinator with any doctor’s notes given by the employee.</a:t>
            </a:r>
          </a:p>
          <a:p>
            <a:endParaRPr lang="en-US" sz="2200" dirty="0"/>
          </a:p>
          <a:p>
            <a:r>
              <a:rPr lang="en-US" sz="2200" dirty="0"/>
              <a:t>Complete the supervisor form and any payroll/personnel forms if the employee is taken off payroll.</a:t>
            </a:r>
          </a:p>
          <a:p>
            <a:pPr marL="0" indent="0">
              <a:buNone/>
            </a:pPr>
            <a:r>
              <a:rPr lang="en-US" sz="2200" dirty="0"/>
              <a:t>      - </a:t>
            </a:r>
            <a:r>
              <a:rPr lang="en-US" sz="2200" dirty="0">
                <a:hlinkClick r:id="rId3"/>
              </a:rPr>
              <a:t>https://www.siue.edu/hr/forms</a:t>
            </a:r>
            <a:endParaRPr lang="en-US" sz="2200" dirty="0"/>
          </a:p>
          <a:p>
            <a:pPr marL="0" indent="0">
              <a:buNone/>
            </a:pPr>
            <a:r>
              <a:rPr lang="en-US" sz="2200" dirty="0"/>
              <a:t>	</a:t>
            </a:r>
          </a:p>
          <a:p>
            <a:r>
              <a:rPr lang="en-US" sz="2200" dirty="0"/>
              <a:t>Not permitted to ask for medical forms or to see the Workers’ Compensation packet due to HIPPA violation.</a:t>
            </a:r>
          </a:p>
          <a:p>
            <a:endParaRPr lang="en-US" sz="2400"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12</a:t>
            </a:r>
          </a:p>
        </p:txBody>
      </p:sp>
    </p:spTree>
    <p:extLst>
      <p:ext uri="{BB962C8B-B14F-4D97-AF65-F5344CB8AC3E}">
        <p14:creationId xmlns:p14="http://schemas.microsoft.com/office/powerpoint/2010/main" val="4022965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3736" y="723107"/>
            <a:ext cx="8229600" cy="838200"/>
          </a:xfrm>
        </p:spPr>
        <p:txBody>
          <a:bodyPr>
            <a:noAutofit/>
          </a:bodyPr>
          <a:lstStyle/>
          <a:p>
            <a:r>
              <a:rPr lang="en-US" sz="3200" dirty="0"/>
              <a:t>Injury Reporting</a:t>
            </a:r>
          </a:p>
        </p:txBody>
      </p:sp>
      <p:sp>
        <p:nvSpPr>
          <p:cNvPr id="2" name="Content Placeholder 1"/>
          <p:cNvSpPr>
            <a:spLocks noGrp="1"/>
          </p:cNvSpPr>
          <p:nvPr>
            <p:ph idx="1"/>
          </p:nvPr>
        </p:nvSpPr>
        <p:spPr>
          <a:xfrm>
            <a:off x="453736" y="1371600"/>
            <a:ext cx="8229600" cy="4800600"/>
          </a:xfrm>
        </p:spPr>
        <p:txBody>
          <a:bodyPr>
            <a:normAutofit fontScale="55000" lnSpcReduction="20000"/>
          </a:bodyPr>
          <a:lstStyle/>
          <a:p>
            <a:pPr>
              <a:defRPr/>
            </a:pPr>
            <a:endParaRPr lang="en-US" sz="2400" dirty="0"/>
          </a:p>
          <a:p>
            <a:pPr>
              <a:defRPr/>
            </a:pPr>
            <a:r>
              <a:rPr lang="en-US" sz="3300" dirty="0"/>
              <a:t>If a doctor places the employee off duty or on any form of restricted duty, he/she needs to provide HR with a release to return to work, signed by the doctor.</a:t>
            </a:r>
          </a:p>
          <a:p>
            <a:pPr>
              <a:defRPr/>
            </a:pPr>
            <a:endParaRPr lang="en-US" sz="3300" dirty="0"/>
          </a:p>
          <a:p>
            <a:pPr lvl="1">
              <a:defRPr/>
            </a:pPr>
            <a:r>
              <a:rPr lang="en-US" sz="3300" dirty="0"/>
              <a:t>Employee may use their own leave time to cover absences.</a:t>
            </a:r>
          </a:p>
          <a:p>
            <a:pPr lvl="1">
              <a:defRPr/>
            </a:pPr>
            <a:r>
              <a:rPr lang="en-US" sz="3300" dirty="0"/>
              <a:t>Employee may elect to go on Temporary Total Disability (TTD).</a:t>
            </a:r>
          </a:p>
          <a:p>
            <a:pPr lvl="1">
              <a:defRPr/>
            </a:pPr>
            <a:r>
              <a:rPr lang="en-US" sz="3300" dirty="0"/>
              <a:t>The employee’s own leave time and TTD cannot be combined.</a:t>
            </a:r>
          </a:p>
          <a:p>
            <a:pPr>
              <a:defRPr/>
            </a:pPr>
            <a:endParaRPr lang="en-US" sz="3300" dirty="0"/>
          </a:p>
          <a:p>
            <a:pPr>
              <a:defRPr/>
            </a:pPr>
            <a:r>
              <a:rPr lang="en-US" sz="3300" dirty="0"/>
              <a:t>Time taken under Workers’ Compensation will also be counted towards FMLA usage if the employee is out more than three days if eligible. </a:t>
            </a:r>
          </a:p>
          <a:p>
            <a:pPr>
              <a:defRPr/>
            </a:pPr>
            <a:endParaRPr lang="en-US" sz="3300" dirty="0"/>
          </a:p>
          <a:p>
            <a:pPr lvl="1">
              <a:defRPr/>
            </a:pPr>
            <a:r>
              <a:rPr lang="en-US" sz="3300" dirty="0"/>
              <a:t>For more information on FMLA, contact Bonnie Brueggemann in Benefits.</a:t>
            </a:r>
          </a:p>
          <a:p>
            <a:pPr>
              <a:defRPr/>
            </a:pPr>
            <a:endParaRPr lang="en-US" sz="3300" dirty="0"/>
          </a:p>
          <a:p>
            <a:pPr>
              <a:defRPr/>
            </a:pPr>
            <a:r>
              <a:rPr lang="en-US" sz="3300" dirty="0"/>
              <a:t>Any restrictions or accommodations must be coordinated with the Office of Equal Opportunity, Access, and Title IX Coordination (EOA).</a:t>
            </a:r>
          </a:p>
          <a:p>
            <a:pPr>
              <a:defRPr/>
            </a:pPr>
            <a:endParaRPr lang="en-US" sz="3300" dirty="0"/>
          </a:p>
          <a:p>
            <a:pPr>
              <a:defRPr/>
            </a:pPr>
            <a:r>
              <a:rPr lang="en-US" sz="3300" dirty="0"/>
              <a:t>If Gallagher Bassett determines a claim is not compensable, the employee can submit claims to their group insurance provider for payment.</a:t>
            </a:r>
          </a:p>
          <a:p>
            <a:pPr>
              <a:defRPr/>
            </a:pPr>
            <a:endParaRPr lang="en-US" sz="1400" dirty="0"/>
          </a:p>
          <a:p>
            <a:pPr lvl="1">
              <a:defRPr/>
            </a:pPr>
            <a:endParaRPr lang="en-US" sz="1400" dirty="0"/>
          </a:p>
          <a:p>
            <a:pPr>
              <a:defRPr/>
            </a:pPr>
            <a:endParaRPr lang="en-US" sz="1400" dirty="0"/>
          </a:p>
          <a:p>
            <a:pPr lvl="1">
              <a:defRPr/>
            </a:pPr>
            <a:endParaRPr lang="en-US" sz="1800" dirty="0"/>
          </a:p>
        </p:txBody>
      </p:sp>
      <p:sp>
        <p:nvSpPr>
          <p:cNvPr id="5"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0045"/>
            <a:ext cx="8229600" cy="838200"/>
          </a:xfrm>
        </p:spPr>
        <p:txBody>
          <a:bodyPr>
            <a:normAutofit/>
          </a:bodyPr>
          <a:lstStyle/>
          <a:p>
            <a:r>
              <a:rPr lang="en-US" sz="3200" dirty="0"/>
              <a:t>Total Temporary Disability</a:t>
            </a:r>
          </a:p>
        </p:txBody>
      </p:sp>
      <p:sp>
        <p:nvSpPr>
          <p:cNvPr id="3" name="Content Placeholder 2"/>
          <p:cNvSpPr>
            <a:spLocks noGrp="1"/>
          </p:cNvSpPr>
          <p:nvPr>
            <p:ph idx="1"/>
          </p:nvPr>
        </p:nvSpPr>
        <p:spPr>
          <a:xfrm>
            <a:off x="457200" y="1548245"/>
            <a:ext cx="8229600" cy="4525963"/>
          </a:xfrm>
        </p:spPr>
        <p:txBody>
          <a:bodyPr>
            <a:noAutofit/>
          </a:bodyPr>
          <a:lstStyle/>
          <a:p>
            <a:pPr marL="0" indent="0">
              <a:buNone/>
            </a:pPr>
            <a:r>
              <a:rPr lang="en-US" sz="2200" dirty="0"/>
              <a:t>Total Temporary Disability (TTD) benefits may be paid while absent from work for an extended time.</a:t>
            </a:r>
          </a:p>
          <a:p>
            <a:r>
              <a:rPr lang="en-US" sz="2000" dirty="0"/>
              <a:t>TTD is 66 2/3% of average weekly compensation.</a:t>
            </a:r>
          </a:p>
          <a:p>
            <a:r>
              <a:rPr lang="en-US" sz="2000" dirty="0"/>
              <a:t>TTD is paid indefinitely by Gallagher Bassett and not administered through SIUE Payroll.</a:t>
            </a:r>
          </a:p>
          <a:p>
            <a:r>
              <a:rPr lang="en-US" sz="2000" dirty="0"/>
              <a:t>While on TTD, an employee must pay insurance premiums directly to the state and all other supplemental insurance vendors.  </a:t>
            </a:r>
          </a:p>
          <a:p>
            <a:r>
              <a:rPr lang="en-US" sz="2000" dirty="0"/>
              <a:t>There are no employee or employer contributions to SURS during this time. Employees may make up missed SURS employee amounts.</a:t>
            </a:r>
          </a:p>
          <a:p>
            <a:r>
              <a:rPr lang="en-US" sz="2000" dirty="0"/>
              <a:t>A Revocable Waiver of Temporary Total Disability must be completed if he/she decides to use sick or vacation benefits in lieu of TTD.</a:t>
            </a:r>
          </a:p>
          <a:p>
            <a:r>
              <a:rPr lang="en-US" sz="2000" dirty="0"/>
              <a:t>Police Officers are not required to do TTD and may be paid under the Public Safety Employee Benefits Act (PSEBA).</a:t>
            </a:r>
            <a:endParaRPr lang="en-US" altLang="en-US" sz="2000" dirty="0"/>
          </a:p>
          <a:p>
            <a:pPr marL="0" lvl="0" indent="0" eaLnBrk="0" fontAlgn="base" hangingPunct="0">
              <a:spcBef>
                <a:spcPct val="0"/>
              </a:spcBef>
              <a:spcAft>
                <a:spcPct val="0"/>
              </a:spcAft>
              <a:buNone/>
            </a:pPr>
            <a:endParaRPr lang="en-US" altLang="en-US" sz="800" dirty="0">
              <a:solidFill>
                <a:srgbClr val="333333"/>
              </a:solidFill>
            </a:endParaRPr>
          </a:p>
          <a:p>
            <a:endParaRPr lang="en-US" sz="2000" dirty="0"/>
          </a:p>
        </p:txBody>
      </p:sp>
      <p:sp>
        <p:nvSpPr>
          <p:cNvPr id="4" name="Slide Number Placeholder 3"/>
          <p:cNvSpPr>
            <a:spLocks noGrp="1"/>
          </p:cNvSpPr>
          <p:nvPr>
            <p:ph type="sldNum" sz="quarter" idx="12"/>
          </p:nvPr>
        </p:nvSpPr>
        <p:spPr bwMode="auto">
          <a:xfrm>
            <a:off x="6553200" y="632460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14</a:t>
            </a:r>
          </a:p>
        </p:txBody>
      </p:sp>
    </p:spTree>
    <p:extLst>
      <p:ext uri="{BB962C8B-B14F-4D97-AF65-F5344CB8AC3E}">
        <p14:creationId xmlns:p14="http://schemas.microsoft.com/office/powerpoint/2010/main" val="3104294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0045"/>
            <a:ext cx="8229600" cy="838200"/>
          </a:xfrm>
        </p:spPr>
        <p:txBody>
          <a:bodyPr>
            <a:normAutofit/>
          </a:bodyPr>
          <a:lstStyle/>
          <a:p>
            <a:r>
              <a:rPr lang="en-US" sz="3200" dirty="0"/>
              <a:t>TTD and Sick Time</a:t>
            </a:r>
          </a:p>
        </p:txBody>
      </p:sp>
      <p:sp>
        <p:nvSpPr>
          <p:cNvPr id="3" name="Content Placeholder 2"/>
          <p:cNvSpPr>
            <a:spLocks noGrp="1"/>
          </p:cNvSpPr>
          <p:nvPr>
            <p:ph idx="1"/>
          </p:nvPr>
        </p:nvSpPr>
        <p:spPr>
          <a:xfrm>
            <a:off x="457200" y="1548245"/>
            <a:ext cx="8229600" cy="4525963"/>
          </a:xfrm>
        </p:spPr>
        <p:txBody>
          <a:bodyPr>
            <a:noAutofit/>
          </a:bodyPr>
          <a:lstStyle/>
          <a:p>
            <a:endParaRPr lang="en-US" sz="2000" dirty="0"/>
          </a:p>
          <a:p>
            <a:r>
              <a:rPr lang="en-US" sz="2400" dirty="0"/>
              <a:t>TTD is not paid for the first three days off work unless the employee is not able to work for more than 14 days.</a:t>
            </a:r>
          </a:p>
          <a:p>
            <a:endParaRPr lang="en-US" sz="2400" dirty="0"/>
          </a:p>
          <a:p>
            <a:pPr lvl="1"/>
            <a:r>
              <a:rPr lang="en-US" sz="2400" dirty="0"/>
              <a:t>If leave is less than 14 days, then the employee will need to use their own sick or vacation time. If leave is more than 14 days, then the TTD benefits will begin on the first day after injury.</a:t>
            </a:r>
          </a:p>
          <a:p>
            <a:pPr lvl="1"/>
            <a:endParaRPr lang="en-US" sz="2400" dirty="0"/>
          </a:p>
          <a:p>
            <a:r>
              <a:rPr lang="en-US" sz="2400" dirty="0"/>
              <a:t>Employees cannot use extended sick leave while under TTD.</a:t>
            </a:r>
          </a:p>
        </p:txBody>
      </p:sp>
      <p:sp>
        <p:nvSpPr>
          <p:cNvPr id="4" name="Slide Number Placeholder 3"/>
          <p:cNvSpPr>
            <a:spLocks noGrp="1"/>
          </p:cNvSpPr>
          <p:nvPr>
            <p:ph type="sldNum" sz="quarter" idx="12"/>
          </p:nvPr>
        </p:nvSpPr>
        <p:spPr bwMode="auto">
          <a:xfrm>
            <a:off x="6553200" y="6491831"/>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15</a:t>
            </a:r>
          </a:p>
        </p:txBody>
      </p:sp>
    </p:spTree>
    <p:extLst>
      <p:ext uri="{BB962C8B-B14F-4D97-AF65-F5344CB8AC3E}">
        <p14:creationId xmlns:p14="http://schemas.microsoft.com/office/powerpoint/2010/main" val="57257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300"/>
            <a:ext cx="8229600" cy="838200"/>
          </a:xfrm>
        </p:spPr>
        <p:txBody>
          <a:bodyPr>
            <a:normAutofit fontScale="90000"/>
          </a:bodyPr>
          <a:lstStyle/>
          <a:p>
            <a:r>
              <a:rPr lang="en-US" sz="3600" dirty="0"/>
              <a:t>Where can the employee find the Workers’ Compensation packet?</a:t>
            </a:r>
            <a:br>
              <a:rPr lang="en-US" dirty="0"/>
            </a:br>
            <a:r>
              <a:rPr lang="en-US" dirty="0"/>
              <a:t>	</a:t>
            </a:r>
          </a:p>
        </p:txBody>
      </p:sp>
      <p:sp>
        <p:nvSpPr>
          <p:cNvPr id="3" name="Content Placeholder 2"/>
          <p:cNvSpPr>
            <a:spLocks noGrp="1"/>
          </p:cNvSpPr>
          <p:nvPr>
            <p:ph idx="1"/>
          </p:nvPr>
        </p:nvSpPr>
        <p:spPr/>
        <p:txBody>
          <a:bodyPr>
            <a:normAutofit/>
          </a:bodyPr>
          <a:lstStyle/>
          <a:p>
            <a:pPr lvl="1"/>
            <a:endParaRPr lang="en-US" sz="2400" dirty="0"/>
          </a:p>
          <a:p>
            <a:pPr lvl="1"/>
            <a:endParaRPr lang="en-US" sz="2400" dirty="0"/>
          </a:p>
          <a:p>
            <a:pPr lvl="1"/>
            <a:r>
              <a:rPr lang="en-US" sz="2400" dirty="0"/>
              <a:t>HR website and look under Workers’ Compensation. The link is at the bottom of the page: </a:t>
            </a:r>
            <a:r>
              <a:rPr lang="en-US" sz="2400" dirty="0">
                <a:hlinkClick r:id="rId2"/>
              </a:rPr>
              <a:t>https://www.siue.edu/hr/benefits/leaves/workers-compensation</a:t>
            </a:r>
            <a:endParaRPr lang="en-US" sz="2400" dirty="0"/>
          </a:p>
          <a:p>
            <a:pPr marL="57150" indent="0">
              <a:buNone/>
            </a:pPr>
            <a:endParaRPr lang="en-US" sz="2400" dirty="0"/>
          </a:p>
          <a:p>
            <a:pPr marL="457200" lvl="1" indent="0">
              <a:buNone/>
            </a:pPr>
            <a:endParaRPr lang="en-US" sz="2400"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16</a:t>
            </a:r>
          </a:p>
        </p:txBody>
      </p:sp>
    </p:spTree>
    <p:extLst>
      <p:ext uri="{BB962C8B-B14F-4D97-AF65-F5344CB8AC3E}">
        <p14:creationId xmlns:p14="http://schemas.microsoft.com/office/powerpoint/2010/main" val="3646907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27" y="1257300"/>
            <a:ext cx="8229600" cy="838200"/>
          </a:xfrm>
        </p:spPr>
        <p:txBody>
          <a:bodyPr>
            <a:normAutofit fontScale="90000"/>
          </a:bodyPr>
          <a:lstStyle/>
          <a:p>
            <a:r>
              <a:rPr lang="en-US" sz="3600" dirty="0"/>
              <a:t>May the employee use their own insurance?</a:t>
            </a:r>
            <a:br>
              <a:rPr lang="en-US" dirty="0"/>
            </a:br>
            <a:endParaRPr lang="en-US" dirty="0"/>
          </a:p>
        </p:txBody>
      </p:sp>
      <p:sp>
        <p:nvSpPr>
          <p:cNvPr id="3" name="Content Placeholder 2"/>
          <p:cNvSpPr>
            <a:spLocks noGrp="1"/>
          </p:cNvSpPr>
          <p:nvPr>
            <p:ph idx="1"/>
          </p:nvPr>
        </p:nvSpPr>
        <p:spPr/>
        <p:txBody>
          <a:bodyPr/>
          <a:lstStyle/>
          <a:p>
            <a:pPr marL="800100" lvl="1"/>
            <a:endParaRPr lang="en-US" sz="2400" dirty="0"/>
          </a:p>
          <a:p>
            <a:pPr marL="800100" lvl="1"/>
            <a:endParaRPr lang="en-US" sz="2400" dirty="0"/>
          </a:p>
          <a:p>
            <a:pPr marL="800100" lvl="1"/>
            <a:r>
              <a:rPr lang="en-US" sz="2400" dirty="0"/>
              <a:t>If reporting an injury as work-related, most medical providers will require the employee to go through the Workers’ Compensation claim procedure.  If the claim is not compensable under Workers’ Compensation, then the employee may use their own insurance to cover the bills.</a:t>
            </a:r>
          </a:p>
          <a:p>
            <a:endParaRPr lang="en-US" dirty="0"/>
          </a:p>
        </p:txBody>
      </p:sp>
      <p:sp>
        <p:nvSpPr>
          <p:cNvPr id="5"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17</a:t>
            </a:r>
          </a:p>
        </p:txBody>
      </p:sp>
    </p:spTree>
    <p:extLst>
      <p:ext uri="{BB962C8B-B14F-4D97-AF65-F5344CB8AC3E}">
        <p14:creationId xmlns:p14="http://schemas.microsoft.com/office/powerpoint/2010/main" val="3533918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257300"/>
            <a:ext cx="8229600" cy="838200"/>
          </a:xfrm>
        </p:spPr>
        <p:txBody>
          <a:bodyPr>
            <a:normAutofit fontScale="90000"/>
          </a:bodyPr>
          <a:lstStyle/>
          <a:p>
            <a:r>
              <a:rPr lang="en-US" sz="3600" dirty="0"/>
              <a:t>What if the employee doesn’t want to file a Workers’ Comp claim?</a:t>
            </a:r>
            <a:br>
              <a:rPr lang="en-US" dirty="0"/>
            </a:br>
            <a:endParaRPr lang="en-US" dirty="0"/>
          </a:p>
        </p:txBody>
      </p:sp>
      <p:sp>
        <p:nvSpPr>
          <p:cNvPr id="3" name="Content Placeholder 2"/>
          <p:cNvSpPr>
            <a:spLocks noGrp="1"/>
          </p:cNvSpPr>
          <p:nvPr>
            <p:ph idx="1"/>
          </p:nvPr>
        </p:nvSpPr>
        <p:spPr/>
        <p:txBody>
          <a:bodyPr>
            <a:normAutofit/>
          </a:bodyPr>
          <a:lstStyle/>
          <a:p>
            <a:pPr lvl="1"/>
            <a:endParaRPr lang="en-US" sz="2400" dirty="0"/>
          </a:p>
          <a:p>
            <a:pPr lvl="1"/>
            <a:endParaRPr lang="en-US" sz="2400" dirty="0"/>
          </a:p>
          <a:p>
            <a:pPr lvl="1"/>
            <a:r>
              <a:rPr lang="en-US" sz="2400" dirty="0"/>
              <a:t>Filing a Workers’ Compensation claim is not mandatory. However, if the employee does have a work-related injury, it is in the best interest of the employee to at least call the Gallagher Bassett Hotline and report it as a record only so that it is in the file.  The employee is also still required to report it to the WC Coordinator and to submit the Emergency Management Form.</a:t>
            </a:r>
          </a:p>
          <a:p>
            <a:pPr lvl="1"/>
            <a:endParaRPr lang="en-US" sz="2400" dirty="0"/>
          </a:p>
          <a:p>
            <a:pPr lvl="1"/>
            <a:endParaRPr lang="en-US" sz="2400" dirty="0"/>
          </a:p>
          <a:p>
            <a:pPr lvl="1"/>
            <a:endParaRPr lang="en-US" sz="2400" dirty="0"/>
          </a:p>
          <a:p>
            <a:pPr lvl="1"/>
            <a:endParaRPr lang="en-US" sz="2600" dirty="0"/>
          </a:p>
          <a:p>
            <a:pPr lvl="1"/>
            <a:endParaRPr lang="en-US" sz="2600" dirty="0"/>
          </a:p>
          <a:p>
            <a:endParaRPr lang="en-US" sz="2400" dirty="0"/>
          </a:p>
        </p:txBody>
      </p:sp>
      <p:sp>
        <p:nvSpPr>
          <p:cNvPr id="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18</a:t>
            </a:r>
          </a:p>
        </p:txBody>
      </p:sp>
    </p:spTree>
    <p:extLst>
      <p:ext uri="{BB962C8B-B14F-4D97-AF65-F5344CB8AC3E}">
        <p14:creationId xmlns:p14="http://schemas.microsoft.com/office/powerpoint/2010/main" val="3376831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300"/>
            <a:ext cx="8229600" cy="838200"/>
          </a:xfrm>
        </p:spPr>
        <p:txBody>
          <a:bodyPr>
            <a:normAutofit fontScale="90000"/>
          </a:bodyPr>
          <a:lstStyle/>
          <a:p>
            <a:r>
              <a:rPr lang="en-US" sz="3600" dirty="0"/>
              <a:t>Who does the employee submit Workers’ Compensation packets to once completed?</a:t>
            </a:r>
            <a:br>
              <a:rPr lang="en-US" dirty="0"/>
            </a:br>
            <a:endParaRPr lang="en-US" dirty="0"/>
          </a:p>
        </p:txBody>
      </p:sp>
      <p:sp>
        <p:nvSpPr>
          <p:cNvPr id="3" name="Content Placeholder 2"/>
          <p:cNvSpPr>
            <a:spLocks noGrp="1"/>
          </p:cNvSpPr>
          <p:nvPr>
            <p:ph idx="1"/>
          </p:nvPr>
        </p:nvSpPr>
        <p:spPr/>
        <p:txBody>
          <a:bodyPr/>
          <a:lstStyle/>
          <a:p>
            <a:pPr marL="800100" lvl="1"/>
            <a:endParaRPr lang="en-US" sz="2400" dirty="0"/>
          </a:p>
          <a:p>
            <a:pPr marL="800100" lvl="1"/>
            <a:endParaRPr lang="en-US" sz="2400" dirty="0"/>
          </a:p>
          <a:p>
            <a:pPr marL="800100" lvl="1"/>
            <a:r>
              <a:rPr lang="en-US" sz="2400" dirty="0"/>
              <a:t>Submit all paperwork to the Workers’ Compensation coordinator Tayanna Crowder, and we will send the documents to Gallagher Bassett.</a:t>
            </a:r>
          </a:p>
          <a:p>
            <a:endParaRPr lang="en-US"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19</a:t>
            </a:r>
          </a:p>
        </p:txBody>
      </p:sp>
    </p:spTree>
    <p:extLst>
      <p:ext uri="{BB962C8B-B14F-4D97-AF65-F5344CB8AC3E}">
        <p14:creationId xmlns:p14="http://schemas.microsoft.com/office/powerpoint/2010/main" val="2384344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Workers’ Compensation Overview</a:t>
            </a:r>
          </a:p>
        </p:txBody>
      </p:sp>
      <p:sp>
        <p:nvSpPr>
          <p:cNvPr id="3" name="Content Placeholder 2"/>
          <p:cNvSpPr>
            <a:spLocks noGrp="1"/>
          </p:cNvSpPr>
          <p:nvPr>
            <p:ph idx="1"/>
          </p:nvPr>
        </p:nvSpPr>
        <p:spPr>
          <a:xfrm>
            <a:off x="380010" y="1715293"/>
            <a:ext cx="8229600" cy="4525963"/>
          </a:xfrm>
        </p:spPr>
        <p:txBody>
          <a:bodyPr>
            <a:normAutofit/>
          </a:bodyPr>
          <a:lstStyle/>
          <a:p>
            <a:r>
              <a:rPr lang="en-US" sz="2200" dirty="0"/>
              <a:t>What is Workers’ Compensation (Workers’ Comp or WC)?</a:t>
            </a:r>
          </a:p>
          <a:p>
            <a:r>
              <a:rPr lang="en-US" sz="2200" dirty="0"/>
              <a:t>Who is covered under Workers’ Comp?</a:t>
            </a:r>
          </a:p>
          <a:p>
            <a:r>
              <a:rPr lang="en-US" sz="2200" dirty="0"/>
              <a:t>When would an employee submit a claim?</a:t>
            </a:r>
          </a:p>
          <a:p>
            <a:r>
              <a:rPr lang="en-US" sz="2200" dirty="0"/>
              <a:t>How does an employee file a claim?</a:t>
            </a:r>
          </a:p>
          <a:p>
            <a:r>
              <a:rPr lang="en-US" sz="2200" dirty="0"/>
              <a:t>What does an employee need to do?</a:t>
            </a:r>
          </a:p>
          <a:p>
            <a:r>
              <a:rPr lang="en-US" sz="2200" dirty="0"/>
              <a:t>What does a supervisor need to do?</a:t>
            </a:r>
          </a:p>
          <a:p>
            <a:r>
              <a:rPr lang="en-US" sz="2200" dirty="0"/>
              <a:t>What happens if a claim is denied?</a:t>
            </a:r>
          </a:p>
          <a:p>
            <a:r>
              <a:rPr lang="en-US" sz="2200" dirty="0"/>
              <a:t>What is the difference between being on TTD and using sick time?</a:t>
            </a:r>
          </a:p>
          <a:p>
            <a:r>
              <a:rPr lang="en-US" sz="2200" dirty="0"/>
              <a:t>What happens when the employee is released to return to work?</a:t>
            </a:r>
          </a:p>
          <a:p>
            <a:pPr marL="0" indent="0">
              <a:buNone/>
            </a:pPr>
            <a:endParaRPr lang="en-US" sz="2400"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a:t>
            </a:r>
          </a:p>
        </p:txBody>
      </p:sp>
    </p:spTree>
    <p:extLst>
      <p:ext uri="{BB962C8B-B14F-4D97-AF65-F5344CB8AC3E}">
        <p14:creationId xmlns:p14="http://schemas.microsoft.com/office/powerpoint/2010/main" val="165095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4943"/>
            <a:ext cx="8229600" cy="838200"/>
          </a:xfrm>
        </p:spPr>
        <p:txBody>
          <a:bodyPr>
            <a:normAutofit fontScale="90000"/>
          </a:bodyPr>
          <a:lstStyle/>
          <a:p>
            <a:r>
              <a:rPr lang="en-US" sz="3600" dirty="0"/>
              <a:t>Does the employee have to use their own leave time for an injury?</a:t>
            </a:r>
            <a:br>
              <a:rPr lang="en-US" dirty="0"/>
            </a:br>
            <a:endParaRPr lang="en-US" dirty="0"/>
          </a:p>
        </p:txBody>
      </p:sp>
      <p:sp>
        <p:nvSpPr>
          <p:cNvPr id="3" name="Content Placeholder 2"/>
          <p:cNvSpPr>
            <a:spLocks noGrp="1"/>
          </p:cNvSpPr>
          <p:nvPr>
            <p:ph idx="1"/>
          </p:nvPr>
        </p:nvSpPr>
        <p:spPr/>
        <p:txBody>
          <a:bodyPr>
            <a:normAutofit/>
          </a:bodyPr>
          <a:lstStyle/>
          <a:p>
            <a:pPr marL="800100" lvl="1"/>
            <a:endParaRPr lang="en-US" sz="2200" dirty="0"/>
          </a:p>
          <a:p>
            <a:pPr marL="800100" lvl="1"/>
            <a:endParaRPr lang="en-US" sz="2200" dirty="0"/>
          </a:p>
          <a:p>
            <a:pPr marL="800100" lvl="1"/>
            <a:r>
              <a:rPr lang="en-US" sz="2400" dirty="0"/>
              <a:t>The employee must use at least three of their own sick/vacation days for an injury (first three days).  If the employee is off work for more than 14 days and chooses to go on TTD, then he/she will not have to use their own leave time.</a:t>
            </a:r>
          </a:p>
          <a:p>
            <a:pPr marL="800100" lvl="1"/>
            <a:endParaRPr lang="en-US" sz="2200" dirty="0"/>
          </a:p>
          <a:p>
            <a:pPr marL="800100" lvl="1"/>
            <a:endParaRPr lang="en-US" sz="2400" dirty="0"/>
          </a:p>
        </p:txBody>
      </p:sp>
      <p:sp>
        <p:nvSpPr>
          <p:cNvPr id="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20</a:t>
            </a:r>
          </a:p>
        </p:txBody>
      </p:sp>
    </p:spTree>
    <p:extLst>
      <p:ext uri="{BB962C8B-B14F-4D97-AF65-F5344CB8AC3E}">
        <p14:creationId xmlns:p14="http://schemas.microsoft.com/office/powerpoint/2010/main" val="1326406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664" y="1295400"/>
            <a:ext cx="8229600" cy="838200"/>
          </a:xfrm>
        </p:spPr>
        <p:txBody>
          <a:bodyPr>
            <a:normAutofit fontScale="90000"/>
          </a:bodyPr>
          <a:lstStyle/>
          <a:p>
            <a:r>
              <a:rPr lang="en-US" sz="3600" dirty="0"/>
              <a:t>Why is the employee required to use FMLA for a Workers’ Compensation injury?</a:t>
            </a:r>
            <a:br>
              <a:rPr lang="en-US" dirty="0"/>
            </a:br>
            <a:endParaRPr lang="en-US" dirty="0"/>
          </a:p>
        </p:txBody>
      </p:sp>
      <p:sp>
        <p:nvSpPr>
          <p:cNvPr id="3" name="Content Placeholder 2"/>
          <p:cNvSpPr>
            <a:spLocks noGrp="1"/>
          </p:cNvSpPr>
          <p:nvPr>
            <p:ph idx="1"/>
          </p:nvPr>
        </p:nvSpPr>
        <p:spPr/>
        <p:txBody>
          <a:bodyPr/>
          <a:lstStyle/>
          <a:p>
            <a:pPr lvl="1"/>
            <a:endParaRPr lang="en-US" altLang="en-US" sz="2200" dirty="0"/>
          </a:p>
          <a:p>
            <a:pPr lvl="1"/>
            <a:endParaRPr lang="en-US" altLang="en-US" sz="2200" dirty="0"/>
          </a:p>
          <a:p>
            <a:pPr lvl="1"/>
            <a:endParaRPr lang="en-US" altLang="en-US" sz="2200" dirty="0"/>
          </a:p>
          <a:p>
            <a:pPr lvl="1"/>
            <a:r>
              <a:rPr lang="en-US" altLang="en-US" sz="2400" dirty="0"/>
              <a:t>All Workers’ Compensation time must be designated as FMLA and deducted from an employee’s FMLA balance if off work for more than three days per University policy.</a:t>
            </a:r>
          </a:p>
          <a:p>
            <a:endParaRPr lang="en-US"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21</a:t>
            </a:r>
          </a:p>
        </p:txBody>
      </p:sp>
    </p:spTree>
    <p:extLst>
      <p:ext uri="{BB962C8B-B14F-4D97-AF65-F5344CB8AC3E}">
        <p14:creationId xmlns:p14="http://schemas.microsoft.com/office/powerpoint/2010/main" val="2004254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0307"/>
            <a:ext cx="8229600" cy="838200"/>
          </a:xfrm>
        </p:spPr>
        <p:txBody>
          <a:bodyPr>
            <a:normAutofit fontScale="90000"/>
          </a:bodyPr>
          <a:lstStyle/>
          <a:p>
            <a:r>
              <a:rPr lang="en-US" sz="3600" dirty="0"/>
              <a:t>What if the Workers’ Comp claim is approved?</a:t>
            </a:r>
            <a:br>
              <a:rPr lang="en-US" dirty="0"/>
            </a:br>
            <a:r>
              <a:rPr lang="en-US" dirty="0"/>
              <a:t>	</a:t>
            </a:r>
          </a:p>
        </p:txBody>
      </p:sp>
      <p:sp>
        <p:nvSpPr>
          <p:cNvPr id="3" name="Content Placeholder 2"/>
          <p:cNvSpPr>
            <a:spLocks noGrp="1"/>
          </p:cNvSpPr>
          <p:nvPr>
            <p:ph idx="1"/>
          </p:nvPr>
        </p:nvSpPr>
        <p:spPr/>
        <p:txBody>
          <a:bodyPr>
            <a:normAutofit/>
          </a:bodyPr>
          <a:lstStyle/>
          <a:p>
            <a:pPr marL="0" indent="0">
              <a:buNone/>
            </a:pPr>
            <a:endParaRPr lang="en-US" sz="2400" dirty="0"/>
          </a:p>
          <a:p>
            <a:pPr marL="0" indent="0">
              <a:buNone/>
            </a:pPr>
            <a:endParaRPr lang="en-US" dirty="0"/>
          </a:p>
          <a:p>
            <a:pPr lvl="1"/>
            <a:r>
              <a:rPr lang="en-US" sz="2400" dirty="0"/>
              <a:t>If the employee has an approved Workers’ Comp claim and has been off work, the employee may choose to use their own leave time or go on TTD, which is paid at       66 2/3% of the weekly salary.</a:t>
            </a:r>
          </a:p>
          <a:p>
            <a:pPr marL="914400" lvl="2" indent="0">
              <a:buNone/>
            </a:pPr>
            <a:r>
              <a:rPr lang="en-US" sz="2000" dirty="0"/>
              <a:t>*Does not apply to Police Officers.</a:t>
            </a:r>
          </a:p>
          <a:p>
            <a:pPr lvl="1"/>
            <a:endParaRPr lang="en-US" sz="2600" dirty="0"/>
          </a:p>
          <a:p>
            <a:pPr lvl="1"/>
            <a:endParaRPr lang="en-US" sz="2400" dirty="0"/>
          </a:p>
          <a:p>
            <a:pPr marL="0" indent="0">
              <a:buNone/>
            </a:pPr>
            <a:endParaRPr lang="en-US" sz="2400" dirty="0"/>
          </a:p>
        </p:txBody>
      </p:sp>
      <p:sp>
        <p:nvSpPr>
          <p:cNvPr id="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22</a:t>
            </a:r>
          </a:p>
        </p:txBody>
      </p:sp>
    </p:spTree>
    <p:extLst>
      <p:ext uri="{BB962C8B-B14F-4D97-AF65-F5344CB8AC3E}">
        <p14:creationId xmlns:p14="http://schemas.microsoft.com/office/powerpoint/2010/main" val="567556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838200"/>
          </a:xfrm>
        </p:spPr>
        <p:txBody>
          <a:bodyPr>
            <a:normAutofit fontScale="90000"/>
          </a:bodyPr>
          <a:lstStyle/>
          <a:p>
            <a:r>
              <a:rPr lang="en-US" sz="3600" dirty="0"/>
              <a:t>What happens to the </a:t>
            </a:r>
            <a:r>
              <a:rPr lang="en-US" sz="3600"/>
              <a:t>employee’s health insurance </a:t>
            </a:r>
            <a:r>
              <a:rPr lang="en-US" sz="3600" dirty="0"/>
              <a:t>while off work and on TTD?</a:t>
            </a:r>
            <a:br>
              <a:rPr lang="en-US" dirty="0"/>
            </a:br>
            <a:endParaRPr lang="en-US" dirty="0"/>
          </a:p>
        </p:txBody>
      </p:sp>
      <p:sp>
        <p:nvSpPr>
          <p:cNvPr id="3" name="Content Placeholder 2"/>
          <p:cNvSpPr>
            <a:spLocks noGrp="1"/>
          </p:cNvSpPr>
          <p:nvPr>
            <p:ph idx="1"/>
          </p:nvPr>
        </p:nvSpPr>
        <p:spPr/>
        <p:txBody>
          <a:bodyPr/>
          <a:lstStyle/>
          <a:p>
            <a:pPr lvl="1"/>
            <a:endParaRPr lang="en-US" sz="2600" dirty="0"/>
          </a:p>
          <a:p>
            <a:pPr lvl="1"/>
            <a:endParaRPr lang="en-US" sz="2600" dirty="0"/>
          </a:p>
          <a:p>
            <a:pPr lvl="1"/>
            <a:r>
              <a:rPr lang="en-US" sz="2400" dirty="0"/>
              <a:t>The employee must pay premiums and the same cost directly to the providers.  The employee will receive a letter from CMS with billing information after being taken off SIUE payroll and beginning TTD.</a:t>
            </a:r>
          </a:p>
          <a:p>
            <a:pPr marL="914400" lvl="2" indent="0">
              <a:buNone/>
            </a:pPr>
            <a:r>
              <a:rPr lang="en-US" sz="2000" dirty="0"/>
              <a:t>*Police Officers premiums will be taken out of their pay under PSEBA.</a:t>
            </a:r>
          </a:p>
          <a:p>
            <a:endParaRPr lang="en-US"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23</a:t>
            </a:r>
          </a:p>
        </p:txBody>
      </p:sp>
    </p:spTree>
    <p:extLst>
      <p:ext uri="{BB962C8B-B14F-4D97-AF65-F5344CB8AC3E}">
        <p14:creationId xmlns:p14="http://schemas.microsoft.com/office/powerpoint/2010/main" val="7497602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95400"/>
            <a:ext cx="8229600" cy="838200"/>
          </a:xfrm>
        </p:spPr>
        <p:txBody>
          <a:bodyPr>
            <a:normAutofit fontScale="90000"/>
          </a:bodyPr>
          <a:lstStyle/>
          <a:p>
            <a:r>
              <a:rPr lang="en-US" sz="3600" dirty="0"/>
              <a:t>Does the employee have to use their own sick days for doctor’s appointments?</a:t>
            </a:r>
            <a:br>
              <a:rPr lang="en-US" dirty="0"/>
            </a:br>
            <a:r>
              <a:rPr lang="en-US" dirty="0"/>
              <a:t>	</a:t>
            </a:r>
          </a:p>
        </p:txBody>
      </p:sp>
      <p:sp>
        <p:nvSpPr>
          <p:cNvPr id="3" name="Content Placeholder 2"/>
          <p:cNvSpPr>
            <a:spLocks noGrp="1"/>
          </p:cNvSpPr>
          <p:nvPr>
            <p:ph idx="1"/>
          </p:nvPr>
        </p:nvSpPr>
        <p:spPr>
          <a:xfrm>
            <a:off x="304800" y="1447800"/>
            <a:ext cx="8229600" cy="4830763"/>
          </a:xfrm>
        </p:spPr>
        <p:txBody>
          <a:bodyPr>
            <a:normAutofit/>
          </a:bodyPr>
          <a:lstStyle/>
          <a:p>
            <a:pPr lvl="1"/>
            <a:endParaRPr lang="en-US" sz="2400" dirty="0"/>
          </a:p>
          <a:p>
            <a:pPr lvl="1"/>
            <a:endParaRPr lang="en-US" sz="2400" dirty="0"/>
          </a:p>
          <a:p>
            <a:pPr lvl="1"/>
            <a:endParaRPr lang="en-US" sz="2400" dirty="0"/>
          </a:p>
          <a:p>
            <a:pPr lvl="1"/>
            <a:r>
              <a:rPr lang="en-US" sz="2400" dirty="0"/>
              <a:t>Yes.  This includes ongoing, follow-up treatments like physical therapy.</a:t>
            </a:r>
          </a:p>
          <a:p>
            <a:pPr lvl="1"/>
            <a:endParaRPr lang="en-US" sz="2400" dirty="0"/>
          </a:p>
          <a:p>
            <a:pPr marL="800100" lvl="1"/>
            <a:endParaRPr lang="en-US" sz="2400" dirty="0"/>
          </a:p>
          <a:p>
            <a:pPr marL="457200" lvl="1" indent="0">
              <a:buNone/>
            </a:pPr>
            <a:endParaRPr lang="en-US" dirty="0"/>
          </a:p>
          <a:p>
            <a:pPr lvl="1"/>
            <a:endParaRPr lang="en-US" dirty="0"/>
          </a:p>
          <a:p>
            <a:pPr marL="457200" lvl="1" indent="0">
              <a:buNone/>
            </a:pPr>
            <a:endParaRPr lang="en-US"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24</a:t>
            </a:r>
          </a:p>
        </p:txBody>
      </p:sp>
    </p:spTree>
    <p:extLst>
      <p:ext uri="{BB962C8B-B14F-4D97-AF65-F5344CB8AC3E}">
        <p14:creationId xmlns:p14="http://schemas.microsoft.com/office/powerpoint/2010/main" val="39448783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7300"/>
            <a:ext cx="8229600" cy="838200"/>
          </a:xfrm>
        </p:spPr>
        <p:txBody>
          <a:bodyPr>
            <a:normAutofit fontScale="90000"/>
          </a:bodyPr>
          <a:lstStyle/>
          <a:p>
            <a:r>
              <a:rPr lang="en-US" sz="3600" dirty="0"/>
              <a:t>What does the employee need to do when returning to work after being out on Workers’ Compensation leave?</a:t>
            </a:r>
            <a:br>
              <a:rPr lang="en-US" sz="3600" dirty="0"/>
            </a:br>
            <a:endParaRPr lang="en-US" sz="3600" dirty="0"/>
          </a:p>
        </p:txBody>
      </p:sp>
      <p:sp>
        <p:nvSpPr>
          <p:cNvPr id="3" name="Content Placeholder 2"/>
          <p:cNvSpPr>
            <a:spLocks noGrp="1"/>
          </p:cNvSpPr>
          <p:nvPr>
            <p:ph idx="1"/>
          </p:nvPr>
        </p:nvSpPr>
        <p:spPr/>
        <p:txBody>
          <a:bodyPr>
            <a:normAutofit lnSpcReduction="10000"/>
          </a:bodyPr>
          <a:lstStyle/>
          <a:p>
            <a:pPr lvl="1"/>
            <a:endParaRPr lang="en-US" altLang="en-US" sz="2400" dirty="0">
              <a:solidFill>
                <a:prstClr val="black"/>
              </a:solidFill>
            </a:endParaRPr>
          </a:p>
          <a:p>
            <a:pPr marL="457200" lvl="1" indent="0">
              <a:buNone/>
            </a:pPr>
            <a:endParaRPr lang="en-US" altLang="en-US" sz="2400" dirty="0">
              <a:solidFill>
                <a:prstClr val="black"/>
              </a:solidFill>
            </a:endParaRPr>
          </a:p>
          <a:p>
            <a:pPr lvl="1"/>
            <a:r>
              <a:rPr lang="en-US" altLang="en-US" sz="2400" dirty="0">
                <a:solidFill>
                  <a:prstClr val="black"/>
                </a:solidFill>
              </a:rPr>
              <a:t>Notify </a:t>
            </a:r>
            <a:r>
              <a:rPr lang="en-US" sz="2400" dirty="0"/>
              <a:t>the WC Coordinator</a:t>
            </a:r>
            <a:r>
              <a:rPr lang="en-US" altLang="en-US" sz="2400" dirty="0">
                <a:solidFill>
                  <a:prstClr val="black"/>
                </a:solidFill>
              </a:rPr>
              <a:t> and the department of the return date.</a:t>
            </a:r>
          </a:p>
          <a:p>
            <a:pPr lvl="1"/>
            <a:r>
              <a:rPr lang="en-US" altLang="en-US" sz="2400" dirty="0">
                <a:solidFill>
                  <a:prstClr val="black"/>
                </a:solidFill>
              </a:rPr>
              <a:t>Submit a written physician release to return to work to HR prior to the return.</a:t>
            </a:r>
          </a:p>
          <a:p>
            <a:pPr lvl="2"/>
            <a:r>
              <a:rPr lang="en-US" altLang="en-US" dirty="0">
                <a:solidFill>
                  <a:prstClr val="black"/>
                </a:solidFill>
              </a:rPr>
              <a:t>If there are restrictions, get them approved by EOA prior to returning to work.</a:t>
            </a:r>
          </a:p>
          <a:p>
            <a:pPr lvl="1"/>
            <a:r>
              <a:rPr lang="en-US" altLang="en-US" sz="2400" dirty="0">
                <a:solidFill>
                  <a:prstClr val="black"/>
                </a:solidFill>
              </a:rPr>
              <a:t>Report to work on the anticipated return date.</a:t>
            </a:r>
          </a:p>
          <a:p>
            <a:pPr lvl="1"/>
            <a:r>
              <a:rPr lang="en-US" altLang="en-US" sz="2400" dirty="0">
                <a:solidFill>
                  <a:prstClr val="black"/>
                </a:solidFill>
              </a:rPr>
              <a:t>For any changes to the employee’s return to work date, notify </a:t>
            </a:r>
            <a:r>
              <a:rPr lang="en-US" sz="2400" dirty="0"/>
              <a:t>the WC Coordinator</a:t>
            </a:r>
            <a:r>
              <a:rPr lang="en-US" altLang="en-US" sz="2400" dirty="0">
                <a:solidFill>
                  <a:prstClr val="black"/>
                </a:solidFill>
              </a:rPr>
              <a:t> immediately.</a:t>
            </a:r>
          </a:p>
          <a:p>
            <a:endParaRPr lang="en-US" dirty="0"/>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25</a:t>
            </a:r>
          </a:p>
        </p:txBody>
      </p:sp>
    </p:spTree>
    <p:extLst>
      <p:ext uri="{BB962C8B-B14F-4D97-AF65-F5344CB8AC3E}">
        <p14:creationId xmlns:p14="http://schemas.microsoft.com/office/powerpoint/2010/main" val="27067126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838200"/>
          </a:xfrm>
        </p:spPr>
        <p:txBody>
          <a:bodyPr>
            <a:noAutofit/>
          </a:bodyPr>
          <a:lstStyle/>
          <a:p>
            <a:r>
              <a:rPr lang="en-US" sz="3200" dirty="0"/>
              <a:t>Workers’ Compensation Coordinator </a:t>
            </a:r>
            <a:br>
              <a:rPr lang="en-US" sz="3200" dirty="0"/>
            </a:br>
            <a:r>
              <a:rPr lang="en-US" sz="3200" dirty="0"/>
              <a:t>Contact Information</a:t>
            </a:r>
          </a:p>
        </p:txBody>
      </p:sp>
      <p:sp>
        <p:nvSpPr>
          <p:cNvPr id="3" name="Content Placeholder 2"/>
          <p:cNvSpPr>
            <a:spLocks noGrp="1"/>
          </p:cNvSpPr>
          <p:nvPr>
            <p:ph idx="1"/>
          </p:nvPr>
        </p:nvSpPr>
        <p:spPr/>
        <p:txBody>
          <a:bodyPr>
            <a:normAutofit/>
          </a:bodyPr>
          <a:lstStyle/>
          <a:p>
            <a:pPr marL="0" indent="0">
              <a:buNone/>
            </a:pPr>
            <a:endParaRPr lang="en-US" sz="2200" dirty="0"/>
          </a:p>
          <a:p>
            <a:pPr marL="0" indent="0" algn="ctr">
              <a:buNone/>
            </a:pPr>
            <a:endParaRPr lang="en-US" sz="2200" dirty="0"/>
          </a:p>
          <a:p>
            <a:pPr marL="0" indent="0" algn="ctr">
              <a:buNone/>
            </a:pPr>
            <a:r>
              <a:rPr lang="en-US" sz="2400" dirty="0"/>
              <a:t>Tayanna Crowder</a:t>
            </a:r>
          </a:p>
          <a:p>
            <a:pPr marL="0" indent="0" algn="ctr">
              <a:buNone/>
            </a:pPr>
            <a:r>
              <a:rPr lang="en-US" sz="2400" dirty="0"/>
              <a:t>Office location: </a:t>
            </a:r>
            <a:r>
              <a:rPr lang="en-US" sz="2400" dirty="0" err="1"/>
              <a:t>Rendleman</a:t>
            </a:r>
            <a:r>
              <a:rPr lang="en-US" sz="2400" dirty="0"/>
              <a:t> Hall, Room 3210</a:t>
            </a:r>
          </a:p>
          <a:p>
            <a:pPr marL="0" indent="0" algn="ctr">
              <a:buNone/>
            </a:pPr>
            <a:r>
              <a:rPr lang="en-US" sz="2400" dirty="0"/>
              <a:t>Phone number: 618-650-2106</a:t>
            </a:r>
          </a:p>
          <a:p>
            <a:pPr marL="0" indent="0" algn="ctr">
              <a:buNone/>
            </a:pPr>
            <a:r>
              <a:rPr lang="en-US" sz="2400" dirty="0"/>
              <a:t>Fax number: 618-650-2646</a:t>
            </a:r>
          </a:p>
          <a:p>
            <a:pPr marL="0" indent="0" algn="ctr">
              <a:buNone/>
            </a:pPr>
            <a:r>
              <a:rPr lang="en-US" sz="2400" dirty="0"/>
              <a:t>Email: tcrowde@siue.edu</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26</a:t>
            </a:r>
          </a:p>
        </p:txBody>
      </p:sp>
    </p:spTree>
    <p:extLst>
      <p:ext uri="{BB962C8B-B14F-4D97-AF65-F5344CB8AC3E}">
        <p14:creationId xmlns:p14="http://schemas.microsoft.com/office/powerpoint/2010/main" val="2783406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sz="3200" dirty="0"/>
              <a:t>Other Informational Links </a:t>
            </a:r>
          </a:p>
        </p:txBody>
      </p:sp>
      <p:sp>
        <p:nvSpPr>
          <p:cNvPr id="5" name="Rectangle 3"/>
          <p:cNvSpPr>
            <a:spLocks noChangeArrowheads="1"/>
          </p:cNvSpPr>
          <p:nvPr/>
        </p:nvSpPr>
        <p:spPr bwMode="auto">
          <a:xfrm>
            <a:off x="1505211" y="2315859"/>
            <a:ext cx="6664890" cy="32470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2900" indent="-342900">
              <a:buFont typeface="Arial" panose="020B0604020202020204" pitchFamily="34" charset="0"/>
              <a:buChar char="•"/>
            </a:pPr>
            <a:r>
              <a:rPr kumimoji="0" lang="en-US" altLang="en-US" sz="2200" b="0" i="0" u="none" strike="noStrike" cap="none" normalizeH="0" baseline="0" dirty="0">
                <a:ln>
                  <a:noFill/>
                </a:ln>
                <a:effectLst/>
                <a:latin typeface="+mn-lt"/>
                <a:hlinkClick r:id="rId2"/>
              </a:rPr>
              <a:t>Illinois Workers' Compensation Act</a:t>
            </a:r>
            <a:endParaRPr kumimoji="0" lang="en-US" altLang="en-US" sz="2200" b="0" i="0" u="none" strike="noStrike" cap="none" normalizeH="0" baseline="0" dirty="0">
              <a:ln>
                <a:noFill/>
              </a:ln>
              <a:effectLst/>
              <a:latin typeface="+mn-lt"/>
            </a:endParaRPr>
          </a:p>
          <a:p>
            <a:pPr marL="342900" indent="-342900">
              <a:buFont typeface="Arial" panose="020B0604020202020204" pitchFamily="34" charset="0"/>
              <a:buChar char="•"/>
            </a:pPr>
            <a:endParaRPr kumimoji="0" lang="en-US" altLang="en-US" sz="2200" b="0" i="0" u="none" strike="noStrike" cap="none" normalizeH="0" baseline="0" dirty="0">
              <a:ln>
                <a:noFill/>
              </a:ln>
              <a:effectLst/>
              <a:latin typeface="+mn-lt"/>
            </a:endParaRPr>
          </a:p>
          <a:p>
            <a:pPr marL="342900" indent="-342900">
              <a:buFont typeface="Arial" panose="020B0604020202020204" pitchFamily="34" charset="0"/>
              <a:buChar char="•"/>
            </a:pPr>
            <a:r>
              <a:rPr kumimoji="0" lang="en-US" altLang="en-US" sz="2200" b="0" i="0" u="sng" strike="noStrike" cap="none" normalizeH="0" baseline="0" dirty="0">
                <a:ln>
                  <a:noFill/>
                </a:ln>
                <a:effectLst/>
                <a:latin typeface="+mn-lt"/>
                <a:hlinkClick r:id="rId3"/>
              </a:rPr>
              <a:t>Illinois Workers' Compensation Commission</a:t>
            </a:r>
            <a:endParaRPr kumimoji="0" lang="en-US" altLang="en-US" sz="2200" b="0" i="0" u="sng" strike="noStrike" cap="none" normalizeH="0" baseline="0" dirty="0">
              <a:ln>
                <a:noFill/>
              </a:ln>
              <a:effectLst/>
              <a:latin typeface="+mn-lt"/>
            </a:endParaRPr>
          </a:p>
          <a:p>
            <a:pPr marL="342900" indent="-342900">
              <a:buFont typeface="Arial" panose="020B0604020202020204" pitchFamily="34" charset="0"/>
              <a:buChar char="•"/>
            </a:pPr>
            <a:endParaRPr kumimoji="0" lang="en-US" altLang="en-US" sz="2200" b="0" i="0" u="none" strike="noStrike" cap="none" normalizeH="0" baseline="0" dirty="0">
              <a:ln>
                <a:noFill/>
              </a:ln>
              <a:effectLst/>
              <a:latin typeface="+mn-lt"/>
            </a:endParaRPr>
          </a:p>
          <a:p>
            <a:pPr marL="342900" indent="-342900">
              <a:buFont typeface="Arial" panose="020B0604020202020204" pitchFamily="34" charset="0"/>
              <a:buChar char="•"/>
            </a:pPr>
            <a:r>
              <a:rPr kumimoji="0" lang="en-US" altLang="en-US" sz="2200" b="0" i="0" u="none" strike="noStrike" cap="none" normalizeH="0" baseline="0" dirty="0">
                <a:ln>
                  <a:noFill/>
                </a:ln>
                <a:effectLst/>
                <a:latin typeface="+mn-lt"/>
                <a:hlinkClick r:id="rId4"/>
              </a:rPr>
              <a:t>Medical Provider Billing Information</a:t>
            </a:r>
            <a:r>
              <a:rPr kumimoji="0" lang="en-US" altLang="en-US" sz="2200" b="0" i="0" u="none" strike="noStrike" cap="none" normalizeH="0" baseline="0" dirty="0">
                <a:ln>
                  <a:noFill/>
                </a:ln>
                <a:effectLst/>
                <a:latin typeface="+mn-lt"/>
              </a:rPr>
              <a:t>  </a:t>
            </a:r>
          </a:p>
          <a:p>
            <a:pPr marL="342900" indent="-342900">
              <a:buFont typeface="Arial" panose="020B0604020202020204" pitchFamily="34" charset="0"/>
              <a:buChar char="•"/>
            </a:pPr>
            <a:endParaRPr kumimoji="0" lang="en-US" altLang="en-US" sz="2200" b="0" i="0" u="none" strike="noStrike" cap="none" normalizeH="0" baseline="0" dirty="0">
              <a:ln>
                <a:noFill/>
              </a:ln>
              <a:effectLst/>
              <a:latin typeface="+mn-lt"/>
            </a:endParaRPr>
          </a:p>
          <a:p>
            <a:pPr marL="342900" indent="-342900">
              <a:buFont typeface="Arial" panose="020B0604020202020204" pitchFamily="34" charset="0"/>
              <a:buChar char="•"/>
            </a:pPr>
            <a:r>
              <a:rPr lang="en-US" altLang="en-US" sz="2200" u="sng" dirty="0">
                <a:latin typeface="+mn-lt"/>
                <a:hlinkClick r:id="rId5"/>
              </a:rPr>
              <a:t>Workers' Compensation Employee Packet</a:t>
            </a:r>
            <a:r>
              <a:rPr kumimoji="0" lang="en-US" altLang="en-US" sz="2200" b="0" i="0" u="none" strike="noStrike" cap="none" normalizeH="0" baseline="0" dirty="0">
                <a:ln>
                  <a:noFill/>
                </a:ln>
                <a:effectLst/>
                <a:latin typeface="+mn-lt"/>
              </a:rPr>
              <a:t>   </a:t>
            </a:r>
            <a:r>
              <a:rPr kumimoji="0" lang="en-US" altLang="en-US" b="0" i="0" u="none" strike="noStrike" cap="none" normalizeH="0" baseline="0" dirty="0">
                <a:ln>
                  <a:noFill/>
                </a:ln>
                <a:effectLst/>
                <a:latin typeface="+mn-lt"/>
              </a:rPr>
              <a:t> </a:t>
            </a:r>
          </a:p>
          <a:p>
            <a:pPr marL="342900" indent="-342900">
              <a:buFont typeface="Arial" panose="020B0604020202020204" pitchFamily="34" charset="0"/>
              <a:buChar char="•"/>
            </a:pPr>
            <a:endParaRPr lang="en-US" altLang="en-US" dirty="0">
              <a:latin typeface="+mn-lt"/>
            </a:endParaRPr>
          </a:p>
          <a:p>
            <a:pPr marL="342900" indent="-342900">
              <a:buFont typeface="Arial" panose="020B0604020202020204" pitchFamily="34" charset="0"/>
              <a:buChar char="•"/>
            </a:pPr>
            <a:r>
              <a:rPr lang="en-US" sz="2200" u="sng" dirty="0">
                <a:latin typeface="+mn-lt"/>
                <a:hlinkClick r:id="rId6"/>
              </a:rPr>
              <a:t>Public Safety Employee Benefits Act (PSEBA)</a:t>
            </a:r>
            <a:endParaRPr kumimoji="0" lang="en-US" altLang="en-US" sz="2200" b="0" i="0" u="none" strike="noStrike" cap="none" normalizeH="0" baseline="0" dirty="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0" u="none" strike="noStrike" cap="none" normalizeH="0" baseline="0" dirty="0">
              <a:ln>
                <a:noFill/>
              </a:ln>
              <a:solidFill>
                <a:srgbClr val="333333"/>
              </a:solidFill>
              <a:effectLst/>
              <a:latin typeface="+mn-lt"/>
            </a:endParaRPr>
          </a:p>
        </p:txBody>
      </p:sp>
      <p:pic>
        <p:nvPicPr>
          <p:cNvPr id="1028" name="Picture 4" descr="http://www.siue.edu/humanresources/img/doc_sm.gi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92338" y="138113"/>
            <a:ext cx="219075" cy="857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0" y="-276999"/>
            <a:ext cx="254878" cy="5539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500" b="0" i="0" u="none" strike="noStrike" cap="none" normalizeH="0" baseline="0" dirty="0">
                <a:ln>
                  <a:noFill/>
                </a:ln>
                <a:solidFill>
                  <a:schemeClr val="tx1"/>
                </a:solidFill>
                <a:effectLst/>
              </a:rPr>
              <a:t> </a:t>
            </a:r>
            <a:r>
              <a:rPr kumimoji="0" lang="en-US" altLang="en-US" sz="800" b="0" i="0" u="none" strike="noStrike" cap="none" normalizeH="0" baseline="0" dirty="0">
                <a:ln>
                  <a:noFill/>
                </a:ln>
                <a:solidFill>
                  <a:schemeClr val="tx1"/>
                </a:solidFill>
                <a:effectLst/>
              </a:rPr>
              <a:t>      </a:t>
            </a: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7" name="Slide Number Placeholder 3"/>
          <p:cNvSpPr>
            <a:spLocks noGrp="1"/>
          </p:cNvSpPr>
          <p:nvPr>
            <p:ph type="sldNum" sz="quarter" idx="12"/>
          </p:nvPr>
        </p:nvSpPr>
        <p:spPr bwMode="auto">
          <a:xfrm>
            <a:off x="6553200" y="632460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27</a:t>
            </a:r>
          </a:p>
        </p:txBody>
      </p:sp>
    </p:spTree>
    <p:extLst>
      <p:ext uri="{BB962C8B-B14F-4D97-AF65-F5344CB8AC3E}">
        <p14:creationId xmlns:p14="http://schemas.microsoft.com/office/powerpoint/2010/main" val="3031066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905000"/>
            <a:ext cx="5322841" cy="3429000"/>
          </a:xfrm>
        </p:spPr>
      </p:pic>
    </p:spTree>
    <p:extLst>
      <p:ext uri="{BB962C8B-B14F-4D97-AF65-F5344CB8AC3E}">
        <p14:creationId xmlns:p14="http://schemas.microsoft.com/office/powerpoint/2010/main" val="261068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Workers’ Compensation</a:t>
            </a:r>
          </a:p>
        </p:txBody>
      </p:sp>
      <p:sp>
        <p:nvSpPr>
          <p:cNvPr id="3" name="Content Placeholder 2"/>
          <p:cNvSpPr>
            <a:spLocks noGrp="1"/>
          </p:cNvSpPr>
          <p:nvPr>
            <p:ph idx="1"/>
          </p:nvPr>
        </p:nvSpPr>
        <p:spPr/>
        <p:txBody>
          <a:bodyPr>
            <a:normAutofit/>
          </a:bodyPr>
          <a:lstStyle/>
          <a:p>
            <a:pPr marL="0" indent="0">
              <a:buNone/>
            </a:pPr>
            <a:endParaRPr lang="en-US" sz="2200" dirty="0"/>
          </a:p>
          <a:p>
            <a:pPr marL="0" indent="0">
              <a:buNone/>
            </a:pPr>
            <a:r>
              <a:rPr lang="en-US" sz="2200" dirty="0"/>
              <a:t>Workers’ Compensation is a State of Illinois benefit that provides coverage to employees who suffer an injury or illness resulting from job-related duties.  Workers’ Compensation benefits </a:t>
            </a:r>
            <a:r>
              <a:rPr lang="en-US" sz="2200" b="1" i="1" dirty="0"/>
              <a:t>may</a:t>
            </a:r>
            <a:r>
              <a:rPr lang="en-US" sz="2200" dirty="0"/>
              <a:t> include:</a:t>
            </a:r>
          </a:p>
          <a:p>
            <a:pPr marL="0" indent="0">
              <a:buNone/>
            </a:pPr>
            <a:endParaRPr lang="en-US" sz="2200" dirty="0"/>
          </a:p>
          <a:p>
            <a:r>
              <a:rPr lang="en-US" sz="2200" dirty="0"/>
              <a:t>Payment of bills for necessary medical treatment</a:t>
            </a:r>
          </a:p>
          <a:p>
            <a:r>
              <a:rPr lang="en-US" sz="2200" dirty="0"/>
              <a:t>Rehabilitation services</a:t>
            </a:r>
          </a:p>
          <a:p>
            <a:r>
              <a:rPr lang="en-US" sz="2200" dirty="0"/>
              <a:t>Total Temporary Disability income payments (TTD)</a:t>
            </a:r>
          </a:p>
          <a:p>
            <a:r>
              <a:rPr lang="en-US" sz="2200" dirty="0"/>
              <a:t>Settlement to compensate for permanent impairment</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3</a:t>
            </a:r>
          </a:p>
        </p:txBody>
      </p:sp>
    </p:spTree>
    <p:extLst>
      <p:ext uri="{BB962C8B-B14F-4D97-AF65-F5344CB8AC3E}">
        <p14:creationId xmlns:p14="http://schemas.microsoft.com/office/powerpoint/2010/main" val="1915286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Employee Eligibility</a:t>
            </a:r>
          </a:p>
        </p:txBody>
      </p:sp>
      <p:sp>
        <p:nvSpPr>
          <p:cNvPr id="3" name="Content Placeholder 2"/>
          <p:cNvSpPr>
            <a:spLocks noGrp="1"/>
          </p:cNvSpPr>
          <p:nvPr>
            <p:ph idx="1"/>
          </p:nvPr>
        </p:nvSpPr>
        <p:spPr/>
        <p:txBody>
          <a:bodyPr>
            <a:normAutofit/>
          </a:bodyPr>
          <a:lstStyle/>
          <a:p>
            <a:r>
              <a:rPr lang="en-US" sz="2200" dirty="0"/>
              <a:t>All employees must be actively working during the injury/illness.</a:t>
            </a:r>
          </a:p>
          <a:p>
            <a:pPr lvl="1"/>
            <a:r>
              <a:rPr lang="en-US" sz="1800" dirty="0"/>
              <a:t>Full-time employees</a:t>
            </a:r>
          </a:p>
          <a:p>
            <a:pPr lvl="1"/>
            <a:r>
              <a:rPr lang="en-US" sz="1800" dirty="0"/>
              <a:t>Part-time employees </a:t>
            </a:r>
          </a:p>
          <a:p>
            <a:pPr lvl="1"/>
            <a:r>
              <a:rPr lang="en-US" sz="1800" dirty="0"/>
              <a:t>Student workers </a:t>
            </a:r>
          </a:p>
          <a:p>
            <a:pPr lvl="1"/>
            <a:r>
              <a:rPr lang="en-US" sz="1800" dirty="0"/>
              <a:t>Graduate Assistant/Teacher Assistant/Resident Advisor/Research Assistant</a:t>
            </a:r>
          </a:p>
          <a:p>
            <a:pPr lvl="1"/>
            <a:r>
              <a:rPr lang="en-US" sz="1800" dirty="0"/>
              <a:t>Extra-help employees</a:t>
            </a:r>
          </a:p>
          <a:p>
            <a:pPr lvl="1"/>
            <a:endParaRPr lang="en-US" sz="2200" dirty="0"/>
          </a:p>
          <a:p>
            <a:r>
              <a:rPr lang="en-US" sz="2200" b="1" dirty="0"/>
              <a:t>Not covered under workers' comp</a:t>
            </a:r>
            <a:r>
              <a:rPr lang="en-US" sz="2200" dirty="0"/>
              <a:t>: general public, students,  or unpaid interns. </a:t>
            </a:r>
          </a:p>
          <a:p>
            <a:pPr lvl="1"/>
            <a:r>
              <a:rPr lang="en-US" sz="1800" dirty="0"/>
              <a:t>These are covered under Risk Management 618-650-3584.</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4</a:t>
            </a:r>
          </a:p>
        </p:txBody>
      </p:sp>
    </p:spTree>
    <p:extLst>
      <p:ext uri="{BB962C8B-B14F-4D97-AF65-F5344CB8AC3E}">
        <p14:creationId xmlns:p14="http://schemas.microsoft.com/office/powerpoint/2010/main" val="2301791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a:xfrm>
            <a:off x="457200" y="1012968"/>
            <a:ext cx="8229600" cy="838200"/>
          </a:xfrm>
        </p:spPr>
        <p:txBody>
          <a:bodyPr>
            <a:noAutofit/>
          </a:bodyPr>
          <a:lstStyle/>
          <a:p>
            <a:r>
              <a:rPr lang="en-US" altLang="en-US" sz="3200" dirty="0"/>
              <a:t>Workers’ Compensation Administration </a:t>
            </a:r>
          </a:p>
        </p:txBody>
      </p:sp>
      <p:sp>
        <p:nvSpPr>
          <p:cNvPr id="8195" name="Content Placeholder 7"/>
          <p:cNvSpPr>
            <a:spLocks noGrp="1"/>
          </p:cNvSpPr>
          <p:nvPr>
            <p:ph idx="1"/>
          </p:nvPr>
        </p:nvSpPr>
        <p:spPr>
          <a:xfrm>
            <a:off x="439882" y="2012949"/>
            <a:ext cx="8229600" cy="4525963"/>
          </a:xfrm>
        </p:spPr>
        <p:txBody>
          <a:bodyPr/>
          <a:lstStyle/>
          <a:p>
            <a:pPr marL="0" indent="0" eaLnBrk="1" hangingPunct="1">
              <a:buNone/>
            </a:pPr>
            <a:r>
              <a:rPr lang="en-US" altLang="en-US" sz="2200" dirty="0">
                <a:cs typeface="Arial" charset="0"/>
              </a:rPr>
              <a:t>Gallagher Bassett Risk Management is the State of Illinois’ third party administrator that provides claims administration services to corporate and governmental entities across the U.S.</a:t>
            </a:r>
          </a:p>
          <a:p>
            <a:pPr marL="0" indent="0" eaLnBrk="1" hangingPunct="1">
              <a:buNone/>
            </a:pPr>
            <a:endParaRPr lang="en-US" altLang="en-US" sz="2200" dirty="0">
              <a:cs typeface="Arial" charset="0"/>
            </a:endParaRPr>
          </a:p>
          <a:p>
            <a:pPr eaLnBrk="1" hangingPunct="1"/>
            <a:r>
              <a:rPr lang="en-US" altLang="en-US" sz="2200" dirty="0">
                <a:cs typeface="Arial" charset="0"/>
              </a:rPr>
              <a:t>Administering the Workers’ Compensation program to State employees.</a:t>
            </a:r>
          </a:p>
          <a:p>
            <a:r>
              <a:rPr lang="en-US" altLang="en-US" sz="2200" dirty="0">
                <a:cs typeface="Arial" charset="0"/>
              </a:rPr>
              <a:t>Responsible for approving the claim.</a:t>
            </a:r>
          </a:p>
          <a:p>
            <a:pPr eaLnBrk="1" hangingPunct="1"/>
            <a:r>
              <a:rPr lang="en-US" altLang="en-US" sz="2200" dirty="0">
                <a:cs typeface="Arial" charset="0"/>
              </a:rPr>
              <a:t>Monitors and evaluates the care received by injured employees to ensure appropriate treatment and optimal return to work.</a:t>
            </a:r>
          </a:p>
        </p:txBody>
      </p:sp>
      <p:sp>
        <p:nvSpPr>
          <p:cNvPr id="819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84909" y="914400"/>
            <a:ext cx="8229600" cy="838200"/>
          </a:xfrm>
        </p:spPr>
        <p:txBody>
          <a:bodyPr>
            <a:noAutofit/>
          </a:bodyPr>
          <a:lstStyle/>
          <a:p>
            <a:pPr eaLnBrk="1" hangingPunct="1"/>
            <a:r>
              <a:rPr lang="en-US" altLang="en-US" sz="3200" dirty="0"/>
              <a:t>Life Threatening Injury/Illness Process</a:t>
            </a:r>
          </a:p>
        </p:txBody>
      </p:sp>
      <p:sp>
        <p:nvSpPr>
          <p:cNvPr id="10243" name="Rectangle 3"/>
          <p:cNvSpPr>
            <a:spLocks noGrp="1" noChangeArrowheads="1"/>
          </p:cNvSpPr>
          <p:nvPr>
            <p:ph idx="1"/>
          </p:nvPr>
        </p:nvSpPr>
        <p:spPr>
          <a:xfrm>
            <a:off x="484909" y="2012949"/>
            <a:ext cx="8229600" cy="4525963"/>
          </a:xfrm>
        </p:spPr>
        <p:txBody>
          <a:bodyPr>
            <a:normAutofit/>
          </a:bodyPr>
          <a:lstStyle/>
          <a:p>
            <a:pPr marL="0" indent="0">
              <a:buNone/>
            </a:pPr>
            <a:r>
              <a:rPr lang="en-US" sz="2200" b="1" dirty="0"/>
              <a:t>If the injury is life-threatening</a:t>
            </a:r>
            <a:r>
              <a:rPr lang="en-US" sz="2200" dirty="0"/>
              <a:t>, seek prompt medical care and then proceed with the reporting of your injury.</a:t>
            </a:r>
          </a:p>
          <a:p>
            <a:pPr marL="0" indent="0">
              <a:buNone/>
            </a:pPr>
            <a:endParaRPr lang="en-US" sz="2200" dirty="0"/>
          </a:p>
          <a:p>
            <a:pPr marL="457200" indent="-457200">
              <a:buAutoNum type="arabicPeriod"/>
            </a:pPr>
            <a:r>
              <a:rPr lang="en-US" sz="2200" dirty="0"/>
              <a:t>Go to the nearest hospital ER or urgent care facility. </a:t>
            </a:r>
          </a:p>
          <a:p>
            <a:pPr marL="457200" indent="-457200">
              <a:buAutoNum type="arabicPeriod"/>
            </a:pPr>
            <a:r>
              <a:rPr lang="en-US" sz="2200" dirty="0"/>
              <a:t>Inform the facility that you are being treated for a possible Workers’ Compensation injury and to forward bills to:</a:t>
            </a:r>
          </a:p>
          <a:p>
            <a:pPr marL="2286000" lvl="5" indent="0">
              <a:buNone/>
            </a:pPr>
            <a:r>
              <a:rPr lang="en-US" sz="2200" dirty="0"/>
              <a:t>Gallagher Bassett Services</a:t>
            </a:r>
          </a:p>
          <a:p>
            <a:pPr marL="2286000" lvl="5" indent="0">
              <a:buNone/>
            </a:pPr>
            <a:r>
              <a:rPr lang="en-US" sz="2200" dirty="0"/>
              <a:t>PO Box 2934</a:t>
            </a:r>
            <a:br>
              <a:rPr lang="en-US" sz="2200" dirty="0"/>
            </a:br>
            <a:r>
              <a:rPr lang="en-US" sz="2200" dirty="0"/>
              <a:t>Clinton, IA 52733-2803</a:t>
            </a:r>
          </a:p>
          <a:p>
            <a:pPr eaLnBrk="1" hangingPunct="1"/>
            <a:endParaRPr lang="en-US" altLang="en-US" sz="2200" dirty="0"/>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6</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en-US" altLang="en-US" sz="3200" dirty="0"/>
              <a:t>Non-Life Threatening Injury/Illness Process</a:t>
            </a:r>
          </a:p>
        </p:txBody>
      </p:sp>
      <p:sp>
        <p:nvSpPr>
          <p:cNvPr id="12291" name="Rectangle 3"/>
          <p:cNvSpPr>
            <a:spLocks noGrp="1" noChangeArrowheads="1"/>
          </p:cNvSpPr>
          <p:nvPr>
            <p:ph idx="1"/>
          </p:nvPr>
        </p:nvSpPr>
        <p:spPr/>
        <p:txBody>
          <a:bodyPr>
            <a:noAutofit/>
          </a:bodyPr>
          <a:lstStyle/>
          <a:p>
            <a:pPr marL="0" indent="0">
              <a:buNone/>
            </a:pPr>
            <a:r>
              <a:rPr lang="en-US" altLang="en-US" sz="2000" b="1" dirty="0"/>
              <a:t>If injury is not life-threatening</a:t>
            </a:r>
            <a:r>
              <a:rPr lang="en-US" altLang="en-US" sz="2000" dirty="0"/>
              <a:t>:</a:t>
            </a:r>
          </a:p>
          <a:p>
            <a:pPr marL="914400" lvl="1" indent="-457200">
              <a:buAutoNum type="arabicPeriod"/>
            </a:pPr>
            <a:r>
              <a:rPr lang="en-US" altLang="en-US" sz="2000" dirty="0"/>
              <a:t>Notify your supervisor.</a:t>
            </a:r>
          </a:p>
          <a:p>
            <a:pPr marL="1314450" lvl="2" indent="-457200">
              <a:buFont typeface="Courier New" panose="02070309020205020404" pitchFamily="49" charset="0"/>
              <a:buChar char="o"/>
            </a:pPr>
            <a:r>
              <a:rPr lang="en-US" altLang="en-US" sz="2000" dirty="0"/>
              <a:t>Given verbally or in writing, but by law, must include all of the following: date, time, and location. </a:t>
            </a:r>
          </a:p>
          <a:p>
            <a:pPr marL="1314450" lvl="2" indent="-457200">
              <a:buFont typeface="Courier New" panose="02070309020205020404" pitchFamily="49" charset="0"/>
              <a:buChar char="o"/>
            </a:pPr>
            <a:r>
              <a:rPr lang="en-US" altLang="en-US" sz="2000" dirty="0"/>
              <a:t>Also recommended that the notice include a description of the accident and the injury sustained.</a:t>
            </a:r>
          </a:p>
          <a:p>
            <a:pPr marL="914400" lvl="1" indent="-457200">
              <a:buAutoNum type="arabicPeriod"/>
            </a:pPr>
            <a:r>
              <a:rPr lang="en-US" altLang="en-US" sz="2000" dirty="0"/>
              <a:t>Report the accident to Gallagher Bassett.</a:t>
            </a:r>
          </a:p>
          <a:p>
            <a:pPr marL="1314450" lvl="2" indent="-457200">
              <a:buFont typeface="Courier New" panose="02070309020205020404" pitchFamily="49" charset="0"/>
              <a:buChar char="o"/>
            </a:pPr>
            <a:r>
              <a:rPr lang="en-US" altLang="en-US" sz="2000" dirty="0"/>
              <a:t>24-hour hotline: 1-833-891-1372.</a:t>
            </a:r>
          </a:p>
          <a:p>
            <a:pPr marL="1314450" lvl="2" indent="-457200">
              <a:buFont typeface="Courier New" panose="02070309020205020404" pitchFamily="49" charset="0"/>
              <a:buChar char="o"/>
            </a:pPr>
            <a:r>
              <a:rPr lang="en-US" altLang="en-US" sz="2000" dirty="0"/>
              <a:t>Provide your name as appears on your Social Security card.</a:t>
            </a:r>
          </a:p>
          <a:p>
            <a:pPr marL="1314450" lvl="2" indent="-457200">
              <a:buFont typeface="Courier New" panose="02070309020205020404" pitchFamily="49" charset="0"/>
              <a:buChar char="o"/>
            </a:pPr>
            <a:r>
              <a:rPr lang="en-US" altLang="en-US" sz="2000" dirty="0"/>
              <a:t>If planning to seek medical treatment, provide Gallagher Bassett with the physician and/or facility information that you plan to utilize.</a:t>
            </a:r>
          </a:p>
          <a:p>
            <a:pPr marL="1314450" lvl="2" indent="-457200">
              <a:buFont typeface="Courier New" panose="02070309020205020404" pitchFamily="49" charset="0"/>
              <a:buChar char="o"/>
            </a:pPr>
            <a:r>
              <a:rPr lang="en-US" altLang="en-US" sz="2000" dirty="0"/>
              <a:t>Before seeking treatment, print the Workers’ Compensation Employee Packet from the HR website and take it with you.</a:t>
            </a:r>
          </a:p>
        </p:txBody>
      </p:sp>
      <p:sp>
        <p:nvSpPr>
          <p:cNvPr id="122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3200" dirty="0"/>
              <a:t>Non-Life Threatening Injury/Illness Process, </a:t>
            </a:r>
            <a:r>
              <a:rPr lang="en-US" sz="3200" dirty="0" err="1"/>
              <a:t>con’t</a:t>
            </a:r>
            <a:endParaRPr lang="en-US" sz="3200" dirty="0"/>
          </a:p>
        </p:txBody>
      </p:sp>
      <p:sp>
        <p:nvSpPr>
          <p:cNvPr id="14339" name="Content Placeholder 14"/>
          <p:cNvSpPr>
            <a:spLocks noGrp="1"/>
          </p:cNvSpPr>
          <p:nvPr>
            <p:ph idx="1"/>
          </p:nvPr>
        </p:nvSpPr>
        <p:spPr/>
        <p:txBody>
          <a:bodyPr>
            <a:normAutofit fontScale="92500" lnSpcReduction="10000"/>
          </a:bodyPr>
          <a:lstStyle/>
          <a:p>
            <a:pPr lvl="1" eaLnBrk="1" hangingPunct="1">
              <a:lnSpc>
                <a:spcPct val="90000"/>
              </a:lnSpc>
              <a:buFont typeface="Wingdings" pitchFamily="2" charset="2"/>
              <a:buNone/>
            </a:pPr>
            <a:r>
              <a:rPr lang="en-US" altLang="en-US" sz="2400" dirty="0">
                <a:cs typeface="Arial" charset="0"/>
              </a:rPr>
              <a:t>3. </a:t>
            </a:r>
            <a:r>
              <a:rPr lang="en-US" altLang="en-US" sz="2200" dirty="0">
                <a:cs typeface="Arial" charset="0"/>
              </a:rPr>
              <a:t>Report the accident to WC Coordinator in the Office of Human Resources at ext. 2106.</a:t>
            </a:r>
          </a:p>
          <a:p>
            <a:pPr marL="1314450" lvl="2" indent="-457200">
              <a:buFont typeface="Courier New" panose="02070309020205020404" pitchFamily="49" charset="0"/>
              <a:buChar char="o"/>
            </a:pPr>
            <a:r>
              <a:rPr lang="en-US" altLang="en-US" sz="2200" dirty="0"/>
              <a:t>HR will mail the injured employee a Workers’ Compensation packet.</a:t>
            </a:r>
          </a:p>
          <a:p>
            <a:pPr marL="1314450" lvl="2" indent="-457200">
              <a:buFont typeface="Courier New" panose="02070309020205020404" pitchFamily="49" charset="0"/>
              <a:buChar char="o"/>
            </a:pPr>
            <a:r>
              <a:rPr lang="en-US" altLang="en-US" sz="2200" dirty="0">
                <a:cs typeface="Arial" charset="0"/>
              </a:rPr>
              <a:t>Claim forms should be completed and returned to WC Coordinator; Gallagher Bassett cannot determine compensability of the claim until they receive these documents.</a:t>
            </a:r>
          </a:p>
          <a:p>
            <a:pPr lvl="1" eaLnBrk="1" hangingPunct="1">
              <a:lnSpc>
                <a:spcPct val="90000"/>
              </a:lnSpc>
              <a:buFont typeface="Wingdings" pitchFamily="2" charset="2"/>
              <a:buNone/>
            </a:pPr>
            <a:r>
              <a:rPr lang="en-US" altLang="en-US" sz="2200" dirty="0">
                <a:cs typeface="Arial" charset="0"/>
              </a:rPr>
              <a:t>4. Complete the Emergency Management Services Injury Form if you are a supervisor.</a:t>
            </a:r>
          </a:p>
          <a:p>
            <a:pPr marL="1314450" lvl="2" indent="-457200">
              <a:buFont typeface="Courier New" panose="02070309020205020404" pitchFamily="49" charset="0"/>
              <a:buChar char="o"/>
            </a:pPr>
            <a:r>
              <a:rPr lang="en-US" altLang="en-US" sz="2200" dirty="0"/>
              <a:t>Complete the SIUE Injury Report Form located at </a:t>
            </a:r>
            <a:r>
              <a:rPr lang="en-US" altLang="en-US" sz="2200" dirty="0">
                <a:hlinkClick r:id="rId3"/>
              </a:rPr>
              <a:t>https://www.siue.edu/emergencymanagement/pdf/SIUE%20EMS%20Injury%20Report%20Form%20Rev%209-19.pdf</a:t>
            </a:r>
            <a:r>
              <a:rPr lang="en-US" altLang="en-US" sz="2200" dirty="0"/>
              <a:t> </a:t>
            </a:r>
          </a:p>
          <a:p>
            <a:pPr marL="1314450" lvl="2" indent="-457200">
              <a:buFont typeface="Courier New" panose="02070309020205020404" pitchFamily="49" charset="0"/>
              <a:buChar char="o"/>
            </a:pPr>
            <a:r>
              <a:rPr lang="en-US" altLang="en-US" sz="2200" dirty="0">
                <a:cs typeface="Arial" charset="0"/>
              </a:rPr>
              <a:t>Send to Emergency Management and Safety, Box 1657.</a:t>
            </a:r>
          </a:p>
          <a:p>
            <a:pPr lvl="1" eaLnBrk="1" hangingPunct="1">
              <a:lnSpc>
                <a:spcPct val="90000"/>
              </a:lnSpc>
              <a:buFont typeface="Wingdings" pitchFamily="2" charset="2"/>
              <a:buNone/>
            </a:pPr>
            <a:r>
              <a:rPr lang="en-US" altLang="en-US" sz="2200" dirty="0">
                <a:cs typeface="Arial" charset="0"/>
              </a:rPr>
              <a:t>5. Contact your primary care physician if it is not an emergency.</a:t>
            </a:r>
          </a:p>
          <a:p>
            <a:pPr lvl="1" eaLnBrk="1" hangingPunct="1">
              <a:lnSpc>
                <a:spcPct val="90000"/>
              </a:lnSpc>
              <a:buFont typeface="Wingdings" pitchFamily="2" charset="2"/>
              <a:buNone/>
            </a:pPr>
            <a:endParaRPr lang="en-US" altLang="en-US" sz="2200" dirty="0">
              <a:cs typeface="Arial" charset="0"/>
            </a:endParaRPr>
          </a:p>
          <a:p>
            <a:pPr eaLnBrk="1" hangingPunct="1"/>
            <a:endParaRPr lang="en-US" altLang="en-US" dirty="0"/>
          </a:p>
        </p:txBody>
      </p:sp>
      <p:sp>
        <p:nvSpPr>
          <p:cNvPr id="143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03313"/>
            <a:ext cx="8229600" cy="838200"/>
          </a:xfrm>
        </p:spPr>
        <p:txBody>
          <a:bodyPr>
            <a:noAutofit/>
          </a:bodyPr>
          <a:lstStyle/>
          <a:p>
            <a:r>
              <a:rPr lang="en-US" sz="3200" dirty="0"/>
              <a:t>Consequences of Untimely Reporting of an Injury</a:t>
            </a:r>
          </a:p>
        </p:txBody>
      </p:sp>
      <p:sp>
        <p:nvSpPr>
          <p:cNvPr id="3" name="Content Placeholder 2"/>
          <p:cNvSpPr>
            <a:spLocks noGrp="1"/>
          </p:cNvSpPr>
          <p:nvPr>
            <p:ph idx="1"/>
          </p:nvPr>
        </p:nvSpPr>
        <p:spPr/>
        <p:txBody>
          <a:bodyPr/>
          <a:lstStyle/>
          <a:p>
            <a:pPr marL="0" indent="0">
              <a:buNone/>
            </a:pPr>
            <a:endParaRPr lang="en-US" dirty="0"/>
          </a:p>
          <a:p>
            <a:r>
              <a:rPr lang="en-US" sz="2200" dirty="0"/>
              <a:t>Failure of an employee to follow these procedures may affect the employee's right to compensation for time lost or reimbursement for expenses incurred. </a:t>
            </a:r>
          </a:p>
          <a:p>
            <a:endParaRPr lang="en-US" sz="2200" dirty="0"/>
          </a:p>
          <a:p>
            <a:r>
              <a:rPr lang="en-US" sz="2200" dirty="0"/>
              <a:t>The employee’s claim may be denied by Gallagher Bassett.</a:t>
            </a:r>
          </a:p>
        </p:txBody>
      </p:sp>
      <p:sp>
        <p:nvSpPr>
          <p:cNvPr id="4" name="Slide Number Placeholder 3"/>
          <p:cNvSpPr>
            <a:spLocks noGrp="1"/>
          </p:cNvSpPr>
          <p:nvPr>
            <p:ph type="sldNum" sz="quarter" idx="12"/>
          </p:nvPr>
        </p:nvSpPr>
        <p:spPr bwMode="auto">
          <a:xfrm>
            <a:off x="6553200" y="6356350"/>
            <a:ext cx="16002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r>
              <a:rPr lang="en-US" altLang="en-US" sz="1200" dirty="0">
                <a:solidFill>
                  <a:srgbClr val="898989"/>
                </a:solidFill>
                <a:latin typeface="Times New Roman" pitchFamily="18" charset="0"/>
              </a:rPr>
              <a:t>9</a:t>
            </a:r>
          </a:p>
        </p:txBody>
      </p:sp>
    </p:spTree>
    <p:extLst>
      <p:ext uri="{BB962C8B-B14F-4D97-AF65-F5344CB8AC3E}">
        <p14:creationId xmlns:p14="http://schemas.microsoft.com/office/powerpoint/2010/main" val="197365982"/>
      </p:ext>
    </p:extLst>
  </p:cSld>
  <p:clrMapOvr>
    <a:masterClrMapping/>
  </p:clrMapOvr>
</p:sld>
</file>

<file path=ppt/theme/theme1.xml><?xml version="1.0" encoding="utf-8"?>
<a:theme xmlns:a="http://schemas.openxmlformats.org/drawingml/2006/main" name="PPT Slide Master - Filmstrip 8-9-3 -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HR Presentation Template</Template>
  <TotalTime>16312</TotalTime>
  <Words>1954</Words>
  <Application>Microsoft Office PowerPoint</Application>
  <PresentationFormat>On-screen Show (4:3)</PresentationFormat>
  <Paragraphs>233</Paragraphs>
  <Slides>28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Courier New</vt:lpstr>
      <vt:lpstr>Times New Roman</vt:lpstr>
      <vt:lpstr>Wingdings</vt:lpstr>
      <vt:lpstr>PPT Slide Master - Filmstrip 8-9-3 - Template</vt:lpstr>
      <vt:lpstr>Workers’ Compensation </vt:lpstr>
      <vt:lpstr>Workers’ Compensation Overview</vt:lpstr>
      <vt:lpstr>Workers’ Compensation</vt:lpstr>
      <vt:lpstr>Employee Eligibility</vt:lpstr>
      <vt:lpstr>Workers’ Compensation Administration </vt:lpstr>
      <vt:lpstr>Life Threatening Injury/Illness Process</vt:lpstr>
      <vt:lpstr>Non-Life Threatening Injury/Illness Process</vt:lpstr>
      <vt:lpstr>Non-Life Threatening Injury/Illness Process, con’t</vt:lpstr>
      <vt:lpstr>Consequences of Untimely Reporting of an Injury</vt:lpstr>
      <vt:lpstr>Choosing to Not Apply for  Workers’ Compensation</vt:lpstr>
      <vt:lpstr>Supervisor’s Responsibilities</vt:lpstr>
      <vt:lpstr>Supervisor’s Responsibilities</vt:lpstr>
      <vt:lpstr>Injury Reporting</vt:lpstr>
      <vt:lpstr>Total Temporary Disability</vt:lpstr>
      <vt:lpstr>TTD and Sick Time</vt:lpstr>
      <vt:lpstr>Where can the employee find the Workers’ Compensation packet?  </vt:lpstr>
      <vt:lpstr>May the employee use their own insurance? </vt:lpstr>
      <vt:lpstr>What if the employee doesn’t want to file a Workers’ Comp claim? </vt:lpstr>
      <vt:lpstr>Who does the employee submit Workers’ Compensation packets to once completed? </vt:lpstr>
      <vt:lpstr>Does the employee have to use their own leave time for an injury? </vt:lpstr>
      <vt:lpstr>Why is the employee required to use FMLA for a Workers’ Compensation injury? </vt:lpstr>
      <vt:lpstr>What if the Workers’ Comp claim is approved?  </vt:lpstr>
      <vt:lpstr>What happens to the employee’s health insurance while off work and on TTD? </vt:lpstr>
      <vt:lpstr>Does the employee have to use their own sick days for doctor’s appointments?  </vt:lpstr>
      <vt:lpstr>What does the employee need to do when returning to work after being out on Workers’ Compensation leave? </vt:lpstr>
      <vt:lpstr>Workers’ Compensation Coordinator  Contact Information</vt:lpstr>
      <vt:lpstr>Other Informational Links </vt:lpstr>
      <vt:lpstr>PowerPoint Presentation</vt:lpstr>
    </vt:vector>
  </TitlesOfParts>
  <Company>UNCCH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University of North Carolina</dc:title>
  <dc:creator>UNC6594</dc:creator>
  <cp:lastModifiedBy>Burgdorf, Alec</cp:lastModifiedBy>
  <cp:revision>742</cp:revision>
  <cp:lastPrinted>1601-01-01T00:00:00Z</cp:lastPrinted>
  <dcterms:created xsi:type="dcterms:W3CDTF">2003-01-10T13:02:50Z</dcterms:created>
  <dcterms:modified xsi:type="dcterms:W3CDTF">2023-02-03T15:55:02Z</dcterms:modified>
</cp:coreProperties>
</file>