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57" r:id="rId3"/>
    <p:sldId id="258" r:id="rId4"/>
    <p:sldId id="276" r:id="rId5"/>
    <p:sldId id="278" r:id="rId6"/>
    <p:sldId id="281" r:id="rId7"/>
    <p:sldId id="259" r:id="rId8"/>
    <p:sldId id="260" r:id="rId9"/>
    <p:sldId id="261" r:id="rId10"/>
    <p:sldId id="262" r:id="rId11"/>
    <p:sldId id="275" r:id="rId12"/>
    <p:sldId id="263" r:id="rId13"/>
    <p:sldId id="273" r:id="rId14"/>
    <p:sldId id="274" r:id="rId15"/>
    <p:sldId id="264" r:id="rId16"/>
    <p:sldId id="265" r:id="rId17"/>
    <p:sldId id="266" r:id="rId18"/>
    <p:sldId id="267" r:id="rId19"/>
    <p:sldId id="277" r:id="rId20"/>
    <p:sldId id="268" r:id="rId21"/>
    <p:sldId id="279" r:id="rId22"/>
    <p:sldId id="280" r:id="rId23"/>
    <p:sldId id="269" r:id="rId24"/>
    <p:sldId id="270" r:id="rId25"/>
    <p:sldId id="271" r:id="rId26"/>
    <p:sldId id="272" r:id="rId27"/>
    <p:sldId id="282" r:id="rId28"/>
    <p:sldId id="283" r:id="rId2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352A"/>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265" autoAdjust="0"/>
    <p:restoredTop sz="71512" autoAdjust="0"/>
  </p:normalViewPr>
  <p:slideViewPr>
    <p:cSldViewPr snapToGrid="0">
      <p:cViewPr varScale="1">
        <p:scale>
          <a:sx n="80" d="100"/>
          <a:sy n="80" d="100"/>
        </p:scale>
        <p:origin x="2112" y="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146" cy="4660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1654" y="1"/>
            <a:ext cx="3037146" cy="466088"/>
          </a:xfrm>
          <a:prstGeom prst="rect">
            <a:avLst/>
          </a:prstGeom>
        </p:spPr>
        <p:txBody>
          <a:bodyPr vert="horz" lIns="91440" tIns="45720" rIns="91440" bIns="45720" rtlCol="0"/>
          <a:lstStyle>
            <a:lvl1pPr algn="r">
              <a:defRPr sz="1200"/>
            </a:lvl1pPr>
          </a:lstStyle>
          <a:p>
            <a:fld id="{4D7B3CE7-CC31-DE4D-8920-518571C24DA2}" type="datetimeFigureOut">
              <a:rPr lang="en-US" smtClean="0"/>
              <a:t>2022-08-30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880" y="4473813"/>
            <a:ext cx="5608640" cy="36605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0312"/>
            <a:ext cx="3037146" cy="46608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1654" y="8830312"/>
            <a:ext cx="3037146" cy="466088"/>
          </a:xfrm>
          <a:prstGeom prst="rect">
            <a:avLst/>
          </a:prstGeom>
        </p:spPr>
        <p:txBody>
          <a:bodyPr vert="horz" lIns="91440" tIns="45720" rIns="91440" bIns="45720" rtlCol="0" anchor="b"/>
          <a:lstStyle>
            <a:lvl1pPr algn="r">
              <a:defRPr sz="1200"/>
            </a:lvl1pPr>
          </a:lstStyle>
          <a:p>
            <a:fld id="{EFA35284-78D8-F74C-B7AB-3A2B3194B025}" type="slidenum">
              <a:rPr lang="en-US" smtClean="0"/>
              <a:t>‹#›</a:t>
            </a:fld>
            <a:endParaRPr lang="en-US"/>
          </a:p>
        </p:txBody>
      </p:sp>
    </p:spTree>
    <p:extLst>
      <p:ext uri="{BB962C8B-B14F-4D97-AF65-F5344CB8AC3E}">
        <p14:creationId xmlns:p14="http://schemas.microsoft.com/office/powerpoint/2010/main" val="2499109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US" altLang="en-US" sz="1200" dirty="0">
                <a:latin typeface="Bookman Old Style" panose="02050604050505020204" pitchFamily="18" charset="0"/>
              </a:rPr>
              <a:t>This is the training for Payroll Certification Review. Payroll</a:t>
            </a:r>
            <a:r>
              <a:rPr lang="en-US" altLang="en-US" sz="1200" baseline="0" dirty="0">
                <a:latin typeface="Bookman Old Style" panose="02050604050505020204" pitchFamily="18" charset="0"/>
              </a:rPr>
              <a:t> Certifications are available immediately after the payroll has processed. Only fiscal officers and or their delegates receive an email when certifications are ready for review</a:t>
            </a:r>
            <a:endParaRPr lang="en-US" altLang="en-US" sz="1200" dirty="0">
              <a:latin typeface="Bookman Old Style" panose="02050604050505020204" pitchFamily="18" charset="0"/>
            </a:endParaRPr>
          </a:p>
          <a:p>
            <a:endParaRPr lang="en-US" dirty="0"/>
          </a:p>
        </p:txBody>
      </p:sp>
      <p:sp>
        <p:nvSpPr>
          <p:cNvPr id="4" name="Slide Number Placeholder 3"/>
          <p:cNvSpPr>
            <a:spLocks noGrp="1"/>
          </p:cNvSpPr>
          <p:nvPr>
            <p:ph type="sldNum" sz="quarter" idx="5"/>
          </p:nvPr>
        </p:nvSpPr>
        <p:spPr/>
        <p:txBody>
          <a:bodyPr/>
          <a:lstStyle/>
          <a:p>
            <a:fld id="{EFA35284-78D8-F74C-B7AB-3A2B3194B025}" type="slidenum">
              <a:rPr lang="en-US" smtClean="0"/>
              <a:t>1</a:t>
            </a:fld>
            <a:endParaRPr lang="en-US"/>
          </a:p>
        </p:txBody>
      </p:sp>
    </p:spTree>
    <p:extLst>
      <p:ext uri="{BB962C8B-B14F-4D97-AF65-F5344CB8AC3E}">
        <p14:creationId xmlns:p14="http://schemas.microsoft.com/office/powerpoint/2010/main" val="2055727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will look at viewing and reviewing payroll certifications. To review current certifications ready for approval, click the magnifying glass</a:t>
            </a:r>
            <a:r>
              <a:rPr lang="en-US" baseline="0" dirty="0"/>
              <a:t>.  Listed is the payroll ID, payroll dates, and fiscal year. You will see the account information which includes the account number, name, fiscal officer, email of fiscal officer , and the campus box.  Some of the most used earning codes are listed. A complete list  can be found on the payroll website. </a:t>
            </a:r>
            <a:endParaRPr lang="en-US" dirty="0"/>
          </a:p>
          <a:p>
            <a:endParaRPr lang="en-US" dirty="0"/>
          </a:p>
        </p:txBody>
      </p:sp>
      <p:sp>
        <p:nvSpPr>
          <p:cNvPr id="4" name="Slide Number Placeholder 3"/>
          <p:cNvSpPr>
            <a:spLocks noGrp="1"/>
          </p:cNvSpPr>
          <p:nvPr>
            <p:ph type="sldNum" sz="quarter" idx="5"/>
          </p:nvPr>
        </p:nvSpPr>
        <p:spPr/>
        <p:txBody>
          <a:bodyPr/>
          <a:lstStyle/>
          <a:p>
            <a:fld id="{EFA35284-78D8-F74C-B7AB-3A2B3194B025}" type="slidenum">
              <a:rPr lang="en-US" smtClean="0"/>
              <a:t>10</a:t>
            </a:fld>
            <a:endParaRPr lang="en-US"/>
          </a:p>
        </p:txBody>
      </p:sp>
    </p:spTree>
    <p:extLst>
      <p:ext uri="{BB962C8B-B14F-4D97-AF65-F5344CB8AC3E}">
        <p14:creationId xmlns:p14="http://schemas.microsoft.com/office/powerpoint/2010/main" val="525781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Verify employee pay to confirm the pay is accurate and charged to the correct account.  Please note, if an new employee is missing from the certification, please confirm with payroll if paperwork missed cutoff.</a:t>
            </a:r>
            <a:endParaRPr lang="en-US" dirty="0"/>
          </a:p>
          <a:p>
            <a:endParaRPr lang="en-US" dirty="0"/>
          </a:p>
        </p:txBody>
      </p:sp>
      <p:sp>
        <p:nvSpPr>
          <p:cNvPr id="4" name="Slide Number Placeholder 3"/>
          <p:cNvSpPr>
            <a:spLocks noGrp="1"/>
          </p:cNvSpPr>
          <p:nvPr>
            <p:ph type="sldNum" sz="quarter" idx="5"/>
          </p:nvPr>
        </p:nvSpPr>
        <p:spPr/>
        <p:txBody>
          <a:bodyPr/>
          <a:lstStyle/>
          <a:p>
            <a:fld id="{EFA35284-78D8-F74C-B7AB-3A2B3194B025}" type="slidenum">
              <a:rPr lang="en-US" smtClean="0"/>
              <a:t>11</a:t>
            </a:fld>
            <a:endParaRPr lang="en-US"/>
          </a:p>
        </p:txBody>
      </p:sp>
    </p:spTree>
    <p:extLst>
      <p:ext uri="{BB962C8B-B14F-4D97-AF65-F5344CB8AC3E}">
        <p14:creationId xmlns:p14="http://schemas.microsoft.com/office/powerpoint/2010/main" val="2966391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view details of an employee’s record, click on see details</a:t>
            </a:r>
            <a:r>
              <a:rPr lang="en-US" baseline="0" dirty="0"/>
              <a:t>. This will display the name, 800 ID number, earning code, pay amount, and rate. Check each for accuracy. </a:t>
            </a:r>
            <a:endParaRPr lang="en-US" dirty="0"/>
          </a:p>
          <a:p>
            <a:endParaRPr lang="en-US" dirty="0"/>
          </a:p>
        </p:txBody>
      </p:sp>
      <p:sp>
        <p:nvSpPr>
          <p:cNvPr id="4" name="Slide Number Placeholder 3"/>
          <p:cNvSpPr>
            <a:spLocks noGrp="1"/>
          </p:cNvSpPr>
          <p:nvPr>
            <p:ph type="sldNum" sz="quarter" idx="5"/>
          </p:nvPr>
        </p:nvSpPr>
        <p:spPr/>
        <p:txBody>
          <a:bodyPr/>
          <a:lstStyle/>
          <a:p>
            <a:fld id="{EFA35284-78D8-F74C-B7AB-3A2B3194B025}" type="slidenum">
              <a:rPr lang="en-US" smtClean="0"/>
              <a:t>12</a:t>
            </a:fld>
            <a:endParaRPr lang="en-US"/>
          </a:p>
        </p:txBody>
      </p:sp>
    </p:spTree>
    <p:extLst>
      <p:ext uri="{BB962C8B-B14F-4D97-AF65-F5344CB8AC3E}">
        <p14:creationId xmlns:p14="http://schemas.microsoft.com/office/powerpoint/2010/main" val="157852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Salary deferral</a:t>
            </a:r>
            <a:r>
              <a:rPr lang="en-US" sz="1200" b="0" i="0" u="none" strike="noStrike" kern="1200" baseline="0" dirty="0">
                <a:solidFill>
                  <a:schemeClr val="tx1"/>
                </a:solidFill>
                <a:effectLst/>
                <a:latin typeface="+mn-lt"/>
                <a:ea typeface="+mn-ea"/>
                <a:cs typeface="+mn-cs"/>
              </a:rPr>
              <a:t> is for </a:t>
            </a:r>
            <a:r>
              <a:rPr lang="en-US" sz="1200" b="0" i="0" u="none" strike="noStrike" kern="1200" dirty="0">
                <a:solidFill>
                  <a:schemeClr val="tx1"/>
                </a:solidFill>
                <a:effectLst/>
                <a:latin typeface="+mn-lt"/>
                <a:ea typeface="+mn-ea"/>
                <a:cs typeface="+mn-cs"/>
              </a:rPr>
              <a:t>employees who work less than 12 months but elect to be paid over a 12 month period. </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Employees may not opt out of salary deferral during the year and may not opt in after the year has started. </a:t>
            </a:r>
            <a:r>
              <a:rPr lang="en-US" sz="1200" b="0" i="0" u="none" strike="noStrike" kern="1200" baseline="0" dirty="0">
                <a:solidFill>
                  <a:schemeClr val="tx1"/>
                </a:solidFill>
                <a:effectLst/>
                <a:latin typeface="+mn-lt"/>
                <a:ea typeface="+mn-ea"/>
                <a:cs typeface="+mn-cs"/>
              </a:rPr>
              <a:t> The </a:t>
            </a:r>
            <a:r>
              <a:rPr lang="en-US" sz="1200" b="0" i="0" u="none" strike="noStrike" kern="1200" dirty="0">
                <a:solidFill>
                  <a:schemeClr val="tx1"/>
                </a:solidFill>
                <a:effectLst/>
                <a:latin typeface="+mn-lt"/>
                <a:ea typeface="+mn-ea"/>
                <a:cs typeface="+mn-cs"/>
              </a:rPr>
              <a:t> deferred amount</a:t>
            </a:r>
            <a:r>
              <a:rPr lang="en-US" sz="1200" b="0" i="0" u="none" strike="noStrike" kern="1200" baseline="0" dirty="0">
                <a:solidFill>
                  <a:schemeClr val="tx1"/>
                </a:solidFill>
                <a:effectLst/>
                <a:latin typeface="+mn-lt"/>
                <a:ea typeface="+mn-ea"/>
                <a:cs typeface="+mn-cs"/>
              </a:rPr>
              <a:t> and the amount being paid out should equal to the employees total salary.  If the employee is paid from different accounts, the fiscal officer or delegate will only be able to view their accounts. This is an example of an employee who has deferred pay and how it is calculated. To verify the salary is correct, add the amount paid out per period and the amount that is deferred per pay period. If an employee is paid by multiple accounts, the certification amount for each account must be added to obtain the total gross pay for that employee.</a:t>
            </a:r>
            <a:endParaRPr lang="en-US" dirty="0"/>
          </a:p>
          <a:p>
            <a:endParaRPr lang="en-US" dirty="0"/>
          </a:p>
        </p:txBody>
      </p:sp>
      <p:sp>
        <p:nvSpPr>
          <p:cNvPr id="4" name="Slide Number Placeholder 3"/>
          <p:cNvSpPr>
            <a:spLocks noGrp="1"/>
          </p:cNvSpPr>
          <p:nvPr>
            <p:ph type="sldNum" sz="quarter" idx="5"/>
          </p:nvPr>
        </p:nvSpPr>
        <p:spPr/>
        <p:txBody>
          <a:bodyPr/>
          <a:lstStyle/>
          <a:p>
            <a:fld id="{EFA35284-78D8-F74C-B7AB-3A2B3194B025}" type="slidenum">
              <a:rPr lang="en-US" smtClean="0"/>
              <a:t>13</a:t>
            </a:fld>
            <a:endParaRPr lang="en-US"/>
          </a:p>
        </p:txBody>
      </p:sp>
    </p:spTree>
    <p:extLst>
      <p:ext uri="{BB962C8B-B14F-4D97-AF65-F5344CB8AC3E}">
        <p14:creationId xmlns:p14="http://schemas.microsoft.com/office/powerpoint/2010/main" val="3813993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note about deferred pay. When an employee as opted for deferred pay, you will only see defer pay in, which is earning code 130. When the employee is paid out, you will not see the defer pay out code, which is 131, on the appropriate payroll. If you believe there is an issue with an employee’s deferred pay, please dispute that employee’s record and contact </a:t>
            </a:r>
            <a:r>
              <a:rPr lang="en-US" dirty="0" err="1"/>
              <a:t>PayrollHR@s</a:t>
            </a:r>
            <a:r>
              <a:rPr lang="en-US" dirty="0"/>
              <a:t> </a:t>
            </a:r>
            <a:r>
              <a:rPr lang="en-US" dirty="0" err="1"/>
              <a:t>i</a:t>
            </a:r>
            <a:r>
              <a:rPr lang="en-US" dirty="0"/>
              <a:t> u e dot e d u</a:t>
            </a:r>
          </a:p>
          <a:p>
            <a:endParaRPr lang="en-US" dirty="0"/>
          </a:p>
        </p:txBody>
      </p:sp>
      <p:sp>
        <p:nvSpPr>
          <p:cNvPr id="4" name="Slide Number Placeholder 3"/>
          <p:cNvSpPr>
            <a:spLocks noGrp="1"/>
          </p:cNvSpPr>
          <p:nvPr>
            <p:ph type="sldNum" sz="quarter" idx="5"/>
          </p:nvPr>
        </p:nvSpPr>
        <p:spPr/>
        <p:txBody>
          <a:bodyPr/>
          <a:lstStyle/>
          <a:p>
            <a:fld id="{EFA35284-78D8-F74C-B7AB-3A2B3194B025}" type="slidenum">
              <a:rPr lang="en-US" smtClean="0"/>
              <a:t>14</a:t>
            </a:fld>
            <a:endParaRPr lang="en-US"/>
          </a:p>
        </p:txBody>
      </p:sp>
    </p:spTree>
    <p:extLst>
      <p:ext uri="{BB962C8B-B14F-4D97-AF65-F5344CB8AC3E}">
        <p14:creationId xmlns:p14="http://schemas.microsoft.com/office/powerpoint/2010/main" val="20295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review a current payroll certification, click approve</a:t>
            </a:r>
            <a:r>
              <a:rPr lang="en-US" baseline="0" dirty="0"/>
              <a:t> or dispute. Please enter a complete reason for disputing a certification in the dispute reason box. Take as much space as needed</a:t>
            </a:r>
            <a:endParaRPr lang="en-US" dirty="0"/>
          </a:p>
          <a:p>
            <a:endParaRPr lang="en-US" dirty="0"/>
          </a:p>
        </p:txBody>
      </p:sp>
      <p:sp>
        <p:nvSpPr>
          <p:cNvPr id="4" name="Slide Number Placeholder 3"/>
          <p:cNvSpPr>
            <a:spLocks noGrp="1"/>
          </p:cNvSpPr>
          <p:nvPr>
            <p:ph type="sldNum" sz="quarter" idx="5"/>
          </p:nvPr>
        </p:nvSpPr>
        <p:spPr/>
        <p:txBody>
          <a:bodyPr/>
          <a:lstStyle/>
          <a:p>
            <a:fld id="{EFA35284-78D8-F74C-B7AB-3A2B3194B025}" type="slidenum">
              <a:rPr lang="en-US" smtClean="0"/>
              <a:t>15</a:t>
            </a:fld>
            <a:endParaRPr lang="en-US"/>
          </a:p>
        </p:txBody>
      </p:sp>
    </p:spTree>
    <p:extLst>
      <p:ext uri="{BB962C8B-B14F-4D97-AF65-F5344CB8AC3E}">
        <p14:creationId xmlns:p14="http://schemas.microsoft.com/office/powerpoint/2010/main" val="401635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you have a dispute, click save after disputing. Please note, you do not have to click approval for each person. After disputes have been identified, if any, click the approve  all button.  The responses can be saved and can be  returned back to later.</a:t>
            </a:r>
            <a:endParaRPr lang="en-US" dirty="0"/>
          </a:p>
        </p:txBody>
      </p:sp>
      <p:sp>
        <p:nvSpPr>
          <p:cNvPr id="4" name="Slide Number Placeholder 3"/>
          <p:cNvSpPr>
            <a:spLocks noGrp="1"/>
          </p:cNvSpPr>
          <p:nvPr>
            <p:ph type="sldNum" sz="quarter" idx="5"/>
          </p:nvPr>
        </p:nvSpPr>
        <p:spPr/>
        <p:txBody>
          <a:bodyPr/>
          <a:lstStyle/>
          <a:p>
            <a:fld id="{EFA35284-78D8-F74C-B7AB-3A2B3194B025}" type="slidenum">
              <a:rPr lang="en-US" smtClean="0"/>
              <a:t>16</a:t>
            </a:fld>
            <a:endParaRPr lang="en-US"/>
          </a:p>
        </p:txBody>
      </p:sp>
    </p:spTree>
    <p:extLst>
      <p:ext uri="{BB962C8B-B14F-4D97-AF65-F5344CB8AC3E}">
        <p14:creationId xmlns:p14="http://schemas.microsoft.com/office/powerpoint/2010/main" val="1301338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Approve</a:t>
            </a:r>
            <a:r>
              <a:rPr lang="en-US" baseline="0" dirty="0"/>
              <a:t> all cannot be changed to disputes. This cannot be reversed.</a:t>
            </a:r>
            <a:endParaRPr lang="en-US" dirty="0"/>
          </a:p>
        </p:txBody>
      </p:sp>
      <p:sp>
        <p:nvSpPr>
          <p:cNvPr id="4" name="Slide Number Placeholder 3"/>
          <p:cNvSpPr>
            <a:spLocks noGrp="1"/>
          </p:cNvSpPr>
          <p:nvPr>
            <p:ph type="sldNum" sz="quarter" idx="5"/>
          </p:nvPr>
        </p:nvSpPr>
        <p:spPr/>
        <p:txBody>
          <a:bodyPr/>
          <a:lstStyle/>
          <a:p>
            <a:fld id="{EFA35284-78D8-F74C-B7AB-3A2B3194B025}" type="slidenum">
              <a:rPr lang="en-US" smtClean="0"/>
              <a:t>17</a:t>
            </a:fld>
            <a:endParaRPr lang="en-US"/>
          </a:p>
        </p:txBody>
      </p:sp>
    </p:spTree>
    <p:extLst>
      <p:ext uri="{BB962C8B-B14F-4D97-AF65-F5344CB8AC3E}">
        <p14:creationId xmlns:p14="http://schemas.microsoft.com/office/powerpoint/2010/main" val="3591404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save a certification past the two week expiration, select printer friendly report for a PDF version.</a:t>
            </a:r>
          </a:p>
          <a:p>
            <a:endParaRPr lang="en-US" dirty="0"/>
          </a:p>
        </p:txBody>
      </p:sp>
      <p:sp>
        <p:nvSpPr>
          <p:cNvPr id="4" name="Slide Number Placeholder 3"/>
          <p:cNvSpPr>
            <a:spLocks noGrp="1"/>
          </p:cNvSpPr>
          <p:nvPr>
            <p:ph type="sldNum" sz="quarter" idx="5"/>
          </p:nvPr>
        </p:nvSpPr>
        <p:spPr/>
        <p:txBody>
          <a:bodyPr/>
          <a:lstStyle/>
          <a:p>
            <a:fld id="{EFA35284-78D8-F74C-B7AB-3A2B3194B025}" type="slidenum">
              <a:rPr lang="en-US" smtClean="0"/>
              <a:t>18</a:t>
            </a:fld>
            <a:endParaRPr lang="en-US"/>
          </a:p>
        </p:txBody>
      </p:sp>
    </p:spTree>
    <p:extLst>
      <p:ext uri="{BB962C8B-B14F-4D97-AF65-F5344CB8AC3E}">
        <p14:creationId xmlns:p14="http://schemas.microsoft.com/office/powerpoint/2010/main" val="2149942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 example of a payroll certification.</a:t>
            </a:r>
          </a:p>
        </p:txBody>
      </p:sp>
      <p:sp>
        <p:nvSpPr>
          <p:cNvPr id="4" name="Slide Number Placeholder 3"/>
          <p:cNvSpPr>
            <a:spLocks noGrp="1"/>
          </p:cNvSpPr>
          <p:nvPr>
            <p:ph type="sldNum" sz="quarter" idx="5"/>
          </p:nvPr>
        </p:nvSpPr>
        <p:spPr/>
        <p:txBody>
          <a:bodyPr/>
          <a:lstStyle/>
          <a:p>
            <a:fld id="{EFA35284-78D8-F74C-B7AB-3A2B3194B025}" type="slidenum">
              <a:rPr lang="en-US" smtClean="0"/>
              <a:t>19</a:t>
            </a:fld>
            <a:endParaRPr lang="en-US"/>
          </a:p>
        </p:txBody>
      </p:sp>
    </p:spTree>
    <p:extLst>
      <p:ext uri="{BB962C8B-B14F-4D97-AF65-F5344CB8AC3E}">
        <p14:creationId xmlns:p14="http://schemas.microsoft.com/office/powerpoint/2010/main" val="2753976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started.</a:t>
            </a:r>
            <a:r>
              <a:rPr lang="en-US" baseline="0" dirty="0"/>
              <a:t>  Select payroll certification from the left hand side bar. Please review the instructions and read the purpose of Payroll Certifications.  Now select Payroll Certifications.</a:t>
            </a:r>
          </a:p>
        </p:txBody>
      </p:sp>
      <p:sp>
        <p:nvSpPr>
          <p:cNvPr id="4" name="Slide Number Placeholder 3"/>
          <p:cNvSpPr>
            <a:spLocks noGrp="1"/>
          </p:cNvSpPr>
          <p:nvPr>
            <p:ph type="sldNum" sz="quarter" idx="5"/>
          </p:nvPr>
        </p:nvSpPr>
        <p:spPr/>
        <p:txBody>
          <a:bodyPr/>
          <a:lstStyle/>
          <a:p>
            <a:fld id="{EFA35284-78D8-F74C-B7AB-3A2B3194B025}" type="slidenum">
              <a:rPr lang="en-US" smtClean="0"/>
              <a:t>2</a:t>
            </a:fld>
            <a:endParaRPr lang="en-US"/>
          </a:p>
        </p:txBody>
      </p:sp>
    </p:spTree>
    <p:extLst>
      <p:ext uri="{BB962C8B-B14F-4D97-AF65-F5344CB8AC3E}">
        <p14:creationId xmlns:p14="http://schemas.microsoft.com/office/powerpoint/2010/main" val="1095081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certifications with disputes appear in Unresolved Disputed Payroll Certifications after saving and processing. To view the records that were disputed in a given payroll, click the magnifying glass. You can view who disputed the record, the reason for disputing, and when it was disputed.</a:t>
            </a:r>
          </a:p>
          <a:p>
            <a:endParaRPr lang="en-US" dirty="0"/>
          </a:p>
        </p:txBody>
      </p:sp>
      <p:sp>
        <p:nvSpPr>
          <p:cNvPr id="4" name="Slide Number Placeholder 3"/>
          <p:cNvSpPr>
            <a:spLocks noGrp="1"/>
          </p:cNvSpPr>
          <p:nvPr>
            <p:ph type="sldNum" sz="quarter" idx="5"/>
          </p:nvPr>
        </p:nvSpPr>
        <p:spPr/>
        <p:txBody>
          <a:bodyPr/>
          <a:lstStyle/>
          <a:p>
            <a:fld id="{EFA35284-78D8-F74C-B7AB-3A2B3194B025}" type="slidenum">
              <a:rPr lang="en-US" smtClean="0"/>
              <a:t>20</a:t>
            </a:fld>
            <a:endParaRPr lang="en-US"/>
          </a:p>
        </p:txBody>
      </p:sp>
    </p:spTree>
    <p:extLst>
      <p:ext uri="{BB962C8B-B14F-4D97-AF65-F5344CB8AC3E}">
        <p14:creationId xmlns:p14="http://schemas.microsoft.com/office/powerpoint/2010/main" val="3298662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payroll has resolved your dispute, it will appear under Previously Processed Payroll box with the status of resolved.</a:t>
            </a:r>
          </a:p>
          <a:p>
            <a:endParaRPr lang="en-US" dirty="0"/>
          </a:p>
        </p:txBody>
      </p:sp>
      <p:sp>
        <p:nvSpPr>
          <p:cNvPr id="4" name="Slide Number Placeholder 3"/>
          <p:cNvSpPr>
            <a:spLocks noGrp="1"/>
          </p:cNvSpPr>
          <p:nvPr>
            <p:ph type="sldNum" sz="quarter" idx="5"/>
          </p:nvPr>
        </p:nvSpPr>
        <p:spPr/>
        <p:txBody>
          <a:bodyPr/>
          <a:lstStyle/>
          <a:p>
            <a:fld id="{EFA35284-78D8-F74C-B7AB-3A2B3194B025}" type="slidenum">
              <a:rPr lang="en-US" smtClean="0"/>
              <a:t>21</a:t>
            </a:fld>
            <a:endParaRPr lang="en-US"/>
          </a:p>
        </p:txBody>
      </p:sp>
    </p:spTree>
    <p:extLst>
      <p:ext uri="{BB962C8B-B14F-4D97-AF65-F5344CB8AC3E}">
        <p14:creationId xmlns:p14="http://schemas.microsoft.com/office/powerpoint/2010/main" val="203562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clicking the magnifying glass, the details screen has three more columns Resolution, resolved by and resolution date.</a:t>
            </a:r>
          </a:p>
          <a:p>
            <a:endParaRPr lang="en-US" dirty="0"/>
          </a:p>
        </p:txBody>
      </p:sp>
      <p:sp>
        <p:nvSpPr>
          <p:cNvPr id="4" name="Slide Number Placeholder 3"/>
          <p:cNvSpPr>
            <a:spLocks noGrp="1"/>
          </p:cNvSpPr>
          <p:nvPr>
            <p:ph type="sldNum" sz="quarter" idx="5"/>
          </p:nvPr>
        </p:nvSpPr>
        <p:spPr/>
        <p:txBody>
          <a:bodyPr/>
          <a:lstStyle/>
          <a:p>
            <a:fld id="{EFA35284-78D8-F74C-B7AB-3A2B3194B025}" type="slidenum">
              <a:rPr lang="en-US" smtClean="0"/>
              <a:t>22</a:t>
            </a:fld>
            <a:endParaRPr lang="en-US"/>
          </a:p>
        </p:txBody>
      </p:sp>
    </p:spTree>
    <p:extLst>
      <p:ext uri="{BB962C8B-B14F-4D97-AF65-F5344CB8AC3E}">
        <p14:creationId xmlns:p14="http://schemas.microsoft.com/office/powerpoint/2010/main" val="901407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view past certifications, click the magnifying glass next to the certification under Previously Processed Payroll Certifications.</a:t>
            </a:r>
          </a:p>
          <a:p>
            <a:endParaRPr lang="en-US" dirty="0"/>
          </a:p>
        </p:txBody>
      </p:sp>
      <p:sp>
        <p:nvSpPr>
          <p:cNvPr id="4" name="Slide Number Placeholder 3"/>
          <p:cNvSpPr>
            <a:spLocks noGrp="1"/>
          </p:cNvSpPr>
          <p:nvPr>
            <p:ph type="sldNum" sz="quarter" idx="5"/>
          </p:nvPr>
        </p:nvSpPr>
        <p:spPr/>
        <p:txBody>
          <a:bodyPr/>
          <a:lstStyle/>
          <a:p>
            <a:fld id="{EFA35284-78D8-F74C-B7AB-3A2B3194B025}" type="slidenum">
              <a:rPr lang="en-US" smtClean="0"/>
              <a:t>23</a:t>
            </a:fld>
            <a:endParaRPr lang="en-US"/>
          </a:p>
        </p:txBody>
      </p:sp>
    </p:spTree>
    <p:extLst>
      <p:ext uri="{BB962C8B-B14F-4D97-AF65-F5344CB8AC3E}">
        <p14:creationId xmlns:p14="http://schemas.microsoft.com/office/powerpoint/2010/main" val="1194218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section you can view each record, who responded to each record and when</a:t>
            </a:r>
          </a:p>
          <a:p>
            <a:endParaRPr lang="en-US" dirty="0"/>
          </a:p>
        </p:txBody>
      </p:sp>
      <p:sp>
        <p:nvSpPr>
          <p:cNvPr id="4" name="Slide Number Placeholder 3"/>
          <p:cNvSpPr>
            <a:spLocks noGrp="1"/>
          </p:cNvSpPr>
          <p:nvPr>
            <p:ph type="sldNum" sz="quarter" idx="5"/>
          </p:nvPr>
        </p:nvSpPr>
        <p:spPr/>
        <p:txBody>
          <a:bodyPr/>
          <a:lstStyle/>
          <a:p>
            <a:fld id="{EFA35284-78D8-F74C-B7AB-3A2B3194B025}" type="slidenum">
              <a:rPr lang="en-US" smtClean="0"/>
              <a:t>24</a:t>
            </a:fld>
            <a:endParaRPr lang="en-US"/>
          </a:p>
        </p:txBody>
      </p:sp>
    </p:spTree>
    <p:extLst>
      <p:ext uri="{BB962C8B-B14F-4D97-AF65-F5344CB8AC3E}">
        <p14:creationId xmlns:p14="http://schemas.microsoft.com/office/powerpoint/2010/main" val="3013698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have the ability to print the certification as it appeared before processing. In this view you cannot see the fiscal officer or fiscal officer delegate who responded to each record or how they responded.</a:t>
            </a:r>
          </a:p>
          <a:p>
            <a:endParaRPr lang="en-US" dirty="0"/>
          </a:p>
        </p:txBody>
      </p:sp>
      <p:sp>
        <p:nvSpPr>
          <p:cNvPr id="4" name="Slide Number Placeholder 3"/>
          <p:cNvSpPr>
            <a:spLocks noGrp="1"/>
          </p:cNvSpPr>
          <p:nvPr>
            <p:ph type="sldNum" sz="quarter" idx="5"/>
          </p:nvPr>
        </p:nvSpPr>
        <p:spPr/>
        <p:txBody>
          <a:bodyPr/>
          <a:lstStyle/>
          <a:p>
            <a:fld id="{EFA35284-78D8-F74C-B7AB-3A2B3194B025}" type="slidenum">
              <a:rPr lang="en-US" smtClean="0"/>
              <a:t>25</a:t>
            </a:fld>
            <a:endParaRPr lang="en-US"/>
          </a:p>
        </p:txBody>
      </p:sp>
    </p:spTree>
    <p:extLst>
      <p:ext uri="{BB962C8B-B14F-4D97-AF65-F5344CB8AC3E}">
        <p14:creationId xmlns:p14="http://schemas.microsoft.com/office/powerpoint/2010/main" val="3782246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complete the Payroll Training Certification Verification form at the link provided to confirm you have completed the training. Instructions on how to complete the training are on the next slide</a:t>
            </a:r>
          </a:p>
        </p:txBody>
      </p:sp>
      <p:sp>
        <p:nvSpPr>
          <p:cNvPr id="4" name="Slide Number Placeholder 3"/>
          <p:cNvSpPr>
            <a:spLocks noGrp="1"/>
          </p:cNvSpPr>
          <p:nvPr>
            <p:ph type="sldNum" sz="quarter" idx="5"/>
          </p:nvPr>
        </p:nvSpPr>
        <p:spPr/>
        <p:txBody>
          <a:bodyPr/>
          <a:lstStyle/>
          <a:p>
            <a:fld id="{EFA35284-78D8-F74C-B7AB-3A2B3194B025}" type="slidenum">
              <a:rPr lang="en-US" smtClean="0"/>
              <a:t>26</a:t>
            </a:fld>
            <a:endParaRPr lang="en-US"/>
          </a:p>
        </p:txBody>
      </p:sp>
    </p:spTree>
    <p:extLst>
      <p:ext uri="{BB962C8B-B14F-4D97-AF65-F5344CB8AC3E}">
        <p14:creationId xmlns:p14="http://schemas.microsoft.com/office/powerpoint/2010/main" val="2539164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complete the form, please enter your first and last name, 800 number, and confirm you have reviewed the training. Scroll down to click submit.</a:t>
            </a:r>
          </a:p>
        </p:txBody>
      </p:sp>
      <p:sp>
        <p:nvSpPr>
          <p:cNvPr id="4" name="Slide Number Placeholder 3"/>
          <p:cNvSpPr>
            <a:spLocks noGrp="1"/>
          </p:cNvSpPr>
          <p:nvPr>
            <p:ph type="sldNum" sz="quarter" idx="5"/>
          </p:nvPr>
        </p:nvSpPr>
        <p:spPr/>
        <p:txBody>
          <a:bodyPr/>
          <a:lstStyle/>
          <a:p>
            <a:fld id="{EFA35284-78D8-F74C-B7AB-3A2B3194B025}" type="slidenum">
              <a:rPr lang="en-US" smtClean="0"/>
              <a:t>27</a:t>
            </a:fld>
            <a:endParaRPr lang="en-US"/>
          </a:p>
        </p:txBody>
      </p:sp>
    </p:spTree>
    <p:extLst>
      <p:ext uri="{BB962C8B-B14F-4D97-AF65-F5344CB8AC3E}">
        <p14:creationId xmlns:p14="http://schemas.microsoft.com/office/powerpoint/2010/main" val="241364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questions or concerns, please contact payroll at </a:t>
            </a:r>
            <a:r>
              <a:rPr lang="en-US" dirty="0" err="1"/>
              <a:t>PayrollHR</a:t>
            </a:r>
            <a:r>
              <a:rPr lang="en-US" dirty="0"/>
              <a:t>@ s </a:t>
            </a:r>
            <a:r>
              <a:rPr lang="en-US" dirty="0" err="1"/>
              <a:t>i</a:t>
            </a:r>
            <a:r>
              <a:rPr lang="en-US" dirty="0"/>
              <a:t> u e dot e d u or call Human Resources at 618-650-2190</a:t>
            </a:r>
          </a:p>
        </p:txBody>
      </p:sp>
      <p:sp>
        <p:nvSpPr>
          <p:cNvPr id="4" name="Slide Number Placeholder 3"/>
          <p:cNvSpPr>
            <a:spLocks noGrp="1"/>
          </p:cNvSpPr>
          <p:nvPr>
            <p:ph type="sldNum" sz="quarter" idx="5"/>
          </p:nvPr>
        </p:nvSpPr>
        <p:spPr/>
        <p:txBody>
          <a:bodyPr/>
          <a:lstStyle/>
          <a:p>
            <a:fld id="{EFA35284-78D8-F74C-B7AB-3A2B3194B025}" type="slidenum">
              <a:rPr lang="en-US" smtClean="0"/>
              <a:t>28</a:t>
            </a:fld>
            <a:endParaRPr lang="en-US"/>
          </a:p>
        </p:txBody>
      </p:sp>
    </p:spTree>
    <p:extLst>
      <p:ext uri="{BB962C8B-B14F-4D97-AF65-F5344CB8AC3E}">
        <p14:creationId xmlns:p14="http://schemas.microsoft.com/office/powerpoint/2010/main" val="671989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Bef>
                <a:spcPts val="0"/>
              </a:spcBef>
              <a:spcAft>
                <a:spcPts val="600"/>
              </a:spcAft>
            </a:pPr>
            <a:r>
              <a:rPr lang="en-US" dirty="0"/>
              <a:t>On the main</a:t>
            </a:r>
            <a:r>
              <a:rPr lang="en-US" baseline="0" dirty="0"/>
              <a:t> screen, you will see  3 boxes . The first box will be for the c</a:t>
            </a:r>
            <a:r>
              <a:rPr lang="en-US" sz="1800" i="1" dirty="0"/>
              <a:t>urrent Payroll Certifications Ready for Approval. </a:t>
            </a:r>
            <a:r>
              <a:rPr lang="en-US" sz="1800" dirty="0"/>
              <a:t>certs</a:t>
            </a:r>
            <a:r>
              <a:rPr lang="en-US" sz="1800" baseline="0" dirty="0"/>
              <a:t> in this box are the </a:t>
            </a:r>
            <a:r>
              <a:rPr lang="en-US" sz="1800" dirty="0"/>
              <a:t>outstanding certifications for review</a:t>
            </a:r>
          </a:p>
          <a:p>
            <a:pPr lvl="1">
              <a:spcBef>
                <a:spcPts val="0"/>
              </a:spcBef>
              <a:spcAft>
                <a:spcPts val="600"/>
              </a:spcAft>
            </a:pPr>
            <a:r>
              <a:rPr lang="en-US" sz="1800" i="1" dirty="0"/>
              <a:t>The 2</a:t>
            </a:r>
            <a:r>
              <a:rPr lang="en-US" sz="1800" i="1" baseline="30000" dirty="0"/>
              <a:t>nd</a:t>
            </a:r>
            <a:r>
              <a:rPr lang="en-US" sz="1800" i="1" dirty="0"/>
              <a:t> box</a:t>
            </a:r>
            <a:r>
              <a:rPr lang="en-US" sz="1800" i="1" baseline="0" dirty="0"/>
              <a:t> is for the </a:t>
            </a:r>
            <a:r>
              <a:rPr lang="en-US" sz="1800" i="1" dirty="0"/>
              <a:t>Unresolved Disputed Payroll Certifications. </a:t>
            </a:r>
            <a:r>
              <a:rPr lang="en-US" sz="1800" dirty="0"/>
              <a:t>If</a:t>
            </a:r>
            <a:r>
              <a:rPr lang="en-US" sz="1800" baseline="0" dirty="0"/>
              <a:t> a cert has been disputed by the department it will be in this box for payroll to </a:t>
            </a:r>
            <a:r>
              <a:rPr lang="en-US" sz="1800" dirty="0"/>
              <a:t>review, and is  awaiting resolution from the Payroll Department</a:t>
            </a:r>
            <a:r>
              <a:rPr lang="en-US" sz="1800" baseline="0" dirty="0"/>
              <a:t>. The 3</a:t>
            </a:r>
            <a:r>
              <a:rPr lang="en-US" sz="1800" baseline="30000" dirty="0"/>
              <a:t>rd</a:t>
            </a:r>
            <a:r>
              <a:rPr lang="en-US" sz="1800" baseline="0" dirty="0"/>
              <a:t> box is for </a:t>
            </a:r>
            <a:r>
              <a:rPr lang="en-US" sz="1800" i="1" dirty="0"/>
              <a:t>Previously Processed Payroll Certifications. </a:t>
            </a:r>
            <a:r>
              <a:rPr lang="en-US" sz="1800" dirty="0"/>
              <a:t>certs</a:t>
            </a:r>
            <a:r>
              <a:rPr lang="en-US" sz="1800" baseline="0" dirty="0"/>
              <a:t> in this box have been </a:t>
            </a:r>
            <a:r>
              <a:rPr lang="en-US" sz="1800" dirty="0"/>
              <a:t>approved or disputed. Each box also has column headers that can be used to sort and filter the contents.</a:t>
            </a:r>
          </a:p>
          <a:p>
            <a:endParaRPr lang="en-US" dirty="0"/>
          </a:p>
        </p:txBody>
      </p:sp>
      <p:sp>
        <p:nvSpPr>
          <p:cNvPr id="4" name="Slide Number Placeholder 3"/>
          <p:cNvSpPr>
            <a:spLocks noGrp="1"/>
          </p:cNvSpPr>
          <p:nvPr>
            <p:ph type="sldNum" sz="quarter" idx="5"/>
          </p:nvPr>
        </p:nvSpPr>
        <p:spPr/>
        <p:txBody>
          <a:bodyPr/>
          <a:lstStyle/>
          <a:p>
            <a:fld id="{EFA35284-78D8-F74C-B7AB-3A2B3194B025}" type="slidenum">
              <a:rPr lang="en-US" smtClean="0"/>
              <a:t>3</a:t>
            </a:fld>
            <a:endParaRPr lang="en-US"/>
          </a:p>
        </p:txBody>
      </p:sp>
    </p:spTree>
    <p:extLst>
      <p:ext uri="{BB962C8B-B14F-4D97-AF65-F5344CB8AC3E}">
        <p14:creationId xmlns:p14="http://schemas.microsoft.com/office/powerpoint/2010/main" val="315777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example of the three boxes on the main screen.</a:t>
            </a:r>
          </a:p>
        </p:txBody>
      </p:sp>
      <p:sp>
        <p:nvSpPr>
          <p:cNvPr id="4" name="Slide Number Placeholder 3"/>
          <p:cNvSpPr>
            <a:spLocks noGrp="1"/>
          </p:cNvSpPr>
          <p:nvPr>
            <p:ph type="sldNum" sz="quarter" idx="5"/>
          </p:nvPr>
        </p:nvSpPr>
        <p:spPr/>
        <p:txBody>
          <a:bodyPr/>
          <a:lstStyle/>
          <a:p>
            <a:fld id="{EFA35284-78D8-F74C-B7AB-3A2B3194B025}" type="slidenum">
              <a:rPr lang="en-US" smtClean="0"/>
              <a:t>4</a:t>
            </a:fld>
            <a:endParaRPr lang="en-US"/>
          </a:p>
        </p:txBody>
      </p:sp>
    </p:spTree>
    <p:extLst>
      <p:ext uri="{BB962C8B-B14F-4D97-AF65-F5344CB8AC3E}">
        <p14:creationId xmlns:p14="http://schemas.microsoft.com/office/powerpoint/2010/main" val="1910927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Sorting</a:t>
            </a:r>
            <a:r>
              <a:rPr lang="en-US" baseline="0" dirty="0"/>
              <a:t> the column headers. Click the column header you would like to sort by. You have the ability to sort the certifications to your preference by clicking the header you would like to sort.  You have sorting options of ascending or descending. You can hide columns with the hide column tab. You can also group by content with control break.</a:t>
            </a:r>
            <a:endParaRPr lang="en-US" dirty="0"/>
          </a:p>
          <a:p>
            <a:endParaRPr lang="en-US" dirty="0"/>
          </a:p>
        </p:txBody>
      </p:sp>
      <p:sp>
        <p:nvSpPr>
          <p:cNvPr id="4" name="Slide Number Placeholder 3"/>
          <p:cNvSpPr>
            <a:spLocks noGrp="1"/>
          </p:cNvSpPr>
          <p:nvPr>
            <p:ph type="sldNum" sz="quarter" idx="5"/>
          </p:nvPr>
        </p:nvSpPr>
        <p:spPr/>
        <p:txBody>
          <a:bodyPr/>
          <a:lstStyle/>
          <a:p>
            <a:fld id="{EFA35284-78D8-F74C-B7AB-3A2B3194B025}" type="slidenum">
              <a:rPr lang="en-US" smtClean="0"/>
              <a:t>5</a:t>
            </a:fld>
            <a:endParaRPr lang="en-US"/>
          </a:p>
        </p:txBody>
      </p:sp>
    </p:spTree>
    <p:extLst>
      <p:ext uri="{BB962C8B-B14F-4D97-AF65-F5344CB8AC3E}">
        <p14:creationId xmlns:p14="http://schemas.microsoft.com/office/powerpoint/2010/main" val="217259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Each box also has column headers that can be used to filter the contents. Clicking on each header also provides a list to filter by. You can filter by budget purpose, payroll certification type, and status.</a:t>
            </a:r>
          </a:p>
          <a:p>
            <a:endParaRPr lang="en-US" dirty="0"/>
          </a:p>
        </p:txBody>
      </p:sp>
      <p:sp>
        <p:nvSpPr>
          <p:cNvPr id="4" name="Slide Number Placeholder 3"/>
          <p:cNvSpPr>
            <a:spLocks noGrp="1"/>
          </p:cNvSpPr>
          <p:nvPr>
            <p:ph type="sldNum" sz="quarter" idx="5"/>
          </p:nvPr>
        </p:nvSpPr>
        <p:spPr/>
        <p:txBody>
          <a:bodyPr/>
          <a:lstStyle/>
          <a:p>
            <a:fld id="{EFA35284-78D8-F74C-B7AB-3A2B3194B025}" type="slidenum">
              <a:rPr lang="en-US" smtClean="0"/>
              <a:t>6</a:t>
            </a:fld>
            <a:endParaRPr lang="en-US"/>
          </a:p>
        </p:txBody>
      </p:sp>
    </p:spTree>
    <p:extLst>
      <p:ext uri="{BB962C8B-B14F-4D97-AF65-F5344CB8AC3E}">
        <p14:creationId xmlns:p14="http://schemas.microsoft.com/office/powerpoint/2010/main" val="583190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 example of a current payroll certification that is ready for </a:t>
            </a:r>
            <a:r>
              <a:rPr lang="en-US"/>
              <a:t>approval.</a:t>
            </a:r>
          </a:p>
          <a:p>
            <a:endParaRPr lang="en-US" dirty="0"/>
          </a:p>
        </p:txBody>
      </p:sp>
      <p:sp>
        <p:nvSpPr>
          <p:cNvPr id="4" name="Slide Number Placeholder 3"/>
          <p:cNvSpPr>
            <a:spLocks noGrp="1"/>
          </p:cNvSpPr>
          <p:nvPr>
            <p:ph type="sldNum" sz="quarter" idx="5"/>
          </p:nvPr>
        </p:nvSpPr>
        <p:spPr/>
        <p:txBody>
          <a:bodyPr/>
          <a:lstStyle/>
          <a:p>
            <a:fld id="{EFA35284-78D8-F74C-B7AB-3A2B3194B025}" type="slidenum">
              <a:rPr lang="en-US" smtClean="0"/>
              <a:t>7</a:t>
            </a:fld>
            <a:endParaRPr lang="en-US"/>
          </a:p>
        </p:txBody>
      </p:sp>
    </p:spTree>
    <p:extLst>
      <p:ext uri="{BB962C8B-B14F-4D97-AF65-F5344CB8AC3E}">
        <p14:creationId xmlns:p14="http://schemas.microsoft.com/office/powerpoint/2010/main" val="3093644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 example of an unresolved disputed payroll certification. Please note that if an employee</a:t>
            </a:r>
            <a:r>
              <a:rPr lang="en-US" baseline="0" dirty="0"/>
              <a:t> is missing from the certification, please contact payroll before submitting a dispute.  If the new employee paperwork has not been received by the payroll cutoff dates the employee will not appear until the following payroll. In this case, the certification does not need to be disputed. Payroll calendars with cutoff dates can be found on the payroll website. If disputed in error, reversal of a dispute can only be done with an email to payroll saying the dispute was in error.  Also an email is required if an approval is done in error . Once the certification has been approved or disputed, it can not be changed. After the dispute has been resolved it will be removed from this box. Contact information for the appropriate payroll staff can be found on the Questions and Comments slide.</a:t>
            </a:r>
          </a:p>
          <a:p>
            <a:endParaRPr lang="en-US" dirty="0"/>
          </a:p>
        </p:txBody>
      </p:sp>
      <p:sp>
        <p:nvSpPr>
          <p:cNvPr id="4" name="Slide Number Placeholder 3"/>
          <p:cNvSpPr>
            <a:spLocks noGrp="1"/>
          </p:cNvSpPr>
          <p:nvPr>
            <p:ph type="sldNum" sz="quarter" idx="5"/>
          </p:nvPr>
        </p:nvSpPr>
        <p:spPr/>
        <p:txBody>
          <a:bodyPr/>
          <a:lstStyle/>
          <a:p>
            <a:fld id="{EFA35284-78D8-F74C-B7AB-3A2B3194B025}" type="slidenum">
              <a:rPr lang="en-US" smtClean="0"/>
              <a:t>8</a:t>
            </a:fld>
            <a:endParaRPr lang="en-US"/>
          </a:p>
        </p:txBody>
      </p:sp>
    </p:spTree>
    <p:extLst>
      <p:ext uri="{BB962C8B-B14F-4D97-AF65-F5344CB8AC3E}">
        <p14:creationId xmlns:p14="http://schemas.microsoft.com/office/powerpoint/2010/main" val="2208861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is an example of a previously processed payroll certification. Certifications that have already been approved or disputed can be reviewed here.</a:t>
            </a:r>
            <a:endParaRPr lang="en-US" dirty="0"/>
          </a:p>
          <a:p>
            <a:endParaRPr lang="en-US" dirty="0"/>
          </a:p>
        </p:txBody>
      </p:sp>
      <p:sp>
        <p:nvSpPr>
          <p:cNvPr id="4" name="Slide Number Placeholder 3"/>
          <p:cNvSpPr>
            <a:spLocks noGrp="1"/>
          </p:cNvSpPr>
          <p:nvPr>
            <p:ph type="sldNum" sz="quarter" idx="5"/>
          </p:nvPr>
        </p:nvSpPr>
        <p:spPr/>
        <p:txBody>
          <a:bodyPr/>
          <a:lstStyle/>
          <a:p>
            <a:fld id="{EFA35284-78D8-F74C-B7AB-3A2B3194B025}" type="slidenum">
              <a:rPr lang="en-US" smtClean="0"/>
              <a:t>9</a:t>
            </a:fld>
            <a:endParaRPr lang="en-US"/>
          </a:p>
        </p:txBody>
      </p:sp>
    </p:spTree>
    <p:extLst>
      <p:ext uri="{BB962C8B-B14F-4D97-AF65-F5344CB8AC3E}">
        <p14:creationId xmlns:p14="http://schemas.microsoft.com/office/powerpoint/2010/main" val="38895715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Rectangle 16"/>
          <p:cNvSpPr/>
          <p:nvPr userDrawn="1"/>
        </p:nvSpPr>
        <p:spPr>
          <a:xfrm>
            <a:off x="5503961" y="4117181"/>
            <a:ext cx="3640039" cy="2740819"/>
          </a:xfrm>
          <a:prstGeom prst="rect">
            <a:avLst/>
          </a:prstGeom>
          <a:solidFill>
            <a:srgbClr val="EE3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b="24587"/>
          <a:stretch/>
        </p:blipFill>
        <p:spPr>
          <a:xfrm>
            <a:off x="-5534" y="4117182"/>
            <a:ext cx="5454716" cy="2740818"/>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03962" y="0"/>
            <a:ext cx="3646388" cy="1943099"/>
          </a:xfrm>
          <a:prstGeom prst="rect">
            <a:avLst/>
          </a:prstGeom>
        </p:spPr>
      </p:pic>
      <p:sp>
        <p:nvSpPr>
          <p:cNvPr id="18" name="Rectangle 17">
            <a:extLst>
              <a:ext uri="{FF2B5EF4-FFF2-40B4-BE49-F238E27FC236}">
                <a16:creationId xmlns:a16="http://schemas.microsoft.com/office/drawing/2014/main" id="{3ABD123F-EB8F-DC4D-BF26-03D9161A0BE8}"/>
              </a:ext>
            </a:extLst>
          </p:cNvPr>
          <p:cNvSpPr/>
          <p:nvPr userDrawn="1"/>
        </p:nvSpPr>
        <p:spPr>
          <a:xfrm>
            <a:off x="-5534" y="1"/>
            <a:ext cx="5454716" cy="4050321"/>
          </a:xfrm>
          <a:prstGeom prst="rect">
            <a:avLst/>
          </a:prstGeom>
          <a:solidFill>
            <a:srgbClr val="EE3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CCD0A3C-49D1-D84D-8CB5-398721C41E2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93590" y="5204010"/>
            <a:ext cx="2556050" cy="465408"/>
          </a:xfrm>
          <a:prstGeom prst="rect">
            <a:avLst/>
          </a:prstGeom>
        </p:spPr>
      </p:pic>
      <p:pic>
        <p:nvPicPr>
          <p:cNvPr id="9" name="Picture 8">
            <a:extLst>
              <a:ext uri="{FF2B5EF4-FFF2-40B4-BE49-F238E27FC236}">
                <a16:creationId xmlns:a16="http://schemas.microsoft.com/office/drawing/2014/main" id="{B6D86F93-5E62-364B-BDCD-F34968F4448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07724" y="2004633"/>
            <a:ext cx="2013370" cy="2051824"/>
          </a:xfrm>
          <a:prstGeom prst="rect">
            <a:avLst/>
          </a:prstGeom>
        </p:spPr>
      </p:pic>
      <p:pic>
        <p:nvPicPr>
          <p:cNvPr id="22" name="Picture 21">
            <a:extLst>
              <a:ext uri="{FF2B5EF4-FFF2-40B4-BE49-F238E27FC236}">
                <a16:creationId xmlns:a16="http://schemas.microsoft.com/office/drawing/2014/main" id="{F40DF15F-368A-A048-A455-4D3EFC9459B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579649" y="2004633"/>
            <a:ext cx="1570701" cy="2045689"/>
          </a:xfrm>
          <a:prstGeom prst="rect">
            <a:avLst/>
          </a:prstGeom>
        </p:spPr>
      </p:pic>
    </p:spTree>
    <p:extLst>
      <p:ext uri="{BB962C8B-B14F-4D97-AF65-F5344CB8AC3E}">
        <p14:creationId xmlns:p14="http://schemas.microsoft.com/office/powerpoint/2010/main" val="376726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784ABF-7A50-4316-97C2-22C0BF84E6EB}" type="datetimeFigureOut">
              <a:rPr lang="en-US" smtClean="0"/>
              <a:t>2022-08-30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CB451-E51A-4D8C-926B-EAA55B96F743}" type="slidenum">
              <a:rPr lang="en-US" smtClean="0"/>
              <a:t>‹#›</a:t>
            </a:fld>
            <a:endParaRPr lang="en-US"/>
          </a:p>
        </p:txBody>
      </p:sp>
    </p:spTree>
    <p:extLst>
      <p:ext uri="{BB962C8B-B14F-4D97-AF65-F5344CB8AC3E}">
        <p14:creationId xmlns:p14="http://schemas.microsoft.com/office/powerpoint/2010/main" val="59187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784ABF-7A50-4316-97C2-22C0BF84E6EB}" type="datetimeFigureOut">
              <a:rPr lang="en-US" smtClean="0"/>
              <a:t>2022-08-30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CB451-E51A-4D8C-926B-EAA55B96F743}" type="slidenum">
              <a:rPr lang="en-US" smtClean="0"/>
              <a:t>‹#›</a:t>
            </a:fld>
            <a:endParaRPr lang="en-US"/>
          </a:p>
        </p:txBody>
      </p:sp>
    </p:spTree>
    <p:extLst>
      <p:ext uri="{BB962C8B-B14F-4D97-AF65-F5344CB8AC3E}">
        <p14:creationId xmlns:p14="http://schemas.microsoft.com/office/powerpoint/2010/main" val="370455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Rectangle 11"/>
          <p:cNvSpPr/>
          <p:nvPr userDrawn="1"/>
        </p:nvSpPr>
        <p:spPr>
          <a:xfrm>
            <a:off x="0" y="6141260"/>
            <a:ext cx="9144000" cy="719658"/>
          </a:xfrm>
          <a:prstGeom prst="rect">
            <a:avLst/>
          </a:prstGeom>
          <a:solidFill>
            <a:srgbClr val="EE3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628650" y="365127"/>
            <a:ext cx="7886700" cy="739773"/>
          </a:xfrm>
        </p:spPr>
        <p:txBody>
          <a:bodyPr anchor="t">
            <a:normAutofit/>
          </a:bodyPr>
          <a:lstStyle>
            <a:lvl1pPr>
              <a:defRPr sz="4000">
                <a:latin typeface="Arial Black" panose="020B0A04020102020204" pitchFamily="34" charset="0"/>
              </a:defRPr>
            </a:lvl1pPr>
          </a:lstStyle>
          <a:p>
            <a:endParaRPr lang="en-US" b="1" dirty="0">
              <a:latin typeface="URWGroteskT" panose="020B0602030703020804" pitchFamily="34" charset="0"/>
            </a:endParaRPr>
          </a:p>
        </p:txBody>
      </p:sp>
      <p:sp>
        <p:nvSpPr>
          <p:cNvPr id="16" name="Content Placeholder 2"/>
          <p:cNvSpPr>
            <a:spLocks noGrp="1"/>
          </p:cNvSpPr>
          <p:nvPr>
            <p:ph sz="half" idx="1"/>
          </p:nvPr>
        </p:nvSpPr>
        <p:spPr>
          <a:xfrm>
            <a:off x="628650" y="1371600"/>
            <a:ext cx="7886700" cy="4769659"/>
          </a:xfrm>
        </p:spPr>
        <p:txBody>
          <a:bodyPr>
            <a:normAutofit/>
          </a:bodyPr>
          <a:lstStyle>
            <a:lvl1pPr>
              <a:lnSpc>
                <a:spcPct val="100000"/>
              </a:lnSpc>
              <a:spcAft>
                <a:spcPts val="1200"/>
              </a:spcAft>
              <a:defRPr sz="2400">
                <a:latin typeface="Arial" panose="020B0604020202020204" pitchFamily="34" charset="0"/>
                <a:cs typeface="Arial" panose="020B0604020202020204" pitchFamily="34" charset="0"/>
              </a:defRPr>
            </a:lvl1pPr>
            <a:lvl2pPr>
              <a:lnSpc>
                <a:spcPct val="100000"/>
              </a:lnSpc>
              <a:spcAft>
                <a:spcPts val="1200"/>
              </a:spcAft>
              <a:defRPr sz="2400">
                <a:latin typeface="Arial" panose="020B0604020202020204" pitchFamily="34" charset="0"/>
                <a:cs typeface="Arial" panose="020B0604020202020204" pitchFamily="34" charset="0"/>
              </a:defRPr>
            </a:lvl2pPr>
            <a:lvl3pPr>
              <a:lnSpc>
                <a:spcPct val="100000"/>
              </a:lnSpc>
              <a:spcAft>
                <a:spcPts val="1200"/>
              </a:spcAft>
              <a:defRPr sz="2400">
                <a:latin typeface="Arial" panose="020B0604020202020204" pitchFamily="34" charset="0"/>
                <a:cs typeface="Arial" panose="020B0604020202020204" pitchFamily="34" charset="0"/>
              </a:defRPr>
            </a:lvl3pPr>
            <a:lvl4pPr>
              <a:lnSpc>
                <a:spcPct val="100000"/>
              </a:lnSpc>
              <a:spcAft>
                <a:spcPts val="1200"/>
              </a:spcAft>
              <a:defRPr sz="2400">
                <a:latin typeface="Arial" panose="020B0604020202020204" pitchFamily="34" charset="0"/>
                <a:cs typeface="Arial" panose="020B0604020202020204" pitchFamily="34" charset="0"/>
              </a:defRPr>
            </a:lvl4pPr>
            <a:lvl5pPr>
              <a:lnSpc>
                <a:spcPct val="100000"/>
              </a:lnSpc>
              <a:spcAft>
                <a:spcPts val="1200"/>
              </a:spcAft>
              <a:defRPr sz="2400">
                <a:latin typeface="Arial" panose="020B0604020202020204" pitchFamily="34" charset="0"/>
                <a:cs typeface="Arial" panose="020B0604020202020204" pitchFamily="34" charset="0"/>
              </a:defRPr>
            </a:lvl5pPr>
          </a:lstStyle>
          <a:p>
            <a:pPr marL="0" lvl="0" indent="0">
              <a:buNone/>
            </a:pPr>
            <a:endParaRPr lang="en-US" dirty="0">
              <a:latin typeface="URWGroteskTExtLig" pitchFamily="2" charset="0"/>
            </a:endParaRPr>
          </a:p>
        </p:txBody>
      </p:sp>
      <p:pic>
        <p:nvPicPr>
          <p:cNvPr id="6" name="Picture 5">
            <a:extLst>
              <a:ext uri="{FF2B5EF4-FFF2-40B4-BE49-F238E27FC236}">
                <a16:creationId xmlns:a16="http://schemas.microsoft.com/office/drawing/2014/main" id="{E00E3782-81F8-4B4C-9E42-FB6257615F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4762" y="6362335"/>
            <a:ext cx="1505478" cy="274119"/>
          </a:xfrm>
          <a:prstGeom prst="rect">
            <a:avLst/>
          </a:prstGeom>
        </p:spPr>
      </p:pic>
    </p:spTree>
    <p:extLst>
      <p:ext uri="{BB962C8B-B14F-4D97-AF65-F5344CB8AC3E}">
        <p14:creationId xmlns:p14="http://schemas.microsoft.com/office/powerpoint/2010/main" val="411066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784ABF-7A50-4316-97C2-22C0BF84E6EB}" type="datetimeFigureOut">
              <a:rPr lang="en-US" smtClean="0"/>
              <a:t>2022-08-30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6CB451-E51A-4D8C-926B-EAA55B96F743}" type="slidenum">
              <a:rPr lang="en-US" smtClean="0"/>
              <a:t>‹#›</a:t>
            </a:fld>
            <a:endParaRPr lang="en-US"/>
          </a:p>
        </p:txBody>
      </p:sp>
    </p:spTree>
    <p:extLst>
      <p:ext uri="{BB962C8B-B14F-4D97-AF65-F5344CB8AC3E}">
        <p14:creationId xmlns:p14="http://schemas.microsoft.com/office/powerpoint/2010/main" val="166129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784ABF-7A50-4316-97C2-22C0BF84E6EB}" type="datetimeFigureOut">
              <a:rPr lang="en-US" smtClean="0"/>
              <a:t>2022-08-30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CB451-E51A-4D8C-926B-EAA55B96F743}" type="slidenum">
              <a:rPr lang="en-US" smtClean="0"/>
              <a:t>‹#›</a:t>
            </a:fld>
            <a:endParaRPr lang="en-US"/>
          </a:p>
        </p:txBody>
      </p:sp>
    </p:spTree>
    <p:extLst>
      <p:ext uri="{BB962C8B-B14F-4D97-AF65-F5344CB8AC3E}">
        <p14:creationId xmlns:p14="http://schemas.microsoft.com/office/powerpoint/2010/main" val="402166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784ABF-7A50-4316-97C2-22C0BF84E6EB}" type="datetimeFigureOut">
              <a:rPr lang="en-US" smtClean="0"/>
              <a:t>2022-08-30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6CB451-E51A-4D8C-926B-EAA55B96F743}" type="slidenum">
              <a:rPr lang="en-US" smtClean="0"/>
              <a:t>‹#›</a:t>
            </a:fld>
            <a:endParaRPr lang="en-US"/>
          </a:p>
        </p:txBody>
      </p:sp>
    </p:spTree>
    <p:extLst>
      <p:ext uri="{BB962C8B-B14F-4D97-AF65-F5344CB8AC3E}">
        <p14:creationId xmlns:p14="http://schemas.microsoft.com/office/powerpoint/2010/main" val="105755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784ABF-7A50-4316-97C2-22C0BF84E6EB}" type="datetimeFigureOut">
              <a:rPr lang="en-US" smtClean="0"/>
              <a:t>2022-08-30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6CB451-E51A-4D8C-926B-EAA55B96F743}" type="slidenum">
              <a:rPr lang="en-US" smtClean="0"/>
              <a:t>‹#›</a:t>
            </a:fld>
            <a:endParaRPr lang="en-US"/>
          </a:p>
        </p:txBody>
      </p:sp>
    </p:spTree>
    <p:extLst>
      <p:ext uri="{BB962C8B-B14F-4D97-AF65-F5344CB8AC3E}">
        <p14:creationId xmlns:p14="http://schemas.microsoft.com/office/powerpoint/2010/main" val="371776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784ABF-7A50-4316-97C2-22C0BF84E6EB}" type="datetimeFigureOut">
              <a:rPr lang="en-US" smtClean="0"/>
              <a:t>2022-08-30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6CB451-E51A-4D8C-926B-EAA55B96F743}" type="slidenum">
              <a:rPr lang="en-US" smtClean="0"/>
              <a:t>‹#›</a:t>
            </a:fld>
            <a:endParaRPr lang="en-US"/>
          </a:p>
        </p:txBody>
      </p:sp>
    </p:spTree>
    <p:extLst>
      <p:ext uri="{BB962C8B-B14F-4D97-AF65-F5344CB8AC3E}">
        <p14:creationId xmlns:p14="http://schemas.microsoft.com/office/powerpoint/2010/main" val="239471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784ABF-7A50-4316-97C2-22C0BF84E6EB}" type="datetimeFigureOut">
              <a:rPr lang="en-US" smtClean="0"/>
              <a:t>2022-08-30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CB451-E51A-4D8C-926B-EAA55B96F743}" type="slidenum">
              <a:rPr lang="en-US" smtClean="0"/>
              <a:t>‹#›</a:t>
            </a:fld>
            <a:endParaRPr lang="en-US"/>
          </a:p>
        </p:txBody>
      </p:sp>
    </p:spTree>
    <p:extLst>
      <p:ext uri="{BB962C8B-B14F-4D97-AF65-F5344CB8AC3E}">
        <p14:creationId xmlns:p14="http://schemas.microsoft.com/office/powerpoint/2010/main" val="127371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7784ABF-7A50-4316-97C2-22C0BF84E6EB}" type="datetimeFigureOut">
              <a:rPr lang="en-US" smtClean="0"/>
              <a:t>2022-08-30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6CB451-E51A-4D8C-926B-EAA55B96F743}" type="slidenum">
              <a:rPr lang="en-US" smtClean="0"/>
              <a:t>‹#›</a:t>
            </a:fld>
            <a:endParaRPr lang="en-US"/>
          </a:p>
        </p:txBody>
      </p:sp>
    </p:spTree>
    <p:extLst>
      <p:ext uri="{BB962C8B-B14F-4D97-AF65-F5344CB8AC3E}">
        <p14:creationId xmlns:p14="http://schemas.microsoft.com/office/powerpoint/2010/main" val="151818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784ABF-7A50-4316-97C2-22C0BF84E6EB}" type="datetimeFigureOut">
              <a:rPr lang="en-US" smtClean="0"/>
              <a:t>2022-08-30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CB451-E51A-4D8C-926B-EAA55B96F743}" type="slidenum">
              <a:rPr lang="en-US" smtClean="0"/>
              <a:t>‹#›</a:t>
            </a:fld>
            <a:endParaRPr lang="en-US"/>
          </a:p>
        </p:txBody>
      </p:sp>
    </p:spTree>
    <p:extLst>
      <p:ext uri="{BB962C8B-B14F-4D97-AF65-F5344CB8AC3E}">
        <p14:creationId xmlns:p14="http://schemas.microsoft.com/office/powerpoint/2010/main" val="2997184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audio" Target="../media/audio9.wav"/><Relationship Id="rId7" Type="http://schemas.openxmlformats.org/officeDocument/2006/relationships/audio" Target="../media/audio9.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audio" Target="../media/audio10.wav"/><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11.wav"/><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audio" Target="../media/audio12.wav"/><Relationship Id="rId4" Type="http://schemas.openxmlformats.org/officeDocument/2006/relationships/image" Target="../media/image130.png"/></Relationships>
</file>

<file path=ppt/slides/_rels/slide14.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audio" Target="../media/audio13.wav"/><Relationship Id="rId4" Type="http://schemas.openxmlformats.org/officeDocument/2006/relationships/hyperlink" Target="mailto:PayrollHR@SIUE.edu" TargetMode="External"/></Relationships>
</file>

<file path=ppt/slides/_rels/slide15.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14.wav"/><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audio" Target="../media/audio15.wav"/><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audio" Target="../media/audio16.wav"/><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audio" Target="../media/audio17.wav"/><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audio" Target="../media/audio18.wav"/><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audio" Target="../media/audio19.wav"/><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audio" Target="../media/audio20.wav"/><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audio" Target="../media/audio21.wav"/><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audio" Target="../media/audio22.wav"/><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audio" Target="../media/audio23.wav"/><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audio" Target="../media/audio24.wav"/><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audio" Target="../media/audio25.wav"/><Relationship Id="rId5" Type="http://schemas.openxmlformats.org/officeDocument/2006/relationships/image" Target="../media/image34.png"/><Relationship Id="rId4" Type="http://schemas.openxmlformats.org/officeDocument/2006/relationships/hyperlink" Target="https://forms.office.com/Pages/ResponsePage.aspx?id=IX3zmVwL6kORA-FvAvWuzyLfc-hUC3lFgkIKHsZ-R9xURjBQODYyM0NJMTIyMzdJTUFSQkVRM0o5RC4u" TargetMode="External"/></Relationships>
</file>

<file path=ppt/slides/_rels/slide27.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audio" Target="../media/audio26.wav"/><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hyperlink" Target="mailto:leisenh@siue.edu" TargetMode="External"/><Relationship Id="rId3" Type="http://schemas.openxmlformats.org/officeDocument/2006/relationships/audio" Target="../media/audio27.wav"/><Relationship Id="rId7" Type="http://schemas.openxmlformats.org/officeDocument/2006/relationships/hyperlink" Target="mailto:kwidner@siue.edu"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mailto:rermer@siue.edu" TargetMode="External"/><Relationship Id="rId5" Type="http://schemas.openxmlformats.org/officeDocument/2006/relationships/hyperlink" Target="mailto:cmccawl@siue.edu" TargetMode="External"/><Relationship Id="rId10" Type="http://schemas.openxmlformats.org/officeDocument/2006/relationships/audio" Target="../media/audio27.wav"/><Relationship Id="rId4" Type="http://schemas.openxmlformats.org/officeDocument/2006/relationships/hyperlink" Target="mailto:PayrollHR@SIUE.edu" TargetMode="External"/><Relationship Id="rId9" Type="http://schemas.openxmlformats.org/officeDocument/2006/relationships/hyperlink" Target="mailto:cabowma@siue.ed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audio" Target="../media/audio3.wav"/><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5.wav"/><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audio" Target="../media/audio6.wav"/><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7.wav"/><Relationship Id="rId5" Type="http://schemas.openxmlformats.org/officeDocument/2006/relationships/hyperlink" Target="https://siue.edu/hr/payroll" TargetMode="Externa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audio" Target="../media/audio8.wav"/><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33988D-EA4C-1143-B54F-DE8026D83986}"/>
              </a:ext>
            </a:extLst>
          </p:cNvPr>
          <p:cNvSpPr txBox="1">
            <a:spLocks/>
          </p:cNvSpPr>
          <p:nvPr/>
        </p:nvSpPr>
        <p:spPr>
          <a:xfrm>
            <a:off x="210360" y="1339667"/>
            <a:ext cx="5227402" cy="11311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Arial Black" panose="020B0604020202020204" pitchFamily="34" charset="0"/>
                <a:cs typeface="Arial Black" panose="020B0604020202020204" pitchFamily="34" charset="0"/>
              </a:rPr>
              <a:t>Payroll Certification</a:t>
            </a:r>
          </a:p>
          <a:p>
            <a:r>
              <a:rPr lang="en-US" sz="4000" b="1" dirty="0">
                <a:solidFill>
                  <a:schemeClr val="bg1"/>
                </a:solidFill>
                <a:latin typeface="Arial Black" panose="020B0604020202020204" pitchFamily="34" charset="0"/>
                <a:cs typeface="Arial Black" panose="020B0604020202020204" pitchFamily="34" charset="0"/>
              </a:rPr>
              <a:t>Review</a:t>
            </a:r>
          </a:p>
        </p:txBody>
      </p:sp>
    </p:spTree>
    <p:extLst>
      <p:ext uri="{BB962C8B-B14F-4D97-AF65-F5344CB8AC3E}">
        <p14:creationId xmlns:p14="http://schemas.microsoft.com/office/powerpoint/2010/main" val="445634095"/>
      </p:ext>
    </p:extLst>
  </p:cSld>
  <p:clrMapOvr>
    <a:masterClrMapping/>
  </p:clrMapOvr>
  <mc:AlternateContent xmlns:mc="http://schemas.openxmlformats.org/markup-compatibility/2006" xmlns:p14="http://schemas.microsoft.com/office/powerpoint/2010/main">
    <mc:Choice Requires="p14">
      <p:transition spd="med" p14:dur="700" advTm="15084">
        <p:fade/>
        <p:sndAc>
          <p:stSnd>
            <p:snd r:embed="rId3" name="Payroll Certification Review_Slide 1.wav"/>
          </p:stSnd>
        </p:sndAc>
      </p:transition>
    </mc:Choice>
    <mc:Fallback xmlns="">
      <p:transition spd="med" advTm="15084">
        <p:fade/>
        <p:sndAc>
          <p:stSnd>
            <p:snd r:embed="rId4" name="Payroll Certification Review_Slide 1.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CB1BFE6-6A51-4A96-AA0D-E75AFA57555A}"/>
              </a:ext>
            </a:extLst>
          </p:cNvPr>
          <p:cNvSpPr txBox="1">
            <a:spLocks/>
          </p:cNvSpPr>
          <p:nvPr/>
        </p:nvSpPr>
        <p:spPr>
          <a:xfrm>
            <a:off x="628650" y="1213682"/>
            <a:ext cx="7886700" cy="78856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800" b="1" dirty="0">
                <a:solidFill>
                  <a:srgbClr val="EE352A"/>
                </a:solidFill>
              </a:rPr>
              <a:t>Reviewing Current Payroll Certifications</a:t>
            </a:r>
          </a:p>
          <a:p>
            <a:pPr>
              <a:spcBef>
                <a:spcPts val="0"/>
              </a:spcBef>
              <a:spcAft>
                <a:spcPts val="600"/>
              </a:spcAft>
            </a:pPr>
            <a:r>
              <a:rPr lang="en-US" sz="1800" dirty="0"/>
              <a:t>Click the magnifying glass</a:t>
            </a:r>
          </a:p>
        </p:txBody>
      </p:sp>
      <p:pic>
        <p:nvPicPr>
          <p:cNvPr id="10" name="Picture 9">
            <a:extLst>
              <a:ext uri="{FF2B5EF4-FFF2-40B4-BE49-F238E27FC236}">
                <a16:creationId xmlns:a16="http://schemas.microsoft.com/office/drawing/2014/main" id="{416DAFAD-FE2E-4ECC-88F7-158A5ED522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5262" y="3429000"/>
            <a:ext cx="2928026" cy="812879"/>
          </a:xfrm>
          <a:prstGeom prst="rect">
            <a:avLst/>
          </a:prstGeom>
        </p:spPr>
      </p:pic>
      <p:pic>
        <p:nvPicPr>
          <p:cNvPr id="11" name="Picture 10">
            <a:extLst>
              <a:ext uri="{FF2B5EF4-FFF2-40B4-BE49-F238E27FC236}">
                <a16:creationId xmlns:a16="http://schemas.microsoft.com/office/drawing/2014/main" id="{27678727-959D-44C4-BEC0-A170B20AD430}"/>
              </a:ext>
            </a:extLst>
          </p:cNvPr>
          <p:cNvPicPr>
            <a:picLocks noChangeAspect="1"/>
          </p:cNvPicPr>
          <p:nvPr/>
        </p:nvPicPr>
        <p:blipFill>
          <a:blip r:embed="rId5"/>
          <a:stretch>
            <a:fillRect/>
          </a:stretch>
        </p:blipFill>
        <p:spPr>
          <a:xfrm>
            <a:off x="1605063" y="4333673"/>
            <a:ext cx="5933872" cy="1711354"/>
          </a:xfrm>
          <a:prstGeom prst="rect">
            <a:avLst/>
          </a:prstGeom>
        </p:spPr>
      </p:pic>
      <p:sp>
        <p:nvSpPr>
          <p:cNvPr id="4" name="Title 3"/>
          <p:cNvSpPr>
            <a:spLocks noGrp="1"/>
          </p:cNvSpPr>
          <p:nvPr>
            <p:ph type="title"/>
          </p:nvPr>
        </p:nvSpPr>
        <p:spPr>
          <a:xfrm>
            <a:off x="628650" y="376628"/>
            <a:ext cx="7886700" cy="739773"/>
          </a:xfrm>
        </p:spPr>
        <p:txBody>
          <a:bodyPr/>
          <a:lstStyle/>
          <a:p>
            <a:r>
              <a:rPr lang="en-US" dirty="0"/>
              <a:t>Viewing and Reviewing</a:t>
            </a:r>
          </a:p>
        </p:txBody>
      </p:sp>
      <p:pic>
        <p:nvPicPr>
          <p:cNvPr id="15" name="Picture 14">
            <a:extLst>
              <a:ext uri="{FF2B5EF4-FFF2-40B4-BE49-F238E27FC236}">
                <a16:creationId xmlns:a16="http://schemas.microsoft.com/office/drawing/2014/main" id="{0DA5946E-3AE5-4BC3-A52E-5AB6F19A981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760706" y="1950837"/>
            <a:ext cx="5622587" cy="1061523"/>
          </a:xfrm>
          <a:prstGeom prst="rect">
            <a:avLst/>
          </a:prstGeom>
          <a:noFill/>
          <a:ln>
            <a:noFill/>
          </a:ln>
        </p:spPr>
      </p:pic>
      <p:sp>
        <p:nvSpPr>
          <p:cNvPr id="19" name="Content Placeholder 2">
            <a:extLst>
              <a:ext uri="{FF2B5EF4-FFF2-40B4-BE49-F238E27FC236}">
                <a16:creationId xmlns:a16="http://schemas.microsoft.com/office/drawing/2014/main" id="{CCD9CAD0-A9D1-4605-BAC8-6653A2958562}"/>
              </a:ext>
            </a:extLst>
          </p:cNvPr>
          <p:cNvSpPr txBox="1">
            <a:spLocks/>
          </p:cNvSpPr>
          <p:nvPr/>
        </p:nvSpPr>
        <p:spPr>
          <a:xfrm>
            <a:off x="628650" y="3012360"/>
            <a:ext cx="7886700" cy="51567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1800" dirty="0"/>
              <a:t>View account information and earning codes</a:t>
            </a:r>
            <a:endParaRPr lang="en-US" sz="1800" i="1" dirty="0"/>
          </a:p>
        </p:txBody>
      </p:sp>
    </p:spTree>
    <p:extLst>
      <p:ext uri="{BB962C8B-B14F-4D97-AF65-F5344CB8AC3E}">
        <p14:creationId xmlns:p14="http://schemas.microsoft.com/office/powerpoint/2010/main" val="394757806"/>
      </p:ext>
    </p:extLst>
  </p:cSld>
  <p:clrMapOvr>
    <a:masterClrMapping/>
  </p:clrMapOvr>
  <mc:AlternateContent xmlns:mc="http://schemas.openxmlformats.org/markup-compatibility/2006" xmlns:p14="http://schemas.microsoft.com/office/powerpoint/2010/main">
    <mc:Choice Requires="p14">
      <p:transition spd="med" p14:dur="700" advTm="31288">
        <p:fade/>
        <p:sndAc>
          <p:stSnd>
            <p:snd r:embed="rId3" name="Payroll Certification Review_Slide 10.wav"/>
          </p:stSnd>
        </p:sndAc>
      </p:transition>
    </mc:Choice>
    <mc:Fallback xmlns="">
      <p:transition spd="med" advTm="31288">
        <p:fade/>
        <p:sndAc>
          <p:stSnd>
            <p:snd r:embed="rId7" name="Payroll Certification Review_Slide 10.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lstStyle/>
          <a:p>
            <a:r>
              <a:rPr lang="en-US" dirty="0"/>
              <a:t>Viewing and Reviewing</a:t>
            </a:r>
          </a:p>
        </p:txBody>
      </p:sp>
      <p:sp>
        <p:nvSpPr>
          <p:cNvPr id="17" name="Content Placeholder 2">
            <a:extLst>
              <a:ext uri="{FF2B5EF4-FFF2-40B4-BE49-F238E27FC236}">
                <a16:creationId xmlns:a16="http://schemas.microsoft.com/office/drawing/2014/main" id="{910C249E-AD23-49E6-B9EE-6BB1AE4E5BBB}"/>
              </a:ext>
            </a:extLst>
          </p:cNvPr>
          <p:cNvSpPr txBox="1">
            <a:spLocks/>
          </p:cNvSpPr>
          <p:nvPr/>
        </p:nvSpPr>
        <p:spPr>
          <a:xfrm>
            <a:off x="628650" y="1213682"/>
            <a:ext cx="7886700" cy="112141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800" b="1" dirty="0">
                <a:solidFill>
                  <a:srgbClr val="EE352A"/>
                </a:solidFill>
              </a:rPr>
              <a:t>Reviewing Current Payroll Certifications</a:t>
            </a:r>
          </a:p>
        </p:txBody>
      </p:sp>
      <p:sp>
        <p:nvSpPr>
          <p:cNvPr id="19" name="Content Placeholder 2">
            <a:extLst>
              <a:ext uri="{FF2B5EF4-FFF2-40B4-BE49-F238E27FC236}">
                <a16:creationId xmlns:a16="http://schemas.microsoft.com/office/drawing/2014/main" id="{FF65724E-47D9-4EBD-962E-2EC9CE4F1A8B}"/>
              </a:ext>
            </a:extLst>
          </p:cNvPr>
          <p:cNvSpPr txBox="1">
            <a:spLocks/>
          </p:cNvSpPr>
          <p:nvPr/>
        </p:nvSpPr>
        <p:spPr>
          <a:xfrm>
            <a:off x="628650" y="1624062"/>
            <a:ext cx="7886700" cy="71103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1800" dirty="0"/>
              <a:t>View each employee and their FTE, total earnings, and total benefits (if grant account)</a:t>
            </a:r>
            <a:endParaRPr lang="en-US" sz="1800" i="1" dirty="0"/>
          </a:p>
        </p:txBody>
      </p:sp>
      <p:pic>
        <p:nvPicPr>
          <p:cNvPr id="20" name="Picture 19">
            <a:extLst>
              <a:ext uri="{FF2B5EF4-FFF2-40B4-BE49-F238E27FC236}">
                <a16:creationId xmlns:a16="http://schemas.microsoft.com/office/drawing/2014/main" id="{5023E0F3-78DA-439E-BD8B-EE4CD207DC0B}"/>
              </a:ext>
            </a:extLst>
          </p:cNvPr>
          <p:cNvPicPr>
            <a:picLocks noChangeAspect="1"/>
          </p:cNvPicPr>
          <p:nvPr/>
        </p:nvPicPr>
        <p:blipFill rotWithShape="1">
          <a:blip r:embed="rId4">
            <a:extLst>
              <a:ext uri="{28A0092B-C50C-407E-A947-70E740481C1C}">
                <a14:useLocalDpi xmlns:a14="http://schemas.microsoft.com/office/drawing/2010/main" val="0"/>
              </a:ext>
            </a:extLst>
          </a:blip>
          <a:srcRect t="42480"/>
          <a:stretch/>
        </p:blipFill>
        <p:spPr>
          <a:xfrm>
            <a:off x="628650" y="2432373"/>
            <a:ext cx="7312060" cy="1732131"/>
          </a:xfrm>
          <a:prstGeom prst="rect">
            <a:avLst/>
          </a:prstGeom>
        </p:spPr>
      </p:pic>
    </p:spTree>
    <p:extLst>
      <p:ext uri="{BB962C8B-B14F-4D97-AF65-F5344CB8AC3E}">
        <p14:creationId xmlns:p14="http://schemas.microsoft.com/office/powerpoint/2010/main" val="3855840569"/>
      </p:ext>
    </p:extLst>
  </p:cSld>
  <p:clrMapOvr>
    <a:masterClrMapping/>
  </p:clrMapOvr>
  <mc:AlternateContent xmlns:mc="http://schemas.openxmlformats.org/markup-compatibility/2006" xmlns:p14="http://schemas.microsoft.com/office/powerpoint/2010/main">
    <mc:Choice Requires="p14">
      <p:transition spd="med" p14:dur="700" advTm="13907">
        <p:fade/>
        <p:sndAc>
          <p:stSnd>
            <p:snd r:embed="rId3" name="Payroll Certification Review_11.wav"/>
          </p:stSnd>
        </p:sndAc>
      </p:transition>
    </mc:Choice>
    <mc:Fallback xmlns="">
      <p:transition spd="med" advTm="13907">
        <p:fade/>
        <p:sndAc>
          <p:stSnd>
            <p:snd r:embed="rId5" name="Payroll Certification Review_11.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lstStyle/>
          <a:p>
            <a:r>
              <a:rPr lang="en-US" dirty="0"/>
              <a:t>Viewing and Reviewing</a:t>
            </a:r>
          </a:p>
        </p:txBody>
      </p:sp>
      <p:sp>
        <p:nvSpPr>
          <p:cNvPr id="3" name="Content Placeholder 2"/>
          <p:cNvSpPr>
            <a:spLocks noGrp="1"/>
          </p:cNvSpPr>
          <p:nvPr>
            <p:ph sz="half" idx="1"/>
          </p:nvPr>
        </p:nvSpPr>
        <p:spPr>
          <a:xfrm>
            <a:off x="628650" y="1213682"/>
            <a:ext cx="7886700" cy="739774"/>
          </a:xfrm>
        </p:spPr>
        <p:txBody>
          <a:bodyPr>
            <a:normAutofit/>
          </a:bodyPr>
          <a:lstStyle/>
          <a:p>
            <a:pPr marL="0" indent="0">
              <a:spcBef>
                <a:spcPts val="0"/>
              </a:spcBef>
              <a:spcAft>
                <a:spcPts val="600"/>
              </a:spcAft>
              <a:buNone/>
            </a:pPr>
            <a:r>
              <a:rPr lang="en-US" sz="1800" b="1" dirty="0">
                <a:solidFill>
                  <a:srgbClr val="EE352A"/>
                </a:solidFill>
              </a:rPr>
              <a:t>Reviewing Current Payroll Certifications</a:t>
            </a:r>
          </a:p>
          <a:p>
            <a:pPr>
              <a:spcBef>
                <a:spcPts val="0"/>
              </a:spcBef>
              <a:spcAft>
                <a:spcPts val="600"/>
              </a:spcAft>
            </a:pPr>
            <a:r>
              <a:rPr lang="en-US" sz="1800" dirty="0"/>
              <a:t>To view details about an employee’s record, click </a:t>
            </a:r>
            <a:r>
              <a:rPr lang="en-US" sz="1800" i="1" dirty="0"/>
              <a:t>See Details</a:t>
            </a:r>
            <a:endParaRPr lang="en-US" sz="1800" dirty="0"/>
          </a:p>
        </p:txBody>
      </p:sp>
      <p:pic>
        <p:nvPicPr>
          <p:cNvPr id="5" name="Picture 4">
            <a:extLst>
              <a:ext uri="{FF2B5EF4-FFF2-40B4-BE49-F238E27FC236}">
                <a16:creationId xmlns:a16="http://schemas.microsoft.com/office/drawing/2014/main" id="{D226B55C-2B10-4409-ADB9-769058DBA386}"/>
              </a:ext>
            </a:extLst>
          </p:cNvPr>
          <p:cNvPicPr/>
          <p:nvPr/>
        </p:nvPicPr>
        <p:blipFill rotWithShape="1">
          <a:blip r:embed="rId4">
            <a:extLst>
              <a:ext uri="{28A0092B-C50C-407E-A947-70E740481C1C}">
                <a14:useLocalDpi xmlns:a14="http://schemas.microsoft.com/office/drawing/2010/main" val="0"/>
              </a:ext>
            </a:extLst>
          </a:blip>
          <a:srcRect b="22254"/>
          <a:stretch/>
        </p:blipFill>
        <p:spPr bwMode="auto">
          <a:xfrm>
            <a:off x="0" y="1953456"/>
            <a:ext cx="3943985" cy="2027555"/>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AB49C342-1395-4CD0-AFE9-0E17BD9B968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338536" y="2295197"/>
            <a:ext cx="4805464" cy="3344919"/>
          </a:xfrm>
          <a:prstGeom prst="rect">
            <a:avLst/>
          </a:prstGeom>
          <a:noFill/>
          <a:ln>
            <a:noFill/>
          </a:ln>
        </p:spPr>
      </p:pic>
    </p:spTree>
    <p:extLst>
      <p:ext uri="{BB962C8B-B14F-4D97-AF65-F5344CB8AC3E}">
        <p14:creationId xmlns:p14="http://schemas.microsoft.com/office/powerpoint/2010/main" val="859818303"/>
      </p:ext>
    </p:extLst>
  </p:cSld>
  <p:clrMapOvr>
    <a:masterClrMapping/>
  </p:clrMapOvr>
  <mc:AlternateContent xmlns:mc="http://schemas.openxmlformats.org/markup-compatibility/2006" xmlns:p14="http://schemas.microsoft.com/office/powerpoint/2010/main">
    <mc:Choice Requires="p14">
      <p:transition spd="med" p14:dur="700" advTm="13616">
        <p:fade/>
        <p:sndAc>
          <p:stSnd>
            <p:snd r:embed="rId3" name="Payroll Certification Review_12.wav"/>
          </p:stSnd>
        </p:sndAc>
      </p:transition>
    </mc:Choice>
    <mc:Fallback xmlns="">
      <p:transition spd="med" advTm="13616">
        <p:fade/>
        <p:sndAc>
          <p:stSnd>
            <p:snd r:embed="rId6" name="Payroll Certification Review_12.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lstStyle/>
          <a:p>
            <a:r>
              <a:rPr lang="en-US" dirty="0"/>
              <a:t>Pause for Deferred Pay</a:t>
            </a:r>
          </a:p>
        </p:txBody>
      </p:sp>
      <p:sp>
        <p:nvSpPr>
          <p:cNvPr id="3" name="Content Placeholder 2"/>
          <p:cNvSpPr>
            <a:spLocks noGrp="1"/>
          </p:cNvSpPr>
          <p:nvPr>
            <p:ph sz="half" idx="1"/>
          </p:nvPr>
        </p:nvSpPr>
        <p:spPr>
          <a:xfrm>
            <a:off x="628650" y="1213683"/>
            <a:ext cx="7886700" cy="2035356"/>
          </a:xfrm>
        </p:spPr>
        <p:txBody>
          <a:bodyPr>
            <a:normAutofit/>
          </a:bodyPr>
          <a:lstStyle/>
          <a:p>
            <a:pPr marL="0" indent="0">
              <a:spcBef>
                <a:spcPts val="0"/>
              </a:spcBef>
              <a:spcAft>
                <a:spcPts val="600"/>
              </a:spcAft>
              <a:buNone/>
            </a:pPr>
            <a:r>
              <a:rPr lang="en-US" sz="1800" b="1" dirty="0">
                <a:solidFill>
                  <a:srgbClr val="EE352A"/>
                </a:solidFill>
              </a:rPr>
              <a:t>Salary Deferral</a:t>
            </a:r>
          </a:p>
          <a:p>
            <a:pPr>
              <a:spcBef>
                <a:spcPts val="0"/>
              </a:spcBef>
              <a:spcAft>
                <a:spcPts val="600"/>
              </a:spcAft>
            </a:pPr>
            <a:r>
              <a:rPr lang="en-US" sz="1800" dirty="0"/>
              <a:t>The certifications display paid salaries for employees who defer pay differently from employees who do not.</a:t>
            </a:r>
          </a:p>
          <a:p>
            <a:pPr>
              <a:spcBef>
                <a:spcPts val="0"/>
              </a:spcBef>
              <a:spcAft>
                <a:spcPts val="600"/>
              </a:spcAft>
            </a:pPr>
            <a:r>
              <a:rPr lang="en-US" sz="1800" dirty="0"/>
              <a:t>Example:</a:t>
            </a:r>
          </a:p>
          <a:p>
            <a:pPr lvl="1">
              <a:spcBef>
                <a:spcPts val="0"/>
              </a:spcBef>
              <a:spcAft>
                <a:spcPts val="600"/>
              </a:spcAft>
            </a:pPr>
            <a:r>
              <a:rPr lang="en-US" sz="1800" dirty="0"/>
              <a:t>An employee makes $2,500 per payroll, for 9 months – 18 pay periods.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5CBDFF0-1B32-4591-95AF-96A70D0FC7A5}"/>
                  </a:ext>
                </a:extLst>
              </p:cNvPr>
              <p:cNvSpPr txBox="1"/>
              <p:nvPr/>
            </p:nvSpPr>
            <p:spPr>
              <a:xfrm>
                <a:off x="2286000" y="3249039"/>
                <a:ext cx="4572000" cy="1200329"/>
              </a:xfrm>
              <a:prstGeom prst="rect">
                <a:avLst/>
              </a:prstGeom>
              <a:noFill/>
            </p:spPr>
            <p:txBody>
              <a:bodyPr wrap="square">
                <a:spAutoFit/>
              </a:bodyPr>
              <a:lstStyle/>
              <a:p>
                <a:pPr marL="0" marR="0">
                  <a:spcBef>
                    <a:spcPts val="0"/>
                  </a:spcBef>
                  <a:spcAft>
                    <a:spcPts val="0"/>
                  </a:spcAft>
                </a:pPr>
                <a14:m>
                  <m:oMathPara xmlns:m="http://schemas.openxmlformats.org/officeDocument/2006/math">
                    <m:oMathParaPr>
                      <m:jc m:val="centerGroup"/>
                    </m:oMathParaPr>
                    <m:oMath xmlns:m="http://schemas.openxmlformats.org/officeDocument/2006/math">
                      <m:r>
                        <a:rPr lang="en-US" sz="1800" i="1" smtClean="0">
                          <a:effectLst/>
                          <a:latin typeface="Cambria Math" panose="02040503050406030204" pitchFamily="18" charset="0"/>
                          <a:ea typeface="Times New Roman" panose="02020603050405020304" pitchFamily="18" charset="0"/>
                        </a:rPr>
                        <m:t>𝑑𝑒𝑓𝑒𝑟𝑟𝑒𝑑</m:t>
                      </m:r>
                      <m:r>
                        <a:rPr lang="en-US" sz="1800" i="1" smtClean="0">
                          <a:effectLst/>
                          <a:latin typeface="Cambria Math" panose="02040503050406030204" pitchFamily="18" charset="0"/>
                          <a:ea typeface="Times New Roman" panose="02020603050405020304" pitchFamily="18" charset="0"/>
                        </a:rPr>
                        <m:t>=625.00/</m:t>
                      </m:r>
                      <m:r>
                        <a:rPr lang="en-US" sz="1800" i="1" smtClean="0">
                          <a:effectLst/>
                          <a:latin typeface="Cambria Math" panose="02040503050406030204" pitchFamily="18" charset="0"/>
                          <a:ea typeface="Times New Roman" panose="02020603050405020304" pitchFamily="18" charset="0"/>
                        </a:rPr>
                        <m:t>𝑝𝑎𝑦</m:t>
                      </m:r>
                      <m:r>
                        <a:rPr lang="en-US" sz="1800" i="1" smtClean="0">
                          <a:effectLst/>
                          <a:latin typeface="Cambria Math" panose="02040503050406030204" pitchFamily="18" charset="0"/>
                          <a:ea typeface="Times New Roman" panose="02020603050405020304" pitchFamily="18" charset="0"/>
                        </a:rPr>
                        <m:t> </m:t>
                      </m:r>
                      <m:r>
                        <a:rPr lang="en-US" sz="1800" i="1" smtClean="0">
                          <a:effectLst/>
                          <a:latin typeface="Cambria Math" panose="02040503050406030204" pitchFamily="18" charset="0"/>
                          <a:ea typeface="Times New Roman" panose="02020603050405020304" pitchFamily="18" charset="0"/>
                        </a:rPr>
                        <m:t>𝑝𝑒𝑟𝑖𝑜𝑑</m:t>
                      </m:r>
                    </m:oMath>
                  </m:oMathPara>
                </a14:m>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𝑔𝑟𝑜𝑠𝑠</m:t>
                      </m:r>
                      <m:r>
                        <a:rPr lang="en-US" sz="1800" i="1">
                          <a:effectLst/>
                          <a:latin typeface="Cambria Math" panose="02040503050406030204" pitchFamily="18" charset="0"/>
                          <a:ea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rPr>
                        <m:t>𝑑𝑒𝑓𝑒𝑟𝑟𝑒𝑑</m:t>
                      </m:r>
                    </m:oMath>
                  </m:oMathPara>
                </a14:m>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=2,500.00−625.00</m:t>
                      </m:r>
                    </m:oMath>
                    <m:oMath xmlns:m="http://schemas.openxmlformats.org/officeDocument/2006/math">
                      <m:r>
                        <a:rPr lang="en-US" sz="1800" i="1">
                          <a:effectLst/>
                          <a:latin typeface="Cambria Math" panose="02040503050406030204" pitchFamily="18" charset="0"/>
                          <a:ea typeface="Times New Roman" panose="02020603050405020304" pitchFamily="18" charset="0"/>
                        </a:rPr>
                        <m:t>=1875.00/</m:t>
                      </m:r>
                      <m:r>
                        <a:rPr lang="en-US" sz="1800" i="1">
                          <a:effectLst/>
                          <a:latin typeface="Cambria Math" panose="02040503050406030204" pitchFamily="18" charset="0"/>
                          <a:ea typeface="Times New Roman" panose="02020603050405020304" pitchFamily="18" charset="0"/>
                        </a:rPr>
                        <m:t>𝑝𝑎𝑦</m:t>
                      </m:r>
                      <m:r>
                        <a:rPr lang="en-US" sz="1800" i="1">
                          <a:effectLst/>
                          <a:latin typeface="Cambria Math" panose="02040503050406030204" pitchFamily="18" charset="0"/>
                          <a:ea typeface="Times New Roman" panose="02020603050405020304" pitchFamily="18" charset="0"/>
                        </a:rPr>
                        <m:t> </m:t>
                      </m:r>
                      <m:r>
                        <a:rPr lang="en-US" sz="1800" i="1">
                          <a:effectLst/>
                          <a:latin typeface="Cambria Math" panose="02040503050406030204" pitchFamily="18" charset="0"/>
                          <a:ea typeface="Times New Roman" panose="02020603050405020304" pitchFamily="18" charset="0"/>
                        </a:rPr>
                        <m:t>𝑝𝑒𝑟𝑖𝑜𝑑</m:t>
                      </m:r>
                    </m:oMath>
                  </m:oMathPara>
                </a14:m>
                <a:endParaRPr lang="en-US" sz="1800" dirty="0">
                  <a:effectLst/>
                  <a:latin typeface="Times New Roman" panose="02020603050405020304" pitchFamily="18" charset="0"/>
                  <a:ea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85CBDFF0-1B32-4591-95AF-96A70D0FC7A5}"/>
                  </a:ext>
                </a:extLst>
              </p:cNvPr>
              <p:cNvSpPr txBox="1">
                <a:spLocks noRot="1" noChangeAspect="1" noMove="1" noResize="1" noEditPoints="1" noAdjustHandles="1" noChangeArrowheads="1" noChangeShapeType="1" noTextEdit="1"/>
              </p:cNvSpPr>
              <p:nvPr/>
            </p:nvSpPr>
            <p:spPr>
              <a:xfrm>
                <a:off x="2286000" y="3249039"/>
                <a:ext cx="4572000" cy="1200329"/>
              </a:xfrm>
              <a:prstGeom prst="rect">
                <a:avLst/>
              </a:prstGeom>
              <a:blipFill>
                <a:blip r:embed="rId4"/>
                <a:stretch>
                  <a:fillRect b="-3553"/>
                </a:stretch>
              </a:blipFill>
            </p:spPr>
            <p:txBody>
              <a:bodyPr/>
              <a:lstStyle/>
              <a:p>
                <a:r>
                  <a:rPr lang="en-US">
                    <a:noFill/>
                  </a:rPr>
                  <a:t> </a:t>
                </a:r>
              </a:p>
            </p:txBody>
          </p:sp>
        </mc:Fallback>
      </mc:AlternateContent>
      <p:sp>
        <p:nvSpPr>
          <p:cNvPr id="10" name="Content Placeholder 2">
            <a:extLst>
              <a:ext uri="{FF2B5EF4-FFF2-40B4-BE49-F238E27FC236}">
                <a16:creationId xmlns:a16="http://schemas.microsoft.com/office/drawing/2014/main" id="{683C0A2E-5460-4CC1-A8BB-33658F4747B6}"/>
              </a:ext>
            </a:extLst>
          </p:cNvPr>
          <p:cNvSpPr txBox="1">
            <a:spLocks/>
          </p:cNvSpPr>
          <p:nvPr/>
        </p:nvSpPr>
        <p:spPr>
          <a:xfrm>
            <a:off x="628650" y="4449368"/>
            <a:ext cx="7886700" cy="16109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1800" dirty="0"/>
              <a:t>To verify the salary is correct, add the amount paid out per pay period and the amount that is deferred per pay period.</a:t>
            </a:r>
          </a:p>
          <a:p>
            <a:pPr>
              <a:spcBef>
                <a:spcPts val="0"/>
              </a:spcBef>
              <a:spcAft>
                <a:spcPts val="600"/>
              </a:spcAft>
            </a:pPr>
            <a:r>
              <a:rPr lang="en-US" sz="1800" dirty="0"/>
              <a:t>If an employee is paid by multiple accounts, the certification amount for each account must be added to obtain the total gross pay for that employee.</a:t>
            </a:r>
          </a:p>
        </p:txBody>
      </p:sp>
    </p:spTree>
    <p:extLst>
      <p:ext uri="{BB962C8B-B14F-4D97-AF65-F5344CB8AC3E}">
        <p14:creationId xmlns:p14="http://schemas.microsoft.com/office/powerpoint/2010/main" val="3300425859"/>
      </p:ext>
    </p:extLst>
  </p:cSld>
  <p:clrMapOvr>
    <a:masterClrMapping/>
  </p:clrMapOvr>
  <mc:AlternateContent xmlns:mc="http://schemas.openxmlformats.org/markup-compatibility/2006" xmlns:p14="http://schemas.microsoft.com/office/powerpoint/2010/main">
    <mc:Choice Requires="p14">
      <p:transition spd="med" p14:dur="700" advTm="47428">
        <p:fade/>
        <p:sndAc>
          <p:stSnd>
            <p:snd r:embed="rId3" name="Payroll Certification Review_13.wav"/>
          </p:stSnd>
        </p:sndAc>
      </p:transition>
    </mc:Choice>
    <mc:Fallback xmlns="">
      <p:transition spd="med" advTm="47428">
        <p:fade/>
        <p:sndAc>
          <p:stSnd>
            <p:snd r:embed="rId5" name="Payroll Certification Review_13.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lstStyle/>
          <a:p>
            <a:r>
              <a:rPr lang="en-US" dirty="0"/>
              <a:t>Pause </a:t>
            </a:r>
            <a:r>
              <a:rPr lang="en-US"/>
              <a:t>for Deferred Pay</a:t>
            </a:r>
            <a:endParaRPr lang="en-US" dirty="0"/>
          </a:p>
        </p:txBody>
      </p:sp>
      <p:sp>
        <p:nvSpPr>
          <p:cNvPr id="3" name="Content Placeholder 2"/>
          <p:cNvSpPr>
            <a:spLocks noGrp="1"/>
          </p:cNvSpPr>
          <p:nvPr>
            <p:ph sz="half" idx="1"/>
          </p:nvPr>
        </p:nvSpPr>
        <p:spPr>
          <a:xfrm>
            <a:off x="628650" y="1213682"/>
            <a:ext cx="7886700" cy="2366097"/>
          </a:xfrm>
        </p:spPr>
        <p:txBody>
          <a:bodyPr>
            <a:normAutofit/>
          </a:bodyPr>
          <a:lstStyle/>
          <a:p>
            <a:pPr marL="0" indent="0">
              <a:spcBef>
                <a:spcPts val="0"/>
              </a:spcBef>
              <a:spcAft>
                <a:spcPts val="600"/>
              </a:spcAft>
              <a:buNone/>
            </a:pPr>
            <a:r>
              <a:rPr lang="en-US" sz="1800" b="1" dirty="0">
                <a:solidFill>
                  <a:srgbClr val="EE352A"/>
                </a:solidFill>
              </a:rPr>
              <a:t>A Note About Deferred Pay</a:t>
            </a:r>
          </a:p>
          <a:p>
            <a:pPr>
              <a:spcBef>
                <a:spcPts val="0"/>
              </a:spcBef>
              <a:spcAft>
                <a:spcPts val="600"/>
              </a:spcAft>
            </a:pPr>
            <a:r>
              <a:rPr lang="en-US" sz="1800" dirty="0"/>
              <a:t>When an employee has opted for deferred pay, you will only see defer pay in (code 130). </a:t>
            </a:r>
          </a:p>
          <a:p>
            <a:pPr>
              <a:spcBef>
                <a:spcPts val="0"/>
              </a:spcBef>
              <a:spcAft>
                <a:spcPts val="600"/>
              </a:spcAft>
            </a:pPr>
            <a:r>
              <a:rPr lang="en-US" sz="1800" dirty="0"/>
              <a:t>When the employee is paid out, you will not see the defer pay out (code 131) on the appropriate payroll.</a:t>
            </a:r>
          </a:p>
          <a:p>
            <a:pPr>
              <a:spcBef>
                <a:spcPts val="0"/>
              </a:spcBef>
              <a:spcAft>
                <a:spcPts val="600"/>
              </a:spcAft>
            </a:pPr>
            <a:r>
              <a:rPr lang="en-US" sz="1800" dirty="0"/>
              <a:t>If you believe there is an issue with an employee’s deferred pay, please dispute that employee’s record and contact </a:t>
            </a:r>
            <a:r>
              <a:rPr lang="en-US" sz="1800" dirty="0">
                <a:hlinkClick r:id="rId4"/>
              </a:rPr>
              <a:t>PayrollHR@SIUE.edu</a:t>
            </a:r>
            <a:r>
              <a:rPr lang="en-US" sz="1800" dirty="0"/>
              <a:t>. </a:t>
            </a:r>
          </a:p>
        </p:txBody>
      </p:sp>
    </p:spTree>
    <p:extLst>
      <p:ext uri="{BB962C8B-B14F-4D97-AF65-F5344CB8AC3E}">
        <p14:creationId xmlns:p14="http://schemas.microsoft.com/office/powerpoint/2010/main" val="2010663628"/>
      </p:ext>
    </p:extLst>
  </p:cSld>
  <p:clrMapOvr>
    <a:masterClrMapping/>
  </p:clrMapOvr>
  <mc:AlternateContent xmlns:mc="http://schemas.openxmlformats.org/markup-compatibility/2006" xmlns:p14="http://schemas.microsoft.com/office/powerpoint/2010/main">
    <mc:Choice Requires="p14">
      <p:transition spd="med" p14:dur="700" advTm="27811">
        <p:fade/>
        <p:sndAc>
          <p:stSnd>
            <p:snd r:embed="rId3" name="Payroll Certification Review_14.wav"/>
          </p:stSnd>
        </p:sndAc>
      </p:transition>
    </mc:Choice>
    <mc:Fallback xmlns="">
      <p:transition spd="med" advTm="27811">
        <p:fade/>
        <p:sndAc>
          <p:stSnd>
            <p:snd r:embed="rId5" name="Payroll Certification Review_14.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lstStyle/>
          <a:p>
            <a:r>
              <a:rPr lang="en-US" dirty="0"/>
              <a:t>Viewing and Reviewing</a:t>
            </a:r>
          </a:p>
        </p:txBody>
      </p:sp>
      <p:sp>
        <p:nvSpPr>
          <p:cNvPr id="3" name="Content Placeholder 2"/>
          <p:cNvSpPr>
            <a:spLocks noGrp="1"/>
          </p:cNvSpPr>
          <p:nvPr>
            <p:ph sz="half" idx="1"/>
          </p:nvPr>
        </p:nvSpPr>
        <p:spPr>
          <a:xfrm>
            <a:off x="628650" y="1213682"/>
            <a:ext cx="7886700" cy="739774"/>
          </a:xfrm>
        </p:spPr>
        <p:txBody>
          <a:bodyPr>
            <a:normAutofit/>
          </a:bodyPr>
          <a:lstStyle/>
          <a:p>
            <a:pPr marL="0" indent="0">
              <a:spcBef>
                <a:spcPts val="0"/>
              </a:spcBef>
              <a:spcAft>
                <a:spcPts val="600"/>
              </a:spcAft>
              <a:buNone/>
            </a:pPr>
            <a:r>
              <a:rPr lang="en-US" sz="1800" b="1" dirty="0">
                <a:solidFill>
                  <a:srgbClr val="EE352A"/>
                </a:solidFill>
              </a:rPr>
              <a:t>Reviewing Current Payroll Certifications</a:t>
            </a:r>
          </a:p>
          <a:p>
            <a:pPr>
              <a:spcBef>
                <a:spcPts val="0"/>
              </a:spcBef>
              <a:spcAft>
                <a:spcPts val="600"/>
              </a:spcAft>
            </a:pPr>
            <a:r>
              <a:rPr lang="en-US" sz="1800" dirty="0"/>
              <a:t>To approve a record, click </a:t>
            </a:r>
            <a:r>
              <a:rPr lang="en-US" sz="1800" i="1" dirty="0"/>
              <a:t>Approve</a:t>
            </a:r>
            <a:endParaRPr lang="en-US" sz="1800" dirty="0"/>
          </a:p>
        </p:txBody>
      </p:sp>
      <p:sp>
        <p:nvSpPr>
          <p:cNvPr id="8" name="Content Placeholder 2">
            <a:extLst>
              <a:ext uri="{FF2B5EF4-FFF2-40B4-BE49-F238E27FC236}">
                <a16:creationId xmlns:a16="http://schemas.microsoft.com/office/drawing/2014/main" id="{ECD7AC6C-D1B8-4DBF-A9D7-FF4E7EA0491B}"/>
              </a:ext>
            </a:extLst>
          </p:cNvPr>
          <p:cNvSpPr txBox="1">
            <a:spLocks/>
          </p:cNvSpPr>
          <p:nvPr/>
        </p:nvSpPr>
        <p:spPr>
          <a:xfrm>
            <a:off x="628650" y="2971805"/>
            <a:ext cx="7886700" cy="45719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1800" dirty="0"/>
              <a:t>To dispute a record, click </a:t>
            </a:r>
            <a:r>
              <a:rPr lang="en-US" sz="1800" i="1" dirty="0"/>
              <a:t>Dispute</a:t>
            </a:r>
            <a:r>
              <a:rPr lang="en-US" sz="1800" dirty="0"/>
              <a:t>, and provide a reason</a:t>
            </a:r>
          </a:p>
        </p:txBody>
      </p:sp>
      <p:pic>
        <p:nvPicPr>
          <p:cNvPr id="9" name="Picture 8">
            <a:extLst>
              <a:ext uri="{FF2B5EF4-FFF2-40B4-BE49-F238E27FC236}">
                <a16:creationId xmlns:a16="http://schemas.microsoft.com/office/drawing/2014/main" id="{71201BA0-C789-4E99-987A-2D4D4DF88640}"/>
              </a:ext>
            </a:extLst>
          </p:cNvPr>
          <p:cNvPicPr/>
          <p:nvPr/>
        </p:nvPicPr>
        <p:blipFill>
          <a:blip r:embed="rId4"/>
          <a:stretch>
            <a:fillRect/>
          </a:stretch>
        </p:blipFill>
        <p:spPr>
          <a:xfrm>
            <a:off x="1991359" y="3423743"/>
            <a:ext cx="5161280" cy="1009015"/>
          </a:xfrm>
          <a:prstGeom prst="rect">
            <a:avLst/>
          </a:prstGeom>
        </p:spPr>
      </p:pic>
      <p:pic>
        <p:nvPicPr>
          <p:cNvPr id="5" name="Picture 4">
            <a:extLst>
              <a:ext uri="{FF2B5EF4-FFF2-40B4-BE49-F238E27FC236}">
                <a16:creationId xmlns:a16="http://schemas.microsoft.com/office/drawing/2014/main" id="{77A6EA33-4FAD-4897-BA69-CE686B33D3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92493"/>
            <a:ext cx="9144000" cy="978919"/>
          </a:xfrm>
          <a:prstGeom prst="rect">
            <a:avLst/>
          </a:prstGeom>
        </p:spPr>
      </p:pic>
    </p:spTree>
    <p:extLst>
      <p:ext uri="{BB962C8B-B14F-4D97-AF65-F5344CB8AC3E}">
        <p14:creationId xmlns:p14="http://schemas.microsoft.com/office/powerpoint/2010/main" val="1580492872"/>
      </p:ext>
    </p:extLst>
  </p:cSld>
  <p:clrMapOvr>
    <a:masterClrMapping/>
  </p:clrMapOvr>
  <mc:AlternateContent xmlns:mc="http://schemas.openxmlformats.org/markup-compatibility/2006" xmlns:p14="http://schemas.microsoft.com/office/powerpoint/2010/main">
    <mc:Choice Requires="p14">
      <p:transition spd="med" p14:dur="700" advTm="12722">
        <p:fade/>
        <p:sndAc>
          <p:stSnd>
            <p:snd r:embed="rId3" name="Payroll Certification Review_15.wav"/>
          </p:stSnd>
        </p:sndAc>
      </p:transition>
    </mc:Choice>
    <mc:Fallback xmlns="">
      <p:transition spd="med" advTm="12722">
        <p:fade/>
        <p:sndAc>
          <p:stSnd>
            <p:snd r:embed="rId6" name="Payroll Certification Review_15.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lstStyle/>
          <a:p>
            <a:r>
              <a:rPr lang="en-US" dirty="0"/>
              <a:t>Viewing and Reviewing</a:t>
            </a:r>
          </a:p>
        </p:txBody>
      </p:sp>
      <p:sp>
        <p:nvSpPr>
          <p:cNvPr id="3" name="Content Placeholder 2"/>
          <p:cNvSpPr>
            <a:spLocks noGrp="1"/>
          </p:cNvSpPr>
          <p:nvPr>
            <p:ph sz="half" idx="1"/>
          </p:nvPr>
        </p:nvSpPr>
        <p:spPr>
          <a:xfrm>
            <a:off x="628650" y="1213681"/>
            <a:ext cx="7886700" cy="1570956"/>
          </a:xfrm>
        </p:spPr>
        <p:txBody>
          <a:bodyPr>
            <a:normAutofit/>
          </a:bodyPr>
          <a:lstStyle/>
          <a:p>
            <a:pPr marL="0" indent="0">
              <a:spcBef>
                <a:spcPts val="0"/>
              </a:spcBef>
              <a:spcAft>
                <a:spcPts val="600"/>
              </a:spcAft>
              <a:buNone/>
            </a:pPr>
            <a:r>
              <a:rPr lang="en-US" sz="1800" b="1" dirty="0">
                <a:solidFill>
                  <a:srgbClr val="EE352A"/>
                </a:solidFill>
              </a:rPr>
              <a:t>Reviewing Current Payroll Certifications</a:t>
            </a:r>
          </a:p>
          <a:p>
            <a:pPr>
              <a:spcBef>
                <a:spcPts val="0"/>
              </a:spcBef>
              <a:spcAft>
                <a:spcPts val="600"/>
              </a:spcAft>
            </a:pPr>
            <a:r>
              <a:rPr lang="en-US" sz="1800" dirty="0"/>
              <a:t>After reviewing </a:t>
            </a:r>
            <a:r>
              <a:rPr lang="en-US" sz="1800" u="sng" dirty="0"/>
              <a:t>each</a:t>
            </a:r>
            <a:r>
              <a:rPr lang="en-US" sz="1800" dirty="0"/>
              <a:t> record, check for disputes</a:t>
            </a:r>
          </a:p>
          <a:p>
            <a:pPr lvl="1">
              <a:spcBef>
                <a:spcPts val="0"/>
              </a:spcBef>
              <a:spcAft>
                <a:spcPts val="600"/>
              </a:spcAft>
            </a:pPr>
            <a:r>
              <a:rPr lang="en-US" sz="1800" dirty="0"/>
              <a:t>If you have disputes, click </a:t>
            </a:r>
            <a:r>
              <a:rPr lang="en-US" sz="1800" i="1" dirty="0"/>
              <a:t>SAVE</a:t>
            </a:r>
          </a:p>
          <a:p>
            <a:pPr lvl="1">
              <a:spcBef>
                <a:spcPts val="0"/>
              </a:spcBef>
              <a:spcAft>
                <a:spcPts val="600"/>
              </a:spcAft>
            </a:pPr>
            <a:r>
              <a:rPr lang="en-US" sz="1800" dirty="0"/>
              <a:t>Be sure to check </a:t>
            </a:r>
            <a:r>
              <a:rPr lang="en-US" sz="1800" u="sng" dirty="0"/>
              <a:t>all</a:t>
            </a:r>
            <a:r>
              <a:rPr lang="en-US" sz="1800" dirty="0"/>
              <a:t> records’ radio buttons</a:t>
            </a:r>
          </a:p>
          <a:p>
            <a:pPr>
              <a:spcBef>
                <a:spcPts val="0"/>
              </a:spcBef>
              <a:spcAft>
                <a:spcPts val="600"/>
              </a:spcAft>
            </a:pPr>
            <a:endParaRPr lang="en-US" sz="1800" dirty="0"/>
          </a:p>
        </p:txBody>
      </p:sp>
      <p:sp>
        <p:nvSpPr>
          <p:cNvPr id="8" name="Content Placeholder 2">
            <a:extLst>
              <a:ext uri="{FF2B5EF4-FFF2-40B4-BE49-F238E27FC236}">
                <a16:creationId xmlns:a16="http://schemas.microsoft.com/office/drawing/2014/main" id="{7538D19C-4320-4EE1-A67B-0E676EE68673}"/>
              </a:ext>
            </a:extLst>
          </p:cNvPr>
          <p:cNvSpPr txBox="1">
            <a:spLocks/>
          </p:cNvSpPr>
          <p:nvPr/>
        </p:nvSpPr>
        <p:spPr>
          <a:xfrm>
            <a:off x="628649" y="5175113"/>
            <a:ext cx="7886700" cy="79022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1800" dirty="0"/>
              <a:t>If you haven’t finished, you can click </a:t>
            </a:r>
            <a:r>
              <a:rPr lang="en-US" sz="1800" i="1" dirty="0"/>
              <a:t>SAVE</a:t>
            </a:r>
            <a:r>
              <a:rPr lang="en-US" sz="1800" dirty="0"/>
              <a:t> to process the responses you have already and come back later.</a:t>
            </a:r>
          </a:p>
          <a:p>
            <a:pPr>
              <a:spcBef>
                <a:spcPts val="0"/>
              </a:spcBef>
              <a:spcAft>
                <a:spcPts val="600"/>
              </a:spcAft>
            </a:pPr>
            <a:endParaRPr lang="en-US" sz="1800" dirty="0"/>
          </a:p>
        </p:txBody>
      </p:sp>
      <p:pic>
        <p:nvPicPr>
          <p:cNvPr id="5" name="Picture 4">
            <a:extLst>
              <a:ext uri="{FF2B5EF4-FFF2-40B4-BE49-F238E27FC236}">
                <a16:creationId xmlns:a16="http://schemas.microsoft.com/office/drawing/2014/main" id="{11C0CA3D-AF90-4C38-86E6-9D60961C9B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665" y="2784637"/>
            <a:ext cx="6866667" cy="2390476"/>
          </a:xfrm>
          <a:prstGeom prst="rect">
            <a:avLst/>
          </a:prstGeom>
        </p:spPr>
      </p:pic>
    </p:spTree>
    <p:extLst>
      <p:ext uri="{BB962C8B-B14F-4D97-AF65-F5344CB8AC3E}">
        <p14:creationId xmlns:p14="http://schemas.microsoft.com/office/powerpoint/2010/main" val="3187507435"/>
      </p:ext>
    </p:extLst>
  </p:cSld>
  <p:clrMapOvr>
    <a:masterClrMapping/>
  </p:clrMapOvr>
  <mc:AlternateContent xmlns:mc="http://schemas.openxmlformats.org/markup-compatibility/2006" xmlns:p14="http://schemas.microsoft.com/office/powerpoint/2010/main">
    <mc:Choice Requires="p14">
      <p:transition spd="med" p14:dur="700" advTm="18439">
        <p:fade/>
        <p:sndAc>
          <p:stSnd>
            <p:snd r:embed="rId3" name="Payroll Certification Review_16.wav"/>
          </p:stSnd>
        </p:sndAc>
      </p:transition>
    </mc:Choice>
    <mc:Fallback xmlns="">
      <p:transition spd="med" advTm="18439">
        <p:fade/>
        <p:sndAc>
          <p:stSnd>
            <p:snd r:embed="rId5" name="Payroll Certification Review_16.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lstStyle/>
          <a:p>
            <a:r>
              <a:rPr lang="en-US" dirty="0"/>
              <a:t>Viewing and Reviewing</a:t>
            </a:r>
          </a:p>
        </p:txBody>
      </p:sp>
      <p:sp>
        <p:nvSpPr>
          <p:cNvPr id="3" name="Content Placeholder 2"/>
          <p:cNvSpPr>
            <a:spLocks noGrp="1"/>
          </p:cNvSpPr>
          <p:nvPr>
            <p:ph sz="half" idx="1"/>
          </p:nvPr>
        </p:nvSpPr>
        <p:spPr>
          <a:xfrm>
            <a:off x="628650" y="1213682"/>
            <a:ext cx="7886700" cy="739774"/>
          </a:xfrm>
        </p:spPr>
        <p:txBody>
          <a:bodyPr>
            <a:normAutofit/>
          </a:bodyPr>
          <a:lstStyle/>
          <a:p>
            <a:pPr marL="0" indent="0">
              <a:spcBef>
                <a:spcPts val="0"/>
              </a:spcBef>
              <a:spcAft>
                <a:spcPts val="600"/>
              </a:spcAft>
              <a:buNone/>
            </a:pPr>
            <a:r>
              <a:rPr lang="en-US" sz="1800" b="1" dirty="0">
                <a:solidFill>
                  <a:srgbClr val="EE352A"/>
                </a:solidFill>
              </a:rPr>
              <a:t>Reviewing Current Payroll Certifications</a:t>
            </a:r>
          </a:p>
          <a:p>
            <a:pPr>
              <a:spcBef>
                <a:spcPts val="0"/>
              </a:spcBef>
              <a:spcAft>
                <a:spcPts val="600"/>
              </a:spcAft>
            </a:pPr>
            <a:r>
              <a:rPr lang="en-US" sz="1800" dirty="0"/>
              <a:t>If there are no records to dispute, click </a:t>
            </a:r>
            <a:r>
              <a:rPr lang="en-US" sz="1800" i="1" dirty="0"/>
              <a:t>Approve All</a:t>
            </a:r>
            <a:endParaRPr lang="en-US" sz="1800" dirty="0"/>
          </a:p>
        </p:txBody>
      </p:sp>
      <p:pic>
        <p:nvPicPr>
          <p:cNvPr id="5" name="Picture 4">
            <a:extLst>
              <a:ext uri="{FF2B5EF4-FFF2-40B4-BE49-F238E27FC236}">
                <a16:creationId xmlns:a16="http://schemas.microsoft.com/office/drawing/2014/main" id="{71F00C4A-EB71-4122-AEDF-EA87DC09C9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476" y="2671857"/>
            <a:ext cx="7019048" cy="1514286"/>
          </a:xfrm>
          <a:prstGeom prst="rect">
            <a:avLst/>
          </a:prstGeom>
        </p:spPr>
      </p:pic>
    </p:spTree>
    <p:extLst>
      <p:ext uri="{BB962C8B-B14F-4D97-AF65-F5344CB8AC3E}">
        <p14:creationId xmlns:p14="http://schemas.microsoft.com/office/powerpoint/2010/main" val="2202430627"/>
      </p:ext>
    </p:extLst>
  </p:cSld>
  <p:clrMapOvr>
    <a:masterClrMapping/>
  </p:clrMapOvr>
  <mc:AlternateContent xmlns:mc="http://schemas.openxmlformats.org/markup-compatibility/2006" xmlns:p14="http://schemas.microsoft.com/office/powerpoint/2010/main">
    <mc:Choice Requires="p14">
      <p:transition spd="med" p14:dur="700" advTm="7068">
        <p:fade/>
        <p:sndAc>
          <p:stSnd>
            <p:snd r:embed="rId3" name="Payroll Certification Review_17.wav"/>
          </p:stSnd>
        </p:sndAc>
      </p:transition>
    </mc:Choice>
    <mc:Fallback xmlns="">
      <p:transition spd="med" advTm="7068">
        <p:fade/>
        <p:sndAc>
          <p:stSnd>
            <p:snd r:embed="rId5" name="Payroll Certification Review_17.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lstStyle/>
          <a:p>
            <a:r>
              <a:rPr lang="en-US" dirty="0"/>
              <a:t>Viewing and Reviewing</a:t>
            </a:r>
          </a:p>
        </p:txBody>
      </p:sp>
      <p:sp>
        <p:nvSpPr>
          <p:cNvPr id="3" name="Content Placeholder 2"/>
          <p:cNvSpPr>
            <a:spLocks noGrp="1"/>
          </p:cNvSpPr>
          <p:nvPr>
            <p:ph sz="half" idx="1"/>
          </p:nvPr>
        </p:nvSpPr>
        <p:spPr>
          <a:xfrm>
            <a:off x="628650" y="1213682"/>
            <a:ext cx="7886700" cy="1680294"/>
          </a:xfrm>
        </p:spPr>
        <p:txBody>
          <a:bodyPr>
            <a:normAutofit/>
          </a:bodyPr>
          <a:lstStyle/>
          <a:p>
            <a:pPr marL="0" indent="0">
              <a:spcBef>
                <a:spcPts val="0"/>
              </a:spcBef>
              <a:spcAft>
                <a:spcPts val="600"/>
              </a:spcAft>
              <a:buNone/>
            </a:pPr>
            <a:r>
              <a:rPr lang="en-US" sz="1800" b="1" dirty="0">
                <a:solidFill>
                  <a:srgbClr val="EE352A"/>
                </a:solidFill>
              </a:rPr>
              <a:t>Reviewing Current Payroll Certifications</a:t>
            </a:r>
          </a:p>
          <a:p>
            <a:pPr>
              <a:spcBef>
                <a:spcPts val="0"/>
              </a:spcBef>
              <a:spcAft>
                <a:spcPts val="600"/>
              </a:spcAft>
            </a:pPr>
            <a:r>
              <a:rPr lang="en-US" sz="1800" dirty="0"/>
              <a:t>To save the certification for review past the two-week expiration, use Printer Friendly Report to print a cleaner version to PDF</a:t>
            </a:r>
          </a:p>
          <a:p>
            <a:pPr lvl="1">
              <a:spcBef>
                <a:spcPts val="0"/>
              </a:spcBef>
              <a:spcAft>
                <a:spcPts val="600"/>
              </a:spcAft>
            </a:pPr>
            <a:r>
              <a:rPr lang="en-US" sz="1800" dirty="0"/>
              <a:t>Printer Friendly versions of all reports are available before and after processing </a:t>
            </a:r>
            <a:r>
              <a:rPr lang="en-US" sz="1800"/>
              <a:t>and expiration.</a:t>
            </a:r>
            <a:endParaRPr lang="en-US" sz="1800" dirty="0"/>
          </a:p>
        </p:txBody>
      </p:sp>
      <p:pic>
        <p:nvPicPr>
          <p:cNvPr id="6" name="Picture 5">
            <a:extLst>
              <a:ext uri="{FF2B5EF4-FFF2-40B4-BE49-F238E27FC236}">
                <a16:creationId xmlns:a16="http://schemas.microsoft.com/office/drawing/2014/main" id="{E943BEB7-C438-4DB4-8169-3D44A377CD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571" y="2893976"/>
            <a:ext cx="5142857" cy="3180952"/>
          </a:xfrm>
          <a:prstGeom prst="rect">
            <a:avLst/>
          </a:prstGeom>
        </p:spPr>
      </p:pic>
    </p:spTree>
    <p:extLst>
      <p:ext uri="{BB962C8B-B14F-4D97-AF65-F5344CB8AC3E}">
        <p14:creationId xmlns:p14="http://schemas.microsoft.com/office/powerpoint/2010/main" val="147688631"/>
      </p:ext>
    </p:extLst>
  </p:cSld>
  <p:clrMapOvr>
    <a:masterClrMapping/>
  </p:clrMapOvr>
  <mc:AlternateContent xmlns:mc="http://schemas.openxmlformats.org/markup-compatibility/2006" xmlns:p14="http://schemas.microsoft.com/office/powerpoint/2010/main">
    <mc:Choice Requires="p14">
      <p:transition spd="med" p14:dur="700" advTm="8452">
        <p:fade/>
        <p:sndAc>
          <p:stSnd>
            <p:snd r:embed="rId3" name="Payroll Certification Review_18.wav"/>
          </p:stSnd>
        </p:sndAc>
      </p:transition>
    </mc:Choice>
    <mc:Fallback xmlns="">
      <p:transition spd="med" advTm="8452">
        <p:fade/>
        <p:sndAc>
          <p:stSnd>
            <p:snd r:embed="rId5" name="Payroll Certification Review_18.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lstStyle/>
          <a:p>
            <a:r>
              <a:rPr lang="en-US" dirty="0"/>
              <a:t>Viewing and Reviewing</a:t>
            </a:r>
          </a:p>
        </p:txBody>
      </p:sp>
      <p:sp>
        <p:nvSpPr>
          <p:cNvPr id="3" name="Content Placeholder 2"/>
          <p:cNvSpPr>
            <a:spLocks noGrp="1"/>
          </p:cNvSpPr>
          <p:nvPr>
            <p:ph sz="half" idx="1"/>
          </p:nvPr>
        </p:nvSpPr>
        <p:spPr>
          <a:xfrm>
            <a:off x="628650" y="1213682"/>
            <a:ext cx="3683468" cy="1414015"/>
          </a:xfrm>
        </p:spPr>
        <p:txBody>
          <a:bodyPr>
            <a:normAutofit/>
          </a:bodyPr>
          <a:lstStyle/>
          <a:p>
            <a:pPr marL="0" indent="0">
              <a:spcBef>
                <a:spcPts val="0"/>
              </a:spcBef>
              <a:spcAft>
                <a:spcPts val="600"/>
              </a:spcAft>
              <a:buNone/>
            </a:pPr>
            <a:r>
              <a:rPr lang="en-US" sz="1800" b="1" dirty="0">
                <a:solidFill>
                  <a:srgbClr val="EE352A"/>
                </a:solidFill>
              </a:rPr>
              <a:t>Reviewing Current Payroll Certifications</a:t>
            </a:r>
          </a:p>
          <a:p>
            <a:pPr>
              <a:spcBef>
                <a:spcPts val="0"/>
              </a:spcBef>
              <a:spcAft>
                <a:spcPts val="600"/>
              </a:spcAft>
            </a:pPr>
            <a:r>
              <a:rPr lang="en-US" sz="1800" dirty="0"/>
              <a:t>Example certification</a:t>
            </a:r>
          </a:p>
        </p:txBody>
      </p:sp>
      <p:pic>
        <p:nvPicPr>
          <p:cNvPr id="7" name="Picture 6">
            <a:extLst>
              <a:ext uri="{FF2B5EF4-FFF2-40B4-BE49-F238E27FC236}">
                <a16:creationId xmlns:a16="http://schemas.microsoft.com/office/drawing/2014/main" id="{C2985566-A65F-42C5-803D-820FD09CA4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2118" y="932670"/>
            <a:ext cx="4167739" cy="4992659"/>
          </a:xfrm>
          <a:prstGeom prst="rect">
            <a:avLst/>
          </a:prstGeom>
        </p:spPr>
      </p:pic>
    </p:spTree>
    <p:extLst>
      <p:ext uri="{BB962C8B-B14F-4D97-AF65-F5344CB8AC3E}">
        <p14:creationId xmlns:p14="http://schemas.microsoft.com/office/powerpoint/2010/main" val="2664472502"/>
      </p:ext>
    </p:extLst>
  </p:cSld>
  <p:clrMapOvr>
    <a:masterClrMapping/>
  </p:clrMapOvr>
  <mc:AlternateContent xmlns:mc="http://schemas.openxmlformats.org/markup-compatibility/2006" xmlns:p14="http://schemas.microsoft.com/office/powerpoint/2010/main">
    <mc:Choice Requires="p14">
      <p:transition spd="med" p14:dur="700" advTm="4408">
        <p:fade/>
        <p:sndAc>
          <p:stSnd>
            <p:snd r:embed="rId3" name="Payroll Certification Review_19.wav"/>
          </p:stSnd>
        </p:sndAc>
      </p:transition>
    </mc:Choice>
    <mc:Fallback xmlns="">
      <p:transition spd="med" advTm="4408">
        <p:fade/>
        <p:sndAc>
          <p:stSnd>
            <p:snd r:embed="rId5" name="Payroll Certification Review_19.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lstStyle/>
          <a:p>
            <a:r>
              <a:rPr lang="en-US" dirty="0"/>
              <a:t>Getting Familiar</a:t>
            </a:r>
          </a:p>
        </p:txBody>
      </p:sp>
      <p:sp>
        <p:nvSpPr>
          <p:cNvPr id="3" name="Content Placeholder 2"/>
          <p:cNvSpPr>
            <a:spLocks noGrp="1"/>
          </p:cNvSpPr>
          <p:nvPr>
            <p:ph sz="half" idx="1"/>
          </p:nvPr>
        </p:nvSpPr>
        <p:spPr>
          <a:xfrm>
            <a:off x="628650" y="1213681"/>
            <a:ext cx="7886700" cy="4769659"/>
          </a:xfrm>
        </p:spPr>
        <p:txBody>
          <a:bodyPr>
            <a:normAutofit/>
          </a:bodyPr>
          <a:lstStyle/>
          <a:p>
            <a:pPr marL="0" indent="0">
              <a:spcBef>
                <a:spcPts val="0"/>
              </a:spcBef>
              <a:spcAft>
                <a:spcPts val="600"/>
              </a:spcAft>
              <a:buNone/>
            </a:pPr>
            <a:r>
              <a:rPr lang="en-US" sz="1800" b="1" dirty="0">
                <a:solidFill>
                  <a:srgbClr val="EE352A"/>
                </a:solidFill>
              </a:rPr>
              <a:t>Getting Started</a:t>
            </a:r>
          </a:p>
          <a:p>
            <a:pPr>
              <a:spcBef>
                <a:spcPts val="0"/>
              </a:spcBef>
              <a:spcAft>
                <a:spcPts val="600"/>
              </a:spcAft>
            </a:pPr>
            <a:r>
              <a:rPr lang="en-US" sz="1800" dirty="0"/>
              <a:t>Select </a:t>
            </a:r>
            <a:r>
              <a:rPr lang="en-US" sz="1800" i="1" dirty="0"/>
              <a:t>Payroll Certifications</a:t>
            </a:r>
            <a:r>
              <a:rPr lang="en-US" sz="1800" dirty="0"/>
              <a:t> from the left-hand sidebar.</a:t>
            </a:r>
          </a:p>
        </p:txBody>
      </p:sp>
      <p:pic>
        <p:nvPicPr>
          <p:cNvPr id="6" name="Picture 5" descr="A screenshot of a computer screen&#10;&#10;Description automatically generated">
            <a:extLst>
              <a:ext uri="{FF2B5EF4-FFF2-40B4-BE49-F238E27FC236}">
                <a16:creationId xmlns:a16="http://schemas.microsoft.com/office/drawing/2014/main" id="{70FEEF27-622A-4BAC-A615-5C5A692D92E8}"/>
              </a:ext>
            </a:extLst>
          </p:cNvPr>
          <p:cNvPicPr>
            <a:picLocks noChangeAspect="1"/>
          </p:cNvPicPr>
          <p:nvPr/>
        </p:nvPicPr>
        <p:blipFill rotWithShape="1">
          <a:blip r:embed="rId4">
            <a:extLst>
              <a:ext uri="{28A0092B-C50C-407E-A947-70E740481C1C}">
                <a14:useLocalDpi xmlns:a14="http://schemas.microsoft.com/office/drawing/2010/main" val="0"/>
              </a:ext>
            </a:extLst>
          </a:blip>
          <a:srcRect t="7284" r="47022" b="33404"/>
          <a:stretch/>
        </p:blipFill>
        <p:spPr>
          <a:xfrm>
            <a:off x="1361872" y="2089932"/>
            <a:ext cx="6420255" cy="3893408"/>
          </a:xfrm>
          <a:prstGeom prst="rect">
            <a:avLst/>
          </a:prstGeom>
        </p:spPr>
      </p:pic>
    </p:spTree>
    <p:extLst>
      <p:ext uri="{BB962C8B-B14F-4D97-AF65-F5344CB8AC3E}">
        <p14:creationId xmlns:p14="http://schemas.microsoft.com/office/powerpoint/2010/main" val="2303377890"/>
      </p:ext>
    </p:extLst>
  </p:cSld>
  <p:clrMapOvr>
    <a:masterClrMapping/>
  </p:clrMapOvr>
  <mc:AlternateContent xmlns:mc="http://schemas.openxmlformats.org/markup-compatibility/2006" xmlns:p14="http://schemas.microsoft.com/office/powerpoint/2010/main">
    <mc:Choice Requires="p14">
      <p:transition spd="med" p14:dur="700" advTm="13936">
        <p:fade/>
        <p:sndAc>
          <p:stSnd>
            <p:snd r:embed="rId3" name="Payroll Certification Review_Slide 2.wav"/>
          </p:stSnd>
        </p:sndAc>
      </p:transition>
    </mc:Choice>
    <mc:Fallback xmlns="">
      <p:transition spd="med" advTm="13936">
        <p:fade/>
        <p:sndAc>
          <p:stSnd>
            <p:snd r:embed="rId5" name="Payroll Certification Review_Slide 2.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lstStyle/>
          <a:p>
            <a:r>
              <a:rPr lang="en-US" dirty="0"/>
              <a:t>Viewing and Reviewing</a:t>
            </a:r>
          </a:p>
        </p:txBody>
      </p:sp>
      <p:sp>
        <p:nvSpPr>
          <p:cNvPr id="3" name="Content Placeholder 2"/>
          <p:cNvSpPr>
            <a:spLocks noGrp="1"/>
          </p:cNvSpPr>
          <p:nvPr>
            <p:ph sz="half" idx="1"/>
          </p:nvPr>
        </p:nvSpPr>
        <p:spPr>
          <a:xfrm>
            <a:off x="628650" y="1213682"/>
            <a:ext cx="7886700" cy="1500335"/>
          </a:xfrm>
        </p:spPr>
        <p:txBody>
          <a:bodyPr>
            <a:normAutofit lnSpcReduction="10000"/>
          </a:bodyPr>
          <a:lstStyle/>
          <a:p>
            <a:pPr marL="0" indent="0">
              <a:spcBef>
                <a:spcPts val="0"/>
              </a:spcBef>
              <a:spcAft>
                <a:spcPts val="600"/>
              </a:spcAft>
              <a:buNone/>
            </a:pPr>
            <a:r>
              <a:rPr lang="en-US" sz="1800" b="1" dirty="0">
                <a:solidFill>
                  <a:srgbClr val="EE352A"/>
                </a:solidFill>
              </a:rPr>
              <a:t>Reviewing Unresolved Disputed Payroll Certifications</a:t>
            </a:r>
          </a:p>
          <a:p>
            <a:pPr>
              <a:spcBef>
                <a:spcPts val="0"/>
              </a:spcBef>
              <a:spcAft>
                <a:spcPts val="600"/>
              </a:spcAft>
            </a:pPr>
            <a:r>
              <a:rPr lang="en-US" sz="1800" dirty="0"/>
              <a:t>Any certifications with disputes show up in </a:t>
            </a:r>
            <a:r>
              <a:rPr lang="en-US" sz="1800" i="1" dirty="0"/>
              <a:t>Unresolved Disputed Payroll Certifications</a:t>
            </a:r>
            <a:r>
              <a:rPr lang="en-US" sz="1800" dirty="0"/>
              <a:t> after saving and processing</a:t>
            </a:r>
          </a:p>
          <a:p>
            <a:pPr>
              <a:spcBef>
                <a:spcPts val="0"/>
              </a:spcBef>
              <a:spcAft>
                <a:spcPts val="600"/>
              </a:spcAft>
            </a:pPr>
            <a:r>
              <a:rPr lang="en-US" sz="1800" dirty="0"/>
              <a:t>To view the records that were disputed in a given payroll, click the magnifying glass</a:t>
            </a:r>
          </a:p>
        </p:txBody>
      </p:sp>
      <p:pic>
        <p:nvPicPr>
          <p:cNvPr id="6" name="Picture 5">
            <a:extLst>
              <a:ext uri="{FF2B5EF4-FFF2-40B4-BE49-F238E27FC236}">
                <a16:creationId xmlns:a16="http://schemas.microsoft.com/office/drawing/2014/main" id="{71406E25-B607-4BA9-8F10-E3C183D2240F}"/>
              </a:ext>
            </a:extLst>
          </p:cNvPr>
          <p:cNvPicPr/>
          <p:nvPr/>
        </p:nvPicPr>
        <p:blipFill rotWithShape="1">
          <a:blip r:embed="rId4">
            <a:extLst>
              <a:ext uri="{28A0092B-C50C-407E-A947-70E740481C1C}">
                <a14:useLocalDpi xmlns:a14="http://schemas.microsoft.com/office/drawing/2010/main" val="0"/>
              </a:ext>
            </a:extLst>
          </a:blip>
          <a:srcRect b="52054"/>
          <a:stretch/>
        </p:blipFill>
        <p:spPr bwMode="auto">
          <a:xfrm>
            <a:off x="1602105" y="2714017"/>
            <a:ext cx="5939790" cy="1296035"/>
          </a:xfrm>
          <a:prstGeom prst="rect">
            <a:avLst/>
          </a:prstGeom>
          <a:noFill/>
          <a:ln>
            <a:noFill/>
          </a:ln>
          <a:extLst>
            <a:ext uri="{53640926-AAD7-44D8-BBD7-CCE9431645EC}">
              <a14:shadowObscured xmlns:a14="http://schemas.microsoft.com/office/drawing/2010/main"/>
            </a:ext>
          </a:extLst>
        </p:spPr>
      </p:pic>
      <p:sp>
        <p:nvSpPr>
          <p:cNvPr id="9" name="Content Placeholder 2">
            <a:extLst>
              <a:ext uri="{FF2B5EF4-FFF2-40B4-BE49-F238E27FC236}">
                <a16:creationId xmlns:a16="http://schemas.microsoft.com/office/drawing/2014/main" id="{D5DAB64E-F203-43C5-BE9E-A1DBBE37AD3D}"/>
              </a:ext>
            </a:extLst>
          </p:cNvPr>
          <p:cNvSpPr txBox="1">
            <a:spLocks/>
          </p:cNvSpPr>
          <p:nvPr/>
        </p:nvSpPr>
        <p:spPr>
          <a:xfrm>
            <a:off x="628650" y="3669585"/>
            <a:ext cx="7886700" cy="81486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endParaRPr lang="en-US" sz="1800" dirty="0"/>
          </a:p>
        </p:txBody>
      </p:sp>
      <p:sp>
        <p:nvSpPr>
          <p:cNvPr id="10" name="Content Placeholder 2">
            <a:extLst>
              <a:ext uri="{FF2B5EF4-FFF2-40B4-BE49-F238E27FC236}">
                <a16:creationId xmlns:a16="http://schemas.microsoft.com/office/drawing/2014/main" id="{7539AE31-DCF2-449A-8E2A-FC81DE3692B1}"/>
              </a:ext>
            </a:extLst>
          </p:cNvPr>
          <p:cNvSpPr txBox="1">
            <a:spLocks/>
          </p:cNvSpPr>
          <p:nvPr/>
        </p:nvSpPr>
        <p:spPr>
          <a:xfrm>
            <a:off x="628650" y="4484453"/>
            <a:ext cx="7886700" cy="81486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1800" dirty="0"/>
              <a:t>You can view who disputed the record, what reason they gave, and when they disputed it</a:t>
            </a:r>
          </a:p>
        </p:txBody>
      </p:sp>
    </p:spTree>
    <p:extLst>
      <p:ext uri="{BB962C8B-B14F-4D97-AF65-F5344CB8AC3E}">
        <p14:creationId xmlns:p14="http://schemas.microsoft.com/office/powerpoint/2010/main" val="3206974250"/>
      </p:ext>
    </p:extLst>
  </p:cSld>
  <p:clrMapOvr>
    <a:masterClrMapping/>
  </p:clrMapOvr>
  <mc:AlternateContent xmlns:mc="http://schemas.openxmlformats.org/markup-compatibility/2006" xmlns:p14="http://schemas.microsoft.com/office/powerpoint/2010/main">
    <mc:Choice Requires="p14">
      <p:transition spd="med" p14:dur="700" advTm="18376">
        <p:fade/>
        <p:sndAc>
          <p:stSnd>
            <p:snd r:embed="rId3" name="Payroll Certification Review_20.wav"/>
          </p:stSnd>
        </p:sndAc>
      </p:transition>
    </mc:Choice>
    <mc:Fallback xmlns="">
      <p:transition spd="med" advTm="18376">
        <p:fade/>
        <p:sndAc>
          <p:stSnd>
            <p:snd r:embed="rId5" name="Payroll Certification Review_20.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lstStyle/>
          <a:p>
            <a:r>
              <a:rPr lang="en-US" dirty="0"/>
              <a:t>Viewing and Reviewing</a:t>
            </a:r>
          </a:p>
        </p:txBody>
      </p:sp>
      <p:sp>
        <p:nvSpPr>
          <p:cNvPr id="3" name="Content Placeholder 2"/>
          <p:cNvSpPr>
            <a:spLocks noGrp="1"/>
          </p:cNvSpPr>
          <p:nvPr>
            <p:ph sz="half" idx="1"/>
          </p:nvPr>
        </p:nvSpPr>
        <p:spPr>
          <a:xfrm>
            <a:off x="628650" y="1213683"/>
            <a:ext cx="7886700" cy="1052862"/>
          </a:xfrm>
        </p:spPr>
        <p:txBody>
          <a:bodyPr>
            <a:normAutofit/>
          </a:bodyPr>
          <a:lstStyle/>
          <a:p>
            <a:pPr marL="0" indent="0">
              <a:spcBef>
                <a:spcPts val="0"/>
              </a:spcBef>
              <a:spcAft>
                <a:spcPts val="600"/>
              </a:spcAft>
              <a:buNone/>
            </a:pPr>
            <a:r>
              <a:rPr lang="en-US" sz="1800" b="1" dirty="0">
                <a:solidFill>
                  <a:srgbClr val="EE352A"/>
                </a:solidFill>
              </a:rPr>
              <a:t>Reviewing Resolved Disputed Payroll Certifications</a:t>
            </a:r>
          </a:p>
          <a:p>
            <a:pPr>
              <a:spcBef>
                <a:spcPts val="0"/>
              </a:spcBef>
              <a:spcAft>
                <a:spcPts val="600"/>
              </a:spcAft>
            </a:pPr>
            <a:r>
              <a:rPr lang="en-US" sz="1800" dirty="0"/>
              <a:t>Once Payroll has resolved your dispute, it will appear in the </a:t>
            </a:r>
            <a:r>
              <a:rPr lang="en-US" sz="1800" i="1" dirty="0"/>
              <a:t>Previously Process Payroll Certifications</a:t>
            </a:r>
            <a:r>
              <a:rPr lang="en-US" sz="1800" dirty="0"/>
              <a:t> box with the Status of Resolved.</a:t>
            </a:r>
          </a:p>
        </p:txBody>
      </p:sp>
      <p:sp>
        <p:nvSpPr>
          <p:cNvPr id="9" name="Content Placeholder 2">
            <a:extLst>
              <a:ext uri="{FF2B5EF4-FFF2-40B4-BE49-F238E27FC236}">
                <a16:creationId xmlns:a16="http://schemas.microsoft.com/office/drawing/2014/main" id="{D5DAB64E-F203-43C5-BE9E-A1DBBE37AD3D}"/>
              </a:ext>
            </a:extLst>
          </p:cNvPr>
          <p:cNvSpPr txBox="1">
            <a:spLocks/>
          </p:cNvSpPr>
          <p:nvPr/>
        </p:nvSpPr>
        <p:spPr>
          <a:xfrm>
            <a:off x="628650" y="3669585"/>
            <a:ext cx="7886700" cy="81486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endParaRPr lang="en-US" sz="1800" dirty="0"/>
          </a:p>
        </p:txBody>
      </p:sp>
      <p:pic>
        <p:nvPicPr>
          <p:cNvPr id="5" name="Picture 4">
            <a:extLst>
              <a:ext uri="{FF2B5EF4-FFF2-40B4-BE49-F238E27FC236}">
                <a16:creationId xmlns:a16="http://schemas.microsoft.com/office/drawing/2014/main" id="{71DCDD90-0DB5-4DFB-80DF-2026E8EDF153}"/>
              </a:ext>
            </a:extLst>
          </p:cNvPr>
          <p:cNvPicPr>
            <a:picLocks noChangeAspect="1"/>
          </p:cNvPicPr>
          <p:nvPr/>
        </p:nvPicPr>
        <p:blipFill>
          <a:blip r:embed="rId4"/>
          <a:stretch>
            <a:fillRect/>
          </a:stretch>
        </p:blipFill>
        <p:spPr>
          <a:xfrm>
            <a:off x="1647825" y="2888535"/>
            <a:ext cx="5848350" cy="1562100"/>
          </a:xfrm>
          <a:prstGeom prst="rect">
            <a:avLst/>
          </a:prstGeom>
        </p:spPr>
      </p:pic>
    </p:spTree>
    <p:extLst>
      <p:ext uri="{BB962C8B-B14F-4D97-AF65-F5344CB8AC3E}">
        <p14:creationId xmlns:p14="http://schemas.microsoft.com/office/powerpoint/2010/main" val="1294254938"/>
      </p:ext>
    </p:extLst>
  </p:cSld>
  <p:clrMapOvr>
    <a:masterClrMapping/>
  </p:clrMapOvr>
  <mc:AlternateContent xmlns:mc="http://schemas.openxmlformats.org/markup-compatibility/2006" xmlns:p14="http://schemas.microsoft.com/office/powerpoint/2010/main">
    <mc:Choice Requires="p14">
      <p:transition spd="med" p14:dur="700" advTm="8119">
        <p:fade/>
        <p:sndAc>
          <p:stSnd>
            <p:snd r:embed="rId3" name="Payroll Certification Review_21.wav"/>
          </p:stSnd>
        </p:sndAc>
      </p:transition>
    </mc:Choice>
    <mc:Fallback xmlns="">
      <p:transition spd="med" advTm="8119">
        <p:fade/>
        <p:sndAc>
          <p:stSnd>
            <p:snd r:embed="rId5" name="Payroll Certification Review_21.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lstStyle/>
          <a:p>
            <a:r>
              <a:rPr lang="en-US" dirty="0"/>
              <a:t>Viewing and Reviewing</a:t>
            </a:r>
          </a:p>
        </p:txBody>
      </p:sp>
      <p:sp>
        <p:nvSpPr>
          <p:cNvPr id="3" name="Content Placeholder 2"/>
          <p:cNvSpPr>
            <a:spLocks noGrp="1"/>
          </p:cNvSpPr>
          <p:nvPr>
            <p:ph sz="half" idx="1"/>
          </p:nvPr>
        </p:nvSpPr>
        <p:spPr>
          <a:xfrm>
            <a:off x="628650" y="1213683"/>
            <a:ext cx="7886700" cy="1052862"/>
          </a:xfrm>
        </p:spPr>
        <p:txBody>
          <a:bodyPr>
            <a:normAutofit/>
          </a:bodyPr>
          <a:lstStyle/>
          <a:p>
            <a:pPr marL="0" indent="0">
              <a:spcBef>
                <a:spcPts val="0"/>
              </a:spcBef>
              <a:spcAft>
                <a:spcPts val="600"/>
              </a:spcAft>
              <a:buNone/>
            </a:pPr>
            <a:r>
              <a:rPr lang="en-US" sz="1800" b="1" dirty="0">
                <a:solidFill>
                  <a:srgbClr val="EE352A"/>
                </a:solidFill>
              </a:rPr>
              <a:t>Reviewing Resolved Disputed Payroll Certifications</a:t>
            </a:r>
          </a:p>
          <a:p>
            <a:pPr>
              <a:spcBef>
                <a:spcPts val="0"/>
              </a:spcBef>
              <a:spcAft>
                <a:spcPts val="600"/>
              </a:spcAft>
            </a:pPr>
            <a:r>
              <a:rPr lang="en-US" sz="1800" dirty="0"/>
              <a:t>After clicking the magnifying glass, the details screen has three more columns: Resolution, Resolved by, and Resolution Date</a:t>
            </a:r>
          </a:p>
        </p:txBody>
      </p:sp>
      <p:sp>
        <p:nvSpPr>
          <p:cNvPr id="9" name="Content Placeholder 2">
            <a:extLst>
              <a:ext uri="{FF2B5EF4-FFF2-40B4-BE49-F238E27FC236}">
                <a16:creationId xmlns:a16="http://schemas.microsoft.com/office/drawing/2014/main" id="{D5DAB64E-F203-43C5-BE9E-A1DBBE37AD3D}"/>
              </a:ext>
            </a:extLst>
          </p:cNvPr>
          <p:cNvSpPr txBox="1">
            <a:spLocks/>
          </p:cNvSpPr>
          <p:nvPr/>
        </p:nvSpPr>
        <p:spPr>
          <a:xfrm>
            <a:off x="628650" y="3669585"/>
            <a:ext cx="7886700" cy="81486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endParaRPr lang="en-US" sz="1800" dirty="0"/>
          </a:p>
        </p:txBody>
      </p:sp>
      <p:pic>
        <p:nvPicPr>
          <p:cNvPr id="8" name="Picture 7">
            <a:extLst>
              <a:ext uri="{FF2B5EF4-FFF2-40B4-BE49-F238E27FC236}">
                <a16:creationId xmlns:a16="http://schemas.microsoft.com/office/drawing/2014/main" id="{288DDDEF-49A4-43F8-8CD4-3DB9F1DBA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574" y="2665742"/>
            <a:ext cx="7684851" cy="371340"/>
          </a:xfrm>
          <a:prstGeom prst="rect">
            <a:avLst/>
          </a:prstGeom>
        </p:spPr>
      </p:pic>
    </p:spTree>
    <p:extLst>
      <p:ext uri="{BB962C8B-B14F-4D97-AF65-F5344CB8AC3E}">
        <p14:creationId xmlns:p14="http://schemas.microsoft.com/office/powerpoint/2010/main" val="340056707"/>
      </p:ext>
    </p:extLst>
  </p:cSld>
  <p:clrMapOvr>
    <a:masterClrMapping/>
  </p:clrMapOvr>
  <mc:AlternateContent xmlns:mc="http://schemas.openxmlformats.org/markup-compatibility/2006" xmlns:p14="http://schemas.microsoft.com/office/powerpoint/2010/main">
    <mc:Choice Requires="p14">
      <p:transition spd="med" p14:dur="700" advTm="8358">
        <p:fade/>
        <p:sndAc>
          <p:stSnd>
            <p:snd r:embed="rId3" name="Payroll Certification Review_22.wav"/>
          </p:stSnd>
        </p:sndAc>
      </p:transition>
    </mc:Choice>
    <mc:Fallback xmlns="">
      <p:transition spd="med" advTm="8358">
        <p:fade/>
        <p:sndAc>
          <p:stSnd>
            <p:snd r:embed="rId5" name="Payroll Certification Review_22.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lstStyle/>
          <a:p>
            <a:r>
              <a:rPr lang="en-US" dirty="0"/>
              <a:t>Viewing and Reviewing</a:t>
            </a:r>
          </a:p>
        </p:txBody>
      </p:sp>
      <p:sp>
        <p:nvSpPr>
          <p:cNvPr id="3" name="Content Placeholder 2"/>
          <p:cNvSpPr>
            <a:spLocks noGrp="1"/>
          </p:cNvSpPr>
          <p:nvPr>
            <p:ph sz="half" idx="1"/>
          </p:nvPr>
        </p:nvSpPr>
        <p:spPr>
          <a:xfrm>
            <a:off x="628650" y="1213682"/>
            <a:ext cx="7886700" cy="1159867"/>
          </a:xfrm>
        </p:spPr>
        <p:txBody>
          <a:bodyPr>
            <a:normAutofit/>
          </a:bodyPr>
          <a:lstStyle/>
          <a:p>
            <a:pPr marL="0" indent="0">
              <a:spcBef>
                <a:spcPts val="0"/>
              </a:spcBef>
              <a:spcAft>
                <a:spcPts val="600"/>
              </a:spcAft>
              <a:buNone/>
            </a:pPr>
            <a:r>
              <a:rPr lang="en-US" sz="1800" b="1" dirty="0">
                <a:solidFill>
                  <a:srgbClr val="EE352A"/>
                </a:solidFill>
              </a:rPr>
              <a:t>Viewing Previous Payroll Certifications</a:t>
            </a:r>
          </a:p>
          <a:p>
            <a:pPr>
              <a:spcBef>
                <a:spcPts val="0"/>
              </a:spcBef>
              <a:spcAft>
                <a:spcPts val="600"/>
              </a:spcAft>
            </a:pPr>
            <a:r>
              <a:rPr lang="en-US" sz="1800" dirty="0"/>
              <a:t>To view past certifications, click the magnifying glass next to the certification in the </a:t>
            </a:r>
            <a:r>
              <a:rPr lang="en-US" sz="1800" i="1" dirty="0"/>
              <a:t>Previously Processed Payroll Certifications</a:t>
            </a:r>
            <a:endParaRPr lang="en-US" sz="1800" dirty="0"/>
          </a:p>
        </p:txBody>
      </p:sp>
      <p:pic>
        <p:nvPicPr>
          <p:cNvPr id="6" name="Picture 5">
            <a:extLst>
              <a:ext uri="{FF2B5EF4-FFF2-40B4-BE49-F238E27FC236}">
                <a16:creationId xmlns:a16="http://schemas.microsoft.com/office/drawing/2014/main" id="{9765941E-87D7-44B7-93C8-3E620674BCE9}"/>
              </a:ext>
            </a:extLst>
          </p:cNvPr>
          <p:cNvPicPr/>
          <p:nvPr/>
        </p:nvPicPr>
        <p:blipFill rotWithShape="1">
          <a:blip r:embed="rId4">
            <a:extLst>
              <a:ext uri="{28A0092B-C50C-407E-A947-70E740481C1C}">
                <a14:useLocalDpi xmlns:a14="http://schemas.microsoft.com/office/drawing/2010/main" val="0"/>
              </a:ext>
            </a:extLst>
          </a:blip>
          <a:srcRect b="60489"/>
          <a:stretch/>
        </p:blipFill>
        <p:spPr bwMode="auto">
          <a:xfrm>
            <a:off x="1249234" y="2588991"/>
            <a:ext cx="6645532" cy="1680017"/>
          </a:xfrm>
          <a:prstGeom prst="rect">
            <a:avLst/>
          </a:prstGeom>
          <a:noFill/>
          <a:ln>
            <a:noFill/>
          </a:ln>
        </p:spPr>
      </p:pic>
    </p:spTree>
    <p:extLst>
      <p:ext uri="{BB962C8B-B14F-4D97-AF65-F5344CB8AC3E}">
        <p14:creationId xmlns:p14="http://schemas.microsoft.com/office/powerpoint/2010/main" val="4290044361"/>
      </p:ext>
    </p:extLst>
  </p:cSld>
  <p:clrMapOvr>
    <a:masterClrMapping/>
  </p:clrMapOvr>
  <mc:AlternateContent xmlns:mc="http://schemas.openxmlformats.org/markup-compatibility/2006" xmlns:p14="http://schemas.microsoft.com/office/powerpoint/2010/main">
    <mc:Choice Requires="p14">
      <p:transition spd="med" p14:dur="700" advTm="8907">
        <p:fade/>
        <p:sndAc>
          <p:stSnd>
            <p:snd r:embed="rId3" name="Payroll Certification Review_23.wav"/>
          </p:stSnd>
        </p:sndAc>
      </p:transition>
    </mc:Choice>
    <mc:Fallback xmlns="">
      <p:transition spd="med" advTm="8907">
        <p:fade/>
        <p:sndAc>
          <p:stSnd>
            <p:snd r:embed="rId5" name="Payroll Certification Review_23.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lstStyle/>
          <a:p>
            <a:r>
              <a:rPr lang="en-US" dirty="0"/>
              <a:t>Viewing and Reviewing</a:t>
            </a:r>
          </a:p>
        </p:txBody>
      </p:sp>
      <p:sp>
        <p:nvSpPr>
          <p:cNvPr id="3" name="Content Placeholder 2"/>
          <p:cNvSpPr>
            <a:spLocks noGrp="1"/>
          </p:cNvSpPr>
          <p:nvPr>
            <p:ph sz="half" idx="1"/>
          </p:nvPr>
        </p:nvSpPr>
        <p:spPr>
          <a:xfrm>
            <a:off x="628650" y="1213682"/>
            <a:ext cx="7886700" cy="868037"/>
          </a:xfrm>
        </p:spPr>
        <p:txBody>
          <a:bodyPr>
            <a:normAutofit/>
          </a:bodyPr>
          <a:lstStyle/>
          <a:p>
            <a:pPr marL="0" indent="0">
              <a:spcBef>
                <a:spcPts val="0"/>
              </a:spcBef>
              <a:spcAft>
                <a:spcPts val="600"/>
              </a:spcAft>
              <a:buNone/>
            </a:pPr>
            <a:r>
              <a:rPr lang="en-US" sz="1800" b="1" dirty="0">
                <a:solidFill>
                  <a:srgbClr val="EE352A"/>
                </a:solidFill>
              </a:rPr>
              <a:t>Viewing Previous Payroll Certifications</a:t>
            </a:r>
          </a:p>
          <a:p>
            <a:pPr>
              <a:spcBef>
                <a:spcPts val="0"/>
              </a:spcBef>
              <a:spcAft>
                <a:spcPts val="600"/>
              </a:spcAft>
            </a:pPr>
            <a:r>
              <a:rPr lang="en-US" sz="1800" dirty="0"/>
              <a:t>Can view each record, who responded to each record and when</a:t>
            </a:r>
          </a:p>
        </p:txBody>
      </p:sp>
      <p:pic>
        <p:nvPicPr>
          <p:cNvPr id="6" name="Picture 5">
            <a:extLst>
              <a:ext uri="{FF2B5EF4-FFF2-40B4-BE49-F238E27FC236}">
                <a16:creationId xmlns:a16="http://schemas.microsoft.com/office/drawing/2014/main" id="{1B210C4A-EAE1-4C27-AD39-8D59DD7272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379" y="2179000"/>
            <a:ext cx="8385242" cy="2180262"/>
          </a:xfrm>
          <a:prstGeom prst="rect">
            <a:avLst/>
          </a:prstGeom>
        </p:spPr>
      </p:pic>
    </p:spTree>
    <p:extLst>
      <p:ext uri="{BB962C8B-B14F-4D97-AF65-F5344CB8AC3E}">
        <p14:creationId xmlns:p14="http://schemas.microsoft.com/office/powerpoint/2010/main" val="2085424921"/>
      </p:ext>
    </p:extLst>
  </p:cSld>
  <p:clrMapOvr>
    <a:masterClrMapping/>
  </p:clrMapOvr>
  <mc:AlternateContent xmlns:mc="http://schemas.openxmlformats.org/markup-compatibility/2006" xmlns:p14="http://schemas.microsoft.com/office/powerpoint/2010/main">
    <mc:Choice Requires="p14">
      <p:transition spd="med" p14:dur="700" advTm="5156">
        <p:fade/>
        <p:sndAc>
          <p:stSnd>
            <p:snd r:embed="rId3" name="Payroll Certification Review_24.wav"/>
          </p:stSnd>
        </p:sndAc>
      </p:transition>
    </mc:Choice>
    <mc:Fallback xmlns="">
      <p:transition spd="med" advTm="5156">
        <p:fade/>
        <p:sndAc>
          <p:stSnd>
            <p:snd r:embed="rId5" name="Payroll Certification Review_24.wav"/>
          </p:st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lstStyle/>
          <a:p>
            <a:r>
              <a:rPr lang="en-US" dirty="0"/>
              <a:t>Viewing and Reviewing</a:t>
            </a:r>
          </a:p>
        </p:txBody>
      </p:sp>
      <p:sp>
        <p:nvSpPr>
          <p:cNvPr id="3" name="Content Placeholder 2"/>
          <p:cNvSpPr>
            <a:spLocks noGrp="1"/>
          </p:cNvSpPr>
          <p:nvPr>
            <p:ph sz="half" idx="1"/>
          </p:nvPr>
        </p:nvSpPr>
        <p:spPr>
          <a:xfrm>
            <a:off x="628650" y="1213682"/>
            <a:ext cx="7886700" cy="1471152"/>
          </a:xfrm>
        </p:spPr>
        <p:txBody>
          <a:bodyPr>
            <a:normAutofit/>
          </a:bodyPr>
          <a:lstStyle/>
          <a:p>
            <a:pPr marL="0" indent="0">
              <a:spcBef>
                <a:spcPts val="0"/>
              </a:spcBef>
              <a:spcAft>
                <a:spcPts val="600"/>
              </a:spcAft>
              <a:buNone/>
            </a:pPr>
            <a:r>
              <a:rPr lang="en-US" sz="1800" b="1" dirty="0">
                <a:solidFill>
                  <a:srgbClr val="EE352A"/>
                </a:solidFill>
              </a:rPr>
              <a:t>Viewing Previous Payroll Certifications</a:t>
            </a:r>
          </a:p>
          <a:p>
            <a:pPr>
              <a:spcBef>
                <a:spcPts val="0"/>
              </a:spcBef>
              <a:spcAft>
                <a:spcPts val="600"/>
              </a:spcAft>
            </a:pPr>
            <a:r>
              <a:rPr lang="en-US" sz="1800" dirty="0"/>
              <a:t>Can print the certification as it appeared before processing</a:t>
            </a:r>
          </a:p>
          <a:p>
            <a:pPr lvl="1">
              <a:spcBef>
                <a:spcPts val="0"/>
              </a:spcBef>
              <a:spcAft>
                <a:spcPts val="600"/>
              </a:spcAft>
            </a:pPr>
            <a:r>
              <a:rPr lang="en-US" sz="1800" dirty="0"/>
              <a:t>Cannot see the fiscal officer/fiscal officer delegate that responded to each record or how they responded</a:t>
            </a:r>
          </a:p>
        </p:txBody>
      </p:sp>
      <p:pic>
        <p:nvPicPr>
          <p:cNvPr id="8" name="Picture 7">
            <a:extLst>
              <a:ext uri="{FF2B5EF4-FFF2-40B4-BE49-F238E27FC236}">
                <a16:creationId xmlns:a16="http://schemas.microsoft.com/office/drawing/2014/main" id="{1FD4162B-D40D-4262-AA24-6B0EE442D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83" y="2782115"/>
            <a:ext cx="8171234" cy="1736086"/>
          </a:xfrm>
          <a:prstGeom prst="rect">
            <a:avLst/>
          </a:prstGeom>
        </p:spPr>
      </p:pic>
    </p:spTree>
    <p:extLst>
      <p:ext uri="{BB962C8B-B14F-4D97-AF65-F5344CB8AC3E}">
        <p14:creationId xmlns:p14="http://schemas.microsoft.com/office/powerpoint/2010/main" val="3366663389"/>
      </p:ext>
    </p:extLst>
  </p:cSld>
  <p:clrMapOvr>
    <a:masterClrMapping/>
  </p:clrMapOvr>
  <mc:AlternateContent xmlns:mc="http://schemas.openxmlformats.org/markup-compatibility/2006" xmlns:p14="http://schemas.microsoft.com/office/powerpoint/2010/main">
    <mc:Choice Requires="p14">
      <p:transition spd="med" p14:dur="700" advTm="12071">
        <p:fade/>
        <p:sndAc>
          <p:stSnd>
            <p:snd r:embed="rId3" name="Payroll Certification Review_25.wav"/>
          </p:stSnd>
        </p:sndAc>
      </p:transition>
    </mc:Choice>
    <mc:Fallback xmlns="">
      <p:transition spd="med" advTm="12071">
        <p:fade/>
        <p:sndAc>
          <p:stSnd>
            <p:snd r:embed="rId5" name="Payroll Certification Review_25.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191" y="376628"/>
            <a:ext cx="8657618" cy="739773"/>
          </a:xfrm>
        </p:spPr>
        <p:txBody>
          <a:bodyPr>
            <a:normAutofit fontScale="90000"/>
          </a:bodyPr>
          <a:lstStyle/>
          <a:p>
            <a:pPr marL="0" indent="0">
              <a:spcBef>
                <a:spcPts val="0"/>
              </a:spcBef>
              <a:spcAft>
                <a:spcPts val="600"/>
              </a:spcAft>
              <a:buNone/>
            </a:pPr>
            <a:r>
              <a:rPr lang="en-US" sz="4000" b="1" dirty="0">
                <a:solidFill>
                  <a:srgbClr val="EE352A"/>
                </a:solidFill>
              </a:rPr>
              <a:t>Payroll Certification Review Verification</a:t>
            </a:r>
          </a:p>
        </p:txBody>
      </p:sp>
      <p:sp>
        <p:nvSpPr>
          <p:cNvPr id="3" name="Content Placeholder 2"/>
          <p:cNvSpPr>
            <a:spLocks noGrp="1"/>
          </p:cNvSpPr>
          <p:nvPr>
            <p:ph sz="half" idx="1"/>
          </p:nvPr>
        </p:nvSpPr>
        <p:spPr>
          <a:xfrm>
            <a:off x="628650" y="1500645"/>
            <a:ext cx="7886700" cy="1928355"/>
          </a:xfrm>
        </p:spPr>
        <p:txBody>
          <a:bodyPr>
            <a:normAutofit/>
          </a:bodyPr>
          <a:lstStyle/>
          <a:p>
            <a:pPr>
              <a:spcBef>
                <a:spcPts val="0"/>
              </a:spcBef>
              <a:spcAft>
                <a:spcPts val="600"/>
              </a:spcAft>
            </a:pPr>
            <a:r>
              <a:rPr lang="en-US" sz="1800" dirty="0"/>
              <a:t>Complete this form to confirm you’ve reviewed the training at the link below or can the QR code</a:t>
            </a:r>
            <a:endParaRPr lang="en-US" sz="1800" dirty="0">
              <a:hlinkClick r:id="rId4"/>
            </a:endParaRPr>
          </a:p>
          <a:p>
            <a:pPr marL="0" indent="0">
              <a:spcBef>
                <a:spcPts val="0"/>
              </a:spcBef>
              <a:spcAft>
                <a:spcPts val="600"/>
              </a:spcAft>
              <a:buNone/>
            </a:pPr>
            <a:r>
              <a:rPr lang="en-US" sz="1800" dirty="0">
                <a:hlinkClick r:id="rId4"/>
              </a:rPr>
              <a:t>https://forms.office.com/Pages/ResponsePage.aspx?id=IX3zmVwL6kORA-FvAvWuzyLfc-hUC3lFgkIKHsZ-R9xURjBQODYyM0NJMTIyMzdJTUFSQkVRM0o5RC4u</a:t>
            </a:r>
            <a:endParaRPr lang="en-US" sz="1800" dirty="0"/>
          </a:p>
          <a:p>
            <a:pPr marL="0" indent="0">
              <a:spcBef>
                <a:spcPts val="0"/>
              </a:spcBef>
              <a:spcAft>
                <a:spcPts val="600"/>
              </a:spcAft>
              <a:buNone/>
            </a:pPr>
            <a:endParaRPr lang="en-US" sz="1800" dirty="0"/>
          </a:p>
        </p:txBody>
      </p:sp>
      <p:pic>
        <p:nvPicPr>
          <p:cNvPr id="1026" name="Picture 2" descr="Payroll Certification Training Verification">
            <a:extLst>
              <a:ext uri="{FF2B5EF4-FFF2-40B4-BE49-F238E27FC236}">
                <a16:creationId xmlns:a16="http://schemas.microsoft.com/office/drawing/2014/main" id="{EE28BF6C-62FB-4576-AA08-3C5A8D7CB8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7412" y="3044755"/>
            <a:ext cx="3093397" cy="3093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952202"/>
      </p:ext>
    </p:extLst>
  </p:cSld>
  <p:clrMapOvr>
    <a:masterClrMapping/>
  </p:clrMapOvr>
  <mc:AlternateContent xmlns:mc="http://schemas.openxmlformats.org/markup-compatibility/2006" xmlns:p14="http://schemas.microsoft.com/office/powerpoint/2010/main">
    <mc:Choice Requires="p14">
      <p:transition spd="med" p14:dur="700" advTm="11227">
        <p:fade/>
        <p:sndAc>
          <p:stSnd>
            <p:snd r:embed="rId3" name="Payroll Certification Review_26.wav"/>
          </p:stSnd>
        </p:sndAc>
      </p:transition>
    </mc:Choice>
    <mc:Fallback xmlns="">
      <p:transition spd="med" advTm="11227">
        <p:fade/>
        <p:sndAc>
          <p:stSnd>
            <p:snd r:embed="rId6" name="Payroll Certification Review_26.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191" y="376628"/>
            <a:ext cx="8657618" cy="739773"/>
          </a:xfrm>
        </p:spPr>
        <p:txBody>
          <a:bodyPr>
            <a:normAutofit fontScale="90000"/>
          </a:bodyPr>
          <a:lstStyle/>
          <a:p>
            <a:pPr marL="0" indent="0">
              <a:spcBef>
                <a:spcPts val="0"/>
              </a:spcBef>
              <a:spcAft>
                <a:spcPts val="600"/>
              </a:spcAft>
              <a:buNone/>
            </a:pPr>
            <a:r>
              <a:rPr lang="en-US" sz="4000" b="1" dirty="0">
                <a:solidFill>
                  <a:srgbClr val="EE352A"/>
                </a:solidFill>
              </a:rPr>
              <a:t>Payroll Certification Review Verification</a:t>
            </a:r>
          </a:p>
        </p:txBody>
      </p:sp>
      <p:sp>
        <p:nvSpPr>
          <p:cNvPr id="3" name="Content Placeholder 2"/>
          <p:cNvSpPr>
            <a:spLocks noGrp="1"/>
          </p:cNvSpPr>
          <p:nvPr>
            <p:ph sz="half" idx="1"/>
          </p:nvPr>
        </p:nvSpPr>
        <p:spPr>
          <a:xfrm>
            <a:off x="628650" y="1511808"/>
            <a:ext cx="4906389" cy="1654867"/>
          </a:xfrm>
        </p:spPr>
        <p:txBody>
          <a:bodyPr>
            <a:normAutofit lnSpcReduction="10000"/>
          </a:bodyPr>
          <a:lstStyle/>
          <a:p>
            <a:pPr>
              <a:spcBef>
                <a:spcPts val="0"/>
              </a:spcBef>
              <a:spcAft>
                <a:spcPts val="600"/>
              </a:spcAft>
            </a:pPr>
            <a:r>
              <a:rPr lang="en-US" sz="1800" dirty="0"/>
              <a:t>Enter your first and last name, 800 number, and confirm that you reviewed the training.</a:t>
            </a:r>
          </a:p>
          <a:p>
            <a:pPr>
              <a:spcBef>
                <a:spcPts val="0"/>
              </a:spcBef>
              <a:spcAft>
                <a:spcPts val="600"/>
              </a:spcAft>
            </a:pPr>
            <a:r>
              <a:rPr lang="en-US" sz="1800" dirty="0"/>
              <a:t>Scroll down and click Submit</a:t>
            </a:r>
          </a:p>
          <a:p>
            <a:pPr>
              <a:spcBef>
                <a:spcPts val="0"/>
              </a:spcBef>
              <a:spcAft>
                <a:spcPts val="600"/>
              </a:spcAft>
            </a:pPr>
            <a:r>
              <a:rPr lang="en-US" sz="1800" dirty="0"/>
              <a:t>That’s it! You’ve completed the new payroll certification training!</a:t>
            </a:r>
          </a:p>
          <a:p>
            <a:pPr marL="0" indent="0">
              <a:spcBef>
                <a:spcPts val="0"/>
              </a:spcBef>
              <a:spcAft>
                <a:spcPts val="600"/>
              </a:spcAft>
              <a:buNone/>
            </a:pPr>
            <a:endParaRPr lang="en-US" sz="1800" dirty="0"/>
          </a:p>
        </p:txBody>
      </p:sp>
      <p:pic>
        <p:nvPicPr>
          <p:cNvPr id="5" name="Picture 4">
            <a:extLst>
              <a:ext uri="{FF2B5EF4-FFF2-40B4-BE49-F238E27FC236}">
                <a16:creationId xmlns:a16="http://schemas.microsoft.com/office/drawing/2014/main" id="{C3694A1D-D77B-4280-844D-CA83CBB326E6}"/>
              </a:ext>
            </a:extLst>
          </p:cNvPr>
          <p:cNvPicPr>
            <a:picLocks noChangeAspect="1"/>
          </p:cNvPicPr>
          <p:nvPr/>
        </p:nvPicPr>
        <p:blipFill rotWithShape="1">
          <a:blip r:embed="rId4"/>
          <a:srcRect l="25201" t="6207" r="24978"/>
          <a:stretch/>
        </p:blipFill>
        <p:spPr>
          <a:xfrm>
            <a:off x="5750871" y="1116400"/>
            <a:ext cx="3336587" cy="3533319"/>
          </a:xfrm>
          <a:prstGeom prst="rect">
            <a:avLst/>
          </a:prstGeom>
        </p:spPr>
      </p:pic>
      <p:pic>
        <p:nvPicPr>
          <p:cNvPr id="7" name="Picture 6">
            <a:extLst>
              <a:ext uri="{FF2B5EF4-FFF2-40B4-BE49-F238E27FC236}">
                <a16:creationId xmlns:a16="http://schemas.microsoft.com/office/drawing/2014/main" id="{5E7BFAB6-51DD-4C7A-8601-F3D7EE75CC8F}"/>
              </a:ext>
            </a:extLst>
          </p:cNvPr>
          <p:cNvPicPr>
            <a:picLocks noChangeAspect="1"/>
          </p:cNvPicPr>
          <p:nvPr/>
        </p:nvPicPr>
        <p:blipFill rotWithShape="1">
          <a:blip r:embed="rId5"/>
          <a:srcRect l="26753" t="45020" r="26753" b="6170"/>
          <a:stretch/>
        </p:blipFill>
        <p:spPr>
          <a:xfrm>
            <a:off x="628650" y="3318242"/>
            <a:ext cx="4533090" cy="2676827"/>
          </a:xfrm>
          <a:prstGeom prst="rect">
            <a:avLst/>
          </a:prstGeom>
        </p:spPr>
      </p:pic>
    </p:spTree>
    <p:extLst>
      <p:ext uri="{BB962C8B-B14F-4D97-AF65-F5344CB8AC3E}">
        <p14:creationId xmlns:p14="http://schemas.microsoft.com/office/powerpoint/2010/main" val="3168300765"/>
      </p:ext>
    </p:extLst>
  </p:cSld>
  <p:clrMapOvr>
    <a:masterClrMapping/>
  </p:clrMapOvr>
  <mc:AlternateContent xmlns:mc="http://schemas.openxmlformats.org/markup-compatibility/2006" xmlns:p14="http://schemas.microsoft.com/office/powerpoint/2010/main">
    <mc:Choice Requires="p14">
      <p:transition spd="med" p14:dur="700" advTm="10646">
        <p:fade/>
        <p:sndAc>
          <p:stSnd>
            <p:snd r:embed="rId3" name="Payroll Certification Review_27.wav"/>
          </p:stSnd>
        </p:sndAc>
      </p:transition>
    </mc:Choice>
    <mc:Fallback xmlns="">
      <p:transition spd="med" advTm="10646">
        <p:fade/>
        <p:sndAc>
          <p:stSnd>
            <p:snd r:embed="rId6" name="Payroll Certification Review_27.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3191" y="376628"/>
            <a:ext cx="8657618" cy="739773"/>
          </a:xfrm>
        </p:spPr>
        <p:txBody>
          <a:bodyPr>
            <a:normAutofit fontScale="90000"/>
          </a:bodyPr>
          <a:lstStyle/>
          <a:p>
            <a:pPr marL="0" indent="0">
              <a:spcBef>
                <a:spcPts val="0"/>
              </a:spcBef>
              <a:spcAft>
                <a:spcPts val="600"/>
              </a:spcAft>
              <a:buNone/>
            </a:pPr>
            <a:r>
              <a:rPr lang="en-US" sz="4000" b="1" dirty="0">
                <a:solidFill>
                  <a:srgbClr val="EE352A"/>
                </a:solidFill>
              </a:rPr>
              <a:t>Questions, Comments, Concerns?</a:t>
            </a:r>
          </a:p>
        </p:txBody>
      </p:sp>
      <p:sp>
        <p:nvSpPr>
          <p:cNvPr id="3" name="Content Placeholder 2"/>
          <p:cNvSpPr>
            <a:spLocks noGrp="1"/>
          </p:cNvSpPr>
          <p:nvPr>
            <p:ph sz="half" idx="1"/>
          </p:nvPr>
        </p:nvSpPr>
        <p:spPr>
          <a:xfrm>
            <a:off x="628650" y="1116400"/>
            <a:ext cx="7886700" cy="4626032"/>
          </a:xfrm>
        </p:spPr>
        <p:txBody>
          <a:bodyPr>
            <a:normAutofit/>
          </a:bodyPr>
          <a:lstStyle/>
          <a:p>
            <a:pPr>
              <a:spcBef>
                <a:spcPts val="0"/>
              </a:spcBef>
              <a:spcAft>
                <a:spcPts val="600"/>
              </a:spcAft>
            </a:pPr>
            <a:r>
              <a:rPr lang="en-US" sz="1800" dirty="0"/>
              <a:t>Let us know!</a:t>
            </a:r>
          </a:p>
          <a:p>
            <a:pPr>
              <a:spcBef>
                <a:spcPts val="0"/>
              </a:spcBef>
              <a:spcAft>
                <a:spcPts val="600"/>
              </a:spcAft>
            </a:pPr>
            <a:r>
              <a:rPr lang="en-US" sz="1800" dirty="0"/>
              <a:t>Question/comment/concern can’t fit in the box?</a:t>
            </a:r>
          </a:p>
          <a:p>
            <a:pPr lvl="1">
              <a:spcBef>
                <a:spcPts val="0"/>
              </a:spcBef>
              <a:spcAft>
                <a:spcPts val="600"/>
              </a:spcAft>
            </a:pPr>
            <a:r>
              <a:rPr lang="en-US" sz="1800" dirty="0"/>
              <a:t>Email </a:t>
            </a:r>
            <a:r>
              <a:rPr lang="en-US" sz="1800" dirty="0">
                <a:hlinkClick r:id="rId4"/>
              </a:rPr>
              <a:t>PayrollHR@SIUE.edu</a:t>
            </a:r>
            <a:r>
              <a:rPr lang="en-US" sz="1800" dirty="0"/>
              <a:t>, or call ext. </a:t>
            </a:r>
            <a:r>
              <a:rPr lang="en-US" sz="1800"/>
              <a:t>2190</a:t>
            </a:r>
            <a:endParaRPr lang="en-US" sz="1800" dirty="0"/>
          </a:p>
          <a:p>
            <a:pPr>
              <a:spcBef>
                <a:spcPts val="0"/>
              </a:spcBef>
              <a:spcAft>
                <a:spcPts val="600"/>
              </a:spcAft>
            </a:pPr>
            <a:r>
              <a:rPr lang="en-US" sz="1800" dirty="0"/>
              <a:t>Payroll Contacts:</a:t>
            </a:r>
          </a:p>
          <a:p>
            <a:pPr lvl="1">
              <a:spcBef>
                <a:spcPts val="0"/>
              </a:spcBef>
              <a:spcAft>
                <a:spcPts val="600"/>
              </a:spcAft>
            </a:pPr>
            <a:r>
              <a:rPr lang="en-US" sz="1800" b="1" dirty="0"/>
              <a:t>Faculty Payroll</a:t>
            </a:r>
          </a:p>
          <a:p>
            <a:pPr lvl="2">
              <a:spcBef>
                <a:spcPts val="0"/>
              </a:spcBef>
              <a:spcAft>
                <a:spcPts val="600"/>
              </a:spcAft>
            </a:pPr>
            <a:r>
              <a:rPr lang="en-US" sz="1800" dirty="0"/>
              <a:t>Chris McCawley, </a:t>
            </a:r>
            <a:r>
              <a:rPr lang="en-US" sz="1800" dirty="0">
                <a:hlinkClick r:id="rId5"/>
              </a:rPr>
              <a:t>cmccawl@siue.edu</a:t>
            </a:r>
            <a:endParaRPr lang="en-US" sz="1800" dirty="0"/>
          </a:p>
          <a:p>
            <a:pPr lvl="2">
              <a:spcBef>
                <a:spcPts val="0"/>
              </a:spcBef>
              <a:spcAft>
                <a:spcPts val="600"/>
              </a:spcAft>
            </a:pPr>
            <a:r>
              <a:rPr lang="en-US" sz="1800" dirty="0"/>
              <a:t>Robin </a:t>
            </a:r>
            <a:r>
              <a:rPr lang="en-US" sz="1800" dirty="0" err="1"/>
              <a:t>Ermer</a:t>
            </a:r>
            <a:r>
              <a:rPr lang="en-US" sz="1800" dirty="0"/>
              <a:t>, </a:t>
            </a:r>
            <a:r>
              <a:rPr lang="en-US" sz="1800" dirty="0">
                <a:hlinkClick r:id="rId6"/>
              </a:rPr>
              <a:t>rermer@siue.edu</a:t>
            </a:r>
            <a:endParaRPr lang="en-US" sz="1800" dirty="0"/>
          </a:p>
          <a:p>
            <a:pPr lvl="1">
              <a:spcBef>
                <a:spcPts val="0"/>
              </a:spcBef>
              <a:spcAft>
                <a:spcPts val="600"/>
              </a:spcAft>
            </a:pPr>
            <a:r>
              <a:rPr lang="en-US" sz="1800" b="1" dirty="0"/>
              <a:t>Semi-Monthly Payroll</a:t>
            </a:r>
          </a:p>
          <a:p>
            <a:pPr lvl="2">
              <a:spcBef>
                <a:spcPts val="0"/>
              </a:spcBef>
              <a:spcAft>
                <a:spcPts val="600"/>
              </a:spcAft>
            </a:pPr>
            <a:r>
              <a:rPr lang="en-US" sz="1800" dirty="0"/>
              <a:t>Kayla Orban, </a:t>
            </a:r>
            <a:r>
              <a:rPr lang="en-US" sz="1800" dirty="0">
                <a:hlinkClick r:id="rId7"/>
              </a:rPr>
              <a:t>kwidner@siue.edu</a:t>
            </a:r>
            <a:endParaRPr lang="en-US" sz="1800" dirty="0"/>
          </a:p>
          <a:p>
            <a:pPr lvl="2">
              <a:spcBef>
                <a:spcPts val="0"/>
              </a:spcBef>
              <a:spcAft>
                <a:spcPts val="600"/>
              </a:spcAft>
            </a:pPr>
            <a:r>
              <a:rPr lang="en-US" sz="1800" dirty="0"/>
              <a:t>Laurie Eisenhauer, </a:t>
            </a:r>
            <a:r>
              <a:rPr lang="en-US" sz="1800" dirty="0">
                <a:hlinkClick r:id="rId8"/>
              </a:rPr>
              <a:t>leisenh@siue.edu</a:t>
            </a:r>
            <a:endParaRPr lang="en-US" sz="1800" dirty="0"/>
          </a:p>
          <a:p>
            <a:pPr lvl="1">
              <a:spcBef>
                <a:spcPts val="0"/>
              </a:spcBef>
              <a:spcAft>
                <a:spcPts val="600"/>
              </a:spcAft>
            </a:pPr>
            <a:r>
              <a:rPr lang="en-US" sz="1800" b="1" dirty="0"/>
              <a:t>Bi-Weekly Payroll</a:t>
            </a:r>
          </a:p>
          <a:p>
            <a:pPr lvl="2">
              <a:spcBef>
                <a:spcPts val="0"/>
              </a:spcBef>
              <a:spcAft>
                <a:spcPts val="600"/>
              </a:spcAft>
            </a:pPr>
            <a:r>
              <a:rPr lang="en-US" sz="1800" dirty="0"/>
              <a:t>Cameron Bowman, </a:t>
            </a:r>
            <a:r>
              <a:rPr lang="en-US" sz="1800" dirty="0">
                <a:hlinkClick r:id="rId9"/>
              </a:rPr>
              <a:t>cabowma@siue.edu</a:t>
            </a:r>
            <a:endParaRPr lang="en-US" sz="1800" dirty="0"/>
          </a:p>
          <a:p>
            <a:pPr marL="0" indent="0">
              <a:spcBef>
                <a:spcPts val="0"/>
              </a:spcBef>
              <a:spcAft>
                <a:spcPts val="600"/>
              </a:spcAft>
              <a:buNone/>
            </a:pPr>
            <a:endParaRPr lang="en-US" sz="1800" dirty="0"/>
          </a:p>
        </p:txBody>
      </p:sp>
    </p:spTree>
    <p:extLst>
      <p:ext uri="{BB962C8B-B14F-4D97-AF65-F5344CB8AC3E}">
        <p14:creationId xmlns:p14="http://schemas.microsoft.com/office/powerpoint/2010/main" val="2304360998"/>
      </p:ext>
    </p:extLst>
  </p:cSld>
  <p:clrMapOvr>
    <a:masterClrMapping/>
  </p:clrMapOvr>
  <mc:AlternateContent xmlns:mc="http://schemas.openxmlformats.org/markup-compatibility/2006" xmlns:p14="http://schemas.microsoft.com/office/powerpoint/2010/main">
    <mc:Choice Requires="p14">
      <p:transition spd="med" p14:dur="700" advTm="11600">
        <p:fade/>
        <p:sndAc>
          <p:stSnd>
            <p:snd r:embed="rId3" name="Payroll Certification Review_28.wav"/>
          </p:stSnd>
        </p:sndAc>
      </p:transition>
    </mc:Choice>
    <mc:Fallback xmlns="">
      <p:transition spd="med" advTm="11600">
        <p:fade/>
        <p:sndAc>
          <p:stSnd>
            <p:snd r:embed="rId10" name="Payroll Certification Review_28.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normAutofit/>
          </a:bodyPr>
          <a:lstStyle/>
          <a:p>
            <a:r>
              <a:rPr lang="en-US" dirty="0"/>
              <a:t>Getting Familiar</a:t>
            </a:r>
          </a:p>
        </p:txBody>
      </p:sp>
      <p:sp>
        <p:nvSpPr>
          <p:cNvPr id="3" name="Content Placeholder 2"/>
          <p:cNvSpPr>
            <a:spLocks noGrp="1"/>
          </p:cNvSpPr>
          <p:nvPr>
            <p:ph sz="half" idx="1"/>
          </p:nvPr>
        </p:nvSpPr>
        <p:spPr>
          <a:xfrm>
            <a:off x="628650" y="1213681"/>
            <a:ext cx="7886700" cy="4769659"/>
          </a:xfrm>
        </p:spPr>
        <p:txBody>
          <a:bodyPr>
            <a:normAutofit/>
          </a:bodyPr>
          <a:lstStyle/>
          <a:p>
            <a:pPr marL="0" indent="0">
              <a:spcBef>
                <a:spcPts val="0"/>
              </a:spcBef>
              <a:spcAft>
                <a:spcPts val="600"/>
              </a:spcAft>
              <a:buNone/>
            </a:pPr>
            <a:r>
              <a:rPr lang="en-US" sz="1800" b="1" dirty="0">
                <a:solidFill>
                  <a:srgbClr val="EE352A"/>
                </a:solidFill>
              </a:rPr>
              <a:t>Main Screen</a:t>
            </a:r>
          </a:p>
          <a:p>
            <a:pPr>
              <a:spcBef>
                <a:spcPts val="0"/>
              </a:spcBef>
              <a:spcAft>
                <a:spcPts val="600"/>
              </a:spcAft>
            </a:pPr>
            <a:r>
              <a:rPr lang="en-US" sz="1800" dirty="0"/>
              <a:t>Three boxes (see next slide for screenshots):</a:t>
            </a:r>
          </a:p>
          <a:p>
            <a:pPr lvl="1">
              <a:spcBef>
                <a:spcPts val="0"/>
              </a:spcBef>
              <a:spcAft>
                <a:spcPts val="600"/>
              </a:spcAft>
            </a:pPr>
            <a:r>
              <a:rPr lang="en-US" sz="1800" i="1" dirty="0"/>
              <a:t>Current Payroll Certifications Ready for Approval</a:t>
            </a:r>
            <a:r>
              <a:rPr lang="en-US" sz="1800" dirty="0"/>
              <a:t> – outstanding certifications for review</a:t>
            </a:r>
          </a:p>
          <a:p>
            <a:pPr lvl="1">
              <a:spcBef>
                <a:spcPts val="0"/>
              </a:spcBef>
              <a:spcAft>
                <a:spcPts val="600"/>
              </a:spcAft>
            </a:pPr>
            <a:r>
              <a:rPr lang="en-US" sz="1800" i="1" dirty="0"/>
              <a:t>Unresolved Disputed Payroll Certifications</a:t>
            </a:r>
            <a:r>
              <a:rPr lang="en-US" sz="1800" dirty="0"/>
              <a:t> – review disputed certifications awaiting resolution from Payroll Department</a:t>
            </a:r>
          </a:p>
          <a:p>
            <a:pPr lvl="1">
              <a:spcBef>
                <a:spcPts val="0"/>
              </a:spcBef>
              <a:spcAft>
                <a:spcPts val="600"/>
              </a:spcAft>
            </a:pPr>
            <a:r>
              <a:rPr lang="en-US" sz="1800" i="1" dirty="0"/>
              <a:t>Previously Processed Payroll Certifications</a:t>
            </a:r>
            <a:r>
              <a:rPr lang="en-US" sz="1800" dirty="0"/>
              <a:t> – review certifications that have been approved or disputed</a:t>
            </a:r>
          </a:p>
          <a:p>
            <a:pPr>
              <a:spcBef>
                <a:spcPts val="0"/>
              </a:spcBef>
              <a:spcAft>
                <a:spcPts val="600"/>
              </a:spcAft>
            </a:pPr>
            <a:r>
              <a:rPr lang="en-US" sz="1800" dirty="0"/>
              <a:t>Each box also has column headers that can be used to sort and filter the contents</a:t>
            </a:r>
          </a:p>
        </p:txBody>
      </p:sp>
    </p:spTree>
    <p:extLst>
      <p:ext uri="{BB962C8B-B14F-4D97-AF65-F5344CB8AC3E}">
        <p14:creationId xmlns:p14="http://schemas.microsoft.com/office/powerpoint/2010/main" val="987165946"/>
      </p:ext>
    </p:extLst>
  </p:cSld>
  <p:clrMapOvr>
    <a:masterClrMapping/>
  </p:clrMapOvr>
  <mc:AlternateContent xmlns:mc="http://schemas.openxmlformats.org/markup-compatibility/2006" xmlns:p14="http://schemas.microsoft.com/office/powerpoint/2010/main">
    <mc:Choice Requires="p14">
      <p:transition spd="med" p14:dur="700" advTm="39673">
        <p:fade/>
        <p:sndAc>
          <p:endSnd/>
        </p:sndAc>
      </p:transition>
    </mc:Choice>
    <mc:Fallback xmlns="">
      <p:transition spd="med" advTm="39673">
        <p:fade/>
        <p:sndAc>
          <p:end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normAutofit/>
          </a:bodyPr>
          <a:lstStyle/>
          <a:p>
            <a:r>
              <a:rPr lang="en-US" dirty="0"/>
              <a:t>Getting Familiar</a:t>
            </a:r>
          </a:p>
        </p:txBody>
      </p:sp>
      <p:sp>
        <p:nvSpPr>
          <p:cNvPr id="3" name="Content Placeholder 2"/>
          <p:cNvSpPr>
            <a:spLocks noGrp="1"/>
          </p:cNvSpPr>
          <p:nvPr>
            <p:ph sz="half" idx="1"/>
          </p:nvPr>
        </p:nvSpPr>
        <p:spPr>
          <a:xfrm>
            <a:off x="628650" y="1213681"/>
            <a:ext cx="7886700" cy="4769659"/>
          </a:xfrm>
        </p:spPr>
        <p:txBody>
          <a:bodyPr>
            <a:normAutofit/>
          </a:bodyPr>
          <a:lstStyle/>
          <a:p>
            <a:pPr marL="0" indent="0">
              <a:spcBef>
                <a:spcPts val="0"/>
              </a:spcBef>
              <a:spcAft>
                <a:spcPts val="600"/>
              </a:spcAft>
              <a:buNone/>
            </a:pPr>
            <a:r>
              <a:rPr lang="en-US" sz="1800" b="1" dirty="0">
                <a:solidFill>
                  <a:srgbClr val="EE352A"/>
                </a:solidFill>
              </a:rPr>
              <a:t>Main Screen</a:t>
            </a:r>
          </a:p>
          <a:p>
            <a:pPr>
              <a:spcBef>
                <a:spcPts val="0"/>
              </a:spcBef>
              <a:spcAft>
                <a:spcPts val="600"/>
              </a:spcAft>
            </a:pPr>
            <a:r>
              <a:rPr lang="en-US" sz="1800" dirty="0"/>
              <a:t>Three boxes:</a:t>
            </a:r>
          </a:p>
        </p:txBody>
      </p:sp>
      <p:pic>
        <p:nvPicPr>
          <p:cNvPr id="2" name="Picture 1">
            <a:extLst>
              <a:ext uri="{FF2B5EF4-FFF2-40B4-BE49-F238E27FC236}">
                <a16:creationId xmlns:a16="http://schemas.microsoft.com/office/drawing/2014/main" id="{BB29E9E7-AB7B-4609-9497-CE78F7602F32}"/>
              </a:ext>
            </a:extLst>
          </p:cNvPr>
          <p:cNvPicPr/>
          <p:nvPr/>
        </p:nvPicPr>
        <p:blipFill rotWithShape="1">
          <a:blip r:embed="rId4"/>
          <a:srcRect l="10580" t="17025" r="1521" b="7406"/>
          <a:stretch/>
        </p:blipFill>
        <p:spPr>
          <a:xfrm>
            <a:off x="890898" y="2083995"/>
            <a:ext cx="7362204" cy="3560324"/>
          </a:xfrm>
          <a:prstGeom prst="rect">
            <a:avLst/>
          </a:prstGeom>
        </p:spPr>
      </p:pic>
    </p:spTree>
    <p:extLst>
      <p:ext uri="{BB962C8B-B14F-4D97-AF65-F5344CB8AC3E}">
        <p14:creationId xmlns:p14="http://schemas.microsoft.com/office/powerpoint/2010/main" val="1339995882"/>
      </p:ext>
    </p:extLst>
  </p:cSld>
  <p:clrMapOvr>
    <a:masterClrMapping/>
  </p:clrMapOvr>
  <mc:AlternateContent xmlns:mc="http://schemas.openxmlformats.org/markup-compatibility/2006" xmlns:p14="http://schemas.microsoft.com/office/powerpoint/2010/main">
    <mc:Choice Requires="p14">
      <p:transition spd="med" p14:dur="700" advTm="4987">
        <p:fade/>
        <p:sndAc>
          <p:stSnd>
            <p:snd r:embed="rId3" name="Payroll Certification Review_Slide 4.wav"/>
          </p:stSnd>
        </p:sndAc>
      </p:transition>
    </mc:Choice>
    <mc:Fallback xmlns="">
      <p:transition spd="med" advTm="4987">
        <p:fade/>
        <p:sndAc>
          <p:stSnd>
            <p:snd r:embed="rId5" name="Payroll Certification Review_Slide 4.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normAutofit/>
          </a:bodyPr>
          <a:lstStyle/>
          <a:p>
            <a:r>
              <a:rPr lang="en-US" dirty="0"/>
              <a:t>Getting Familiar</a:t>
            </a:r>
          </a:p>
        </p:txBody>
      </p:sp>
      <p:sp>
        <p:nvSpPr>
          <p:cNvPr id="3" name="Content Placeholder 2"/>
          <p:cNvSpPr>
            <a:spLocks noGrp="1"/>
          </p:cNvSpPr>
          <p:nvPr>
            <p:ph sz="half" idx="1"/>
          </p:nvPr>
        </p:nvSpPr>
        <p:spPr>
          <a:xfrm>
            <a:off x="628649" y="1213682"/>
            <a:ext cx="8170256" cy="2400300"/>
          </a:xfrm>
        </p:spPr>
        <p:txBody>
          <a:bodyPr wrap="square">
            <a:normAutofit fontScale="92500" lnSpcReduction="10000"/>
          </a:bodyPr>
          <a:lstStyle/>
          <a:p>
            <a:pPr marL="0" indent="0">
              <a:spcBef>
                <a:spcPts val="0"/>
              </a:spcBef>
              <a:spcAft>
                <a:spcPts val="600"/>
              </a:spcAft>
              <a:buNone/>
            </a:pPr>
            <a:r>
              <a:rPr lang="en-US" sz="1800" b="1" dirty="0">
                <a:solidFill>
                  <a:srgbClr val="EE352A"/>
                </a:solidFill>
              </a:rPr>
              <a:t>Main Screen</a:t>
            </a:r>
          </a:p>
          <a:p>
            <a:pPr>
              <a:spcBef>
                <a:spcPts val="0"/>
              </a:spcBef>
              <a:spcAft>
                <a:spcPts val="600"/>
              </a:spcAft>
            </a:pPr>
            <a:r>
              <a:rPr lang="en-US" sz="1800" dirty="0"/>
              <a:t>Sorting with column headers</a:t>
            </a:r>
          </a:p>
          <a:p>
            <a:pPr lvl="1">
              <a:spcBef>
                <a:spcPts val="0"/>
              </a:spcBef>
              <a:spcAft>
                <a:spcPts val="600"/>
              </a:spcAft>
            </a:pPr>
            <a:r>
              <a:rPr lang="en-US" sz="1800" dirty="0"/>
              <a:t>Click the column header you want to sort by</a:t>
            </a:r>
          </a:p>
          <a:p>
            <a:pPr lvl="1">
              <a:spcBef>
                <a:spcPts val="0"/>
              </a:spcBef>
              <a:spcAft>
                <a:spcPts val="600"/>
              </a:spcAft>
            </a:pPr>
            <a:r>
              <a:rPr lang="en-US" sz="1800" dirty="0"/>
              <a:t>Sorting options: Ascending (leftmost), Descending (second from left)</a:t>
            </a:r>
          </a:p>
          <a:p>
            <a:pPr>
              <a:spcBef>
                <a:spcPts val="0"/>
              </a:spcBef>
              <a:spcAft>
                <a:spcPts val="600"/>
              </a:spcAft>
            </a:pPr>
            <a:r>
              <a:rPr lang="en-US" sz="1800" dirty="0"/>
              <a:t>Can hide column with Hide Column</a:t>
            </a:r>
          </a:p>
          <a:p>
            <a:pPr>
              <a:spcBef>
                <a:spcPts val="0"/>
              </a:spcBef>
              <a:spcAft>
                <a:spcPts val="600"/>
              </a:spcAft>
            </a:pPr>
            <a:r>
              <a:rPr lang="en-US" sz="1800" dirty="0"/>
              <a:t>Can group by content with Control Break</a:t>
            </a:r>
          </a:p>
          <a:p>
            <a:pPr lvl="1">
              <a:spcBef>
                <a:spcPts val="0"/>
              </a:spcBef>
              <a:spcAft>
                <a:spcPts val="600"/>
              </a:spcAft>
            </a:pPr>
            <a:r>
              <a:rPr lang="en-US" sz="1800" dirty="0"/>
              <a:t>Ex. Grouping by Certification Type</a:t>
            </a:r>
          </a:p>
          <a:p>
            <a:pPr>
              <a:spcBef>
                <a:spcPts val="0"/>
              </a:spcBef>
              <a:spcAft>
                <a:spcPts val="600"/>
              </a:spcAft>
            </a:pPr>
            <a:endParaRPr lang="en-US" sz="1800" dirty="0"/>
          </a:p>
          <a:p>
            <a:pPr lvl="1">
              <a:spcBef>
                <a:spcPts val="0"/>
              </a:spcBef>
              <a:spcAft>
                <a:spcPts val="600"/>
              </a:spcAft>
            </a:pPr>
            <a:endParaRPr lang="en-US" sz="1800" dirty="0"/>
          </a:p>
        </p:txBody>
      </p:sp>
      <p:pic>
        <p:nvPicPr>
          <p:cNvPr id="5" name="Picture 4">
            <a:extLst>
              <a:ext uri="{FF2B5EF4-FFF2-40B4-BE49-F238E27FC236}">
                <a16:creationId xmlns:a16="http://schemas.microsoft.com/office/drawing/2014/main" id="{6B4FDBF9-1BDC-4E68-BCB6-FB242A277C3C}"/>
              </a:ext>
            </a:extLst>
          </p:cNvPr>
          <p:cNvPicPr>
            <a:picLocks noChangeAspect="1"/>
          </p:cNvPicPr>
          <p:nvPr/>
        </p:nvPicPr>
        <p:blipFill>
          <a:blip r:embed="rId4"/>
          <a:stretch>
            <a:fillRect/>
          </a:stretch>
        </p:blipFill>
        <p:spPr>
          <a:xfrm>
            <a:off x="628649" y="3521491"/>
            <a:ext cx="2324100" cy="2400300"/>
          </a:xfrm>
          <a:prstGeom prst="rect">
            <a:avLst/>
          </a:prstGeom>
        </p:spPr>
      </p:pic>
      <p:pic>
        <p:nvPicPr>
          <p:cNvPr id="8" name="Picture 7">
            <a:extLst>
              <a:ext uri="{FF2B5EF4-FFF2-40B4-BE49-F238E27FC236}">
                <a16:creationId xmlns:a16="http://schemas.microsoft.com/office/drawing/2014/main" id="{F59A3595-81D7-470B-BC14-4AD8641BDFC3}"/>
              </a:ext>
            </a:extLst>
          </p:cNvPr>
          <p:cNvPicPr>
            <a:picLocks noChangeAspect="1"/>
          </p:cNvPicPr>
          <p:nvPr/>
        </p:nvPicPr>
        <p:blipFill>
          <a:blip r:embed="rId5"/>
          <a:stretch>
            <a:fillRect/>
          </a:stretch>
        </p:blipFill>
        <p:spPr>
          <a:xfrm>
            <a:off x="4485899" y="3418032"/>
            <a:ext cx="4313006" cy="2607218"/>
          </a:xfrm>
          <a:prstGeom prst="rect">
            <a:avLst/>
          </a:prstGeom>
        </p:spPr>
      </p:pic>
    </p:spTree>
    <p:extLst>
      <p:ext uri="{BB962C8B-B14F-4D97-AF65-F5344CB8AC3E}">
        <p14:creationId xmlns:p14="http://schemas.microsoft.com/office/powerpoint/2010/main" val="2471182784"/>
      </p:ext>
    </p:extLst>
  </p:cSld>
  <p:clrMapOvr>
    <a:masterClrMapping/>
  </p:clrMapOvr>
  <mc:AlternateContent xmlns:mc="http://schemas.openxmlformats.org/markup-compatibility/2006" xmlns:p14="http://schemas.microsoft.com/office/powerpoint/2010/main">
    <mc:Choice Requires="p14">
      <p:transition spd="med" p14:dur="700" advTm="22194">
        <p:fade/>
        <p:sndAc>
          <p:stSnd>
            <p:snd r:embed="rId3" name="Payroll Certification Review_Slide 5.wav"/>
          </p:stSnd>
        </p:sndAc>
      </p:transition>
    </mc:Choice>
    <mc:Fallback xmlns="">
      <p:transition spd="med" advTm="22194">
        <p:fade/>
        <p:sndAc>
          <p:stSnd>
            <p:snd r:embed="rId6" name="Payroll Certification Review_Slide 5.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normAutofit/>
          </a:bodyPr>
          <a:lstStyle/>
          <a:p>
            <a:r>
              <a:rPr lang="en-US" dirty="0"/>
              <a:t>Getting Familiar</a:t>
            </a:r>
          </a:p>
        </p:txBody>
      </p:sp>
      <p:sp>
        <p:nvSpPr>
          <p:cNvPr id="3" name="Content Placeholder 2"/>
          <p:cNvSpPr>
            <a:spLocks noGrp="1"/>
          </p:cNvSpPr>
          <p:nvPr>
            <p:ph sz="half" idx="1"/>
          </p:nvPr>
        </p:nvSpPr>
        <p:spPr>
          <a:xfrm>
            <a:off x="628649" y="1213681"/>
            <a:ext cx="8197717" cy="4465224"/>
          </a:xfrm>
        </p:spPr>
        <p:txBody>
          <a:bodyPr wrap="square">
            <a:normAutofit/>
          </a:bodyPr>
          <a:lstStyle/>
          <a:p>
            <a:pPr marL="0" indent="0">
              <a:spcBef>
                <a:spcPts val="0"/>
              </a:spcBef>
              <a:spcAft>
                <a:spcPts val="600"/>
              </a:spcAft>
              <a:buNone/>
            </a:pPr>
            <a:r>
              <a:rPr lang="en-US" sz="1800" b="1" dirty="0">
                <a:solidFill>
                  <a:srgbClr val="EE352A"/>
                </a:solidFill>
              </a:rPr>
              <a:t>Main Screen</a:t>
            </a:r>
          </a:p>
          <a:p>
            <a:pPr>
              <a:spcBef>
                <a:spcPts val="0"/>
              </a:spcBef>
              <a:spcAft>
                <a:spcPts val="600"/>
              </a:spcAft>
            </a:pPr>
            <a:r>
              <a:rPr lang="en-US" sz="1800" dirty="0"/>
              <a:t>Filtering with column headers</a:t>
            </a:r>
          </a:p>
          <a:p>
            <a:pPr lvl="1">
              <a:spcBef>
                <a:spcPts val="0"/>
              </a:spcBef>
              <a:spcAft>
                <a:spcPts val="600"/>
              </a:spcAft>
            </a:pPr>
            <a:r>
              <a:rPr lang="en-US" sz="1800" dirty="0"/>
              <a:t>Clicking on each header also provides a list to filter by</a:t>
            </a:r>
          </a:p>
          <a:p>
            <a:pPr lvl="1">
              <a:spcBef>
                <a:spcPts val="0"/>
              </a:spcBef>
              <a:spcAft>
                <a:spcPts val="600"/>
              </a:spcAft>
            </a:pPr>
            <a:r>
              <a:rPr lang="en-US" sz="1800" dirty="0"/>
              <a:t>Filter by Budget Purpose, Payroll, Certification Type, and Status</a:t>
            </a:r>
          </a:p>
          <a:p>
            <a:pPr lvl="2">
              <a:spcBef>
                <a:spcPts val="0"/>
              </a:spcBef>
              <a:spcAft>
                <a:spcPts val="600"/>
              </a:spcAft>
            </a:pPr>
            <a:r>
              <a:rPr lang="en-US" sz="1800" dirty="0"/>
              <a:t>Ex. filter only certifications that are expired</a:t>
            </a:r>
          </a:p>
        </p:txBody>
      </p:sp>
      <p:pic>
        <p:nvPicPr>
          <p:cNvPr id="6" name="Picture 5">
            <a:extLst>
              <a:ext uri="{FF2B5EF4-FFF2-40B4-BE49-F238E27FC236}">
                <a16:creationId xmlns:a16="http://schemas.microsoft.com/office/drawing/2014/main" id="{94E7A1DE-5A98-4EDF-9B61-8349D8A3409B}"/>
              </a:ext>
            </a:extLst>
          </p:cNvPr>
          <p:cNvPicPr>
            <a:picLocks noChangeAspect="1"/>
          </p:cNvPicPr>
          <p:nvPr/>
        </p:nvPicPr>
        <p:blipFill rotWithShape="1">
          <a:blip r:embed="rId4"/>
          <a:srcRect l="8741" r="25296"/>
          <a:stretch/>
        </p:blipFill>
        <p:spPr>
          <a:xfrm>
            <a:off x="628649" y="3446293"/>
            <a:ext cx="2519465" cy="2390775"/>
          </a:xfrm>
          <a:prstGeom prst="rect">
            <a:avLst/>
          </a:prstGeom>
        </p:spPr>
      </p:pic>
      <p:pic>
        <p:nvPicPr>
          <p:cNvPr id="11" name="Picture 10">
            <a:extLst>
              <a:ext uri="{FF2B5EF4-FFF2-40B4-BE49-F238E27FC236}">
                <a16:creationId xmlns:a16="http://schemas.microsoft.com/office/drawing/2014/main" id="{AF1ECF75-79BD-423C-A2D7-F800C8D9AF39}"/>
              </a:ext>
            </a:extLst>
          </p:cNvPr>
          <p:cNvPicPr>
            <a:picLocks noChangeAspect="1"/>
          </p:cNvPicPr>
          <p:nvPr/>
        </p:nvPicPr>
        <p:blipFill>
          <a:blip r:embed="rId5"/>
          <a:stretch>
            <a:fillRect/>
          </a:stretch>
        </p:blipFill>
        <p:spPr>
          <a:xfrm>
            <a:off x="3505437" y="3270273"/>
            <a:ext cx="5320929" cy="2800937"/>
          </a:xfrm>
          <a:prstGeom prst="rect">
            <a:avLst/>
          </a:prstGeom>
        </p:spPr>
      </p:pic>
    </p:spTree>
    <p:extLst>
      <p:ext uri="{BB962C8B-B14F-4D97-AF65-F5344CB8AC3E}">
        <p14:creationId xmlns:p14="http://schemas.microsoft.com/office/powerpoint/2010/main" val="590393475"/>
      </p:ext>
    </p:extLst>
  </p:cSld>
  <p:clrMapOvr>
    <a:masterClrMapping/>
  </p:clrMapOvr>
  <mc:AlternateContent xmlns:mc="http://schemas.openxmlformats.org/markup-compatibility/2006" xmlns:p14="http://schemas.microsoft.com/office/powerpoint/2010/main">
    <mc:Choice Requires="p14">
      <p:transition spd="med" p14:dur="700" advTm="14874">
        <p:fade/>
        <p:sndAc>
          <p:stSnd>
            <p:snd r:embed="rId3" name="Payroll Certification Review_Slide 6.wav"/>
          </p:stSnd>
        </p:sndAc>
      </p:transition>
    </mc:Choice>
    <mc:Fallback xmlns="">
      <p:transition spd="med" advTm="14874">
        <p:fade/>
        <p:sndAc>
          <p:stSnd>
            <p:snd r:embed="rId6" name="Payroll Certification Review_Slide 6.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normAutofit/>
          </a:bodyPr>
          <a:lstStyle/>
          <a:p>
            <a:r>
              <a:rPr lang="en-US" dirty="0"/>
              <a:t>Getting Familiar</a:t>
            </a:r>
          </a:p>
        </p:txBody>
      </p:sp>
      <p:sp>
        <p:nvSpPr>
          <p:cNvPr id="3" name="Content Placeholder 2"/>
          <p:cNvSpPr>
            <a:spLocks noGrp="1"/>
          </p:cNvSpPr>
          <p:nvPr>
            <p:ph sz="half" idx="1"/>
          </p:nvPr>
        </p:nvSpPr>
        <p:spPr>
          <a:xfrm>
            <a:off x="628650" y="1213681"/>
            <a:ext cx="7886700" cy="4769659"/>
          </a:xfrm>
        </p:spPr>
        <p:txBody>
          <a:bodyPr>
            <a:normAutofit/>
          </a:bodyPr>
          <a:lstStyle/>
          <a:p>
            <a:pPr marL="0" indent="0">
              <a:spcBef>
                <a:spcPts val="0"/>
              </a:spcBef>
              <a:spcAft>
                <a:spcPts val="600"/>
              </a:spcAft>
              <a:buNone/>
            </a:pPr>
            <a:r>
              <a:rPr lang="en-US" sz="1800" b="1" dirty="0">
                <a:solidFill>
                  <a:srgbClr val="EE352A"/>
                </a:solidFill>
              </a:rPr>
              <a:t>Main Screen</a:t>
            </a:r>
          </a:p>
          <a:p>
            <a:pPr>
              <a:spcBef>
                <a:spcPts val="0"/>
              </a:spcBef>
              <a:spcAft>
                <a:spcPts val="600"/>
              </a:spcAft>
            </a:pPr>
            <a:r>
              <a:rPr lang="en-US" sz="1800" dirty="0"/>
              <a:t>Current Payroll Certifications Ready for Approval</a:t>
            </a:r>
          </a:p>
          <a:p>
            <a:pPr marL="0" indent="0">
              <a:spcBef>
                <a:spcPts val="0"/>
              </a:spcBef>
              <a:spcAft>
                <a:spcPts val="600"/>
              </a:spcAft>
              <a:buNone/>
            </a:pPr>
            <a:endParaRPr lang="en-US" sz="1800" i="1" dirty="0"/>
          </a:p>
        </p:txBody>
      </p:sp>
      <p:pic>
        <p:nvPicPr>
          <p:cNvPr id="5" name="Picture 4">
            <a:extLst>
              <a:ext uri="{FF2B5EF4-FFF2-40B4-BE49-F238E27FC236}">
                <a16:creationId xmlns:a16="http://schemas.microsoft.com/office/drawing/2014/main" id="{F8F2E6AF-1C4B-4B13-B440-8F51E1D9D587}"/>
              </a:ext>
            </a:extLst>
          </p:cNvPr>
          <p:cNvPicPr>
            <a:picLocks noChangeAspect="1"/>
          </p:cNvPicPr>
          <p:nvPr/>
        </p:nvPicPr>
        <p:blipFill>
          <a:blip r:embed="rId4"/>
          <a:stretch>
            <a:fillRect/>
          </a:stretch>
        </p:blipFill>
        <p:spPr>
          <a:xfrm>
            <a:off x="547687" y="2005769"/>
            <a:ext cx="8048625" cy="3638550"/>
          </a:xfrm>
          <a:prstGeom prst="rect">
            <a:avLst/>
          </a:prstGeom>
        </p:spPr>
      </p:pic>
    </p:spTree>
    <p:extLst>
      <p:ext uri="{BB962C8B-B14F-4D97-AF65-F5344CB8AC3E}">
        <p14:creationId xmlns:p14="http://schemas.microsoft.com/office/powerpoint/2010/main" val="3891488380"/>
      </p:ext>
    </p:extLst>
  </p:cSld>
  <p:clrMapOvr>
    <a:masterClrMapping/>
  </p:clrMapOvr>
  <mc:AlternateContent xmlns:mc="http://schemas.openxmlformats.org/markup-compatibility/2006" xmlns:p14="http://schemas.microsoft.com/office/powerpoint/2010/main">
    <mc:Choice Requires="p14">
      <p:transition spd="med" p14:dur="700" advTm="5216">
        <p:fade/>
        <p:sndAc>
          <p:stSnd>
            <p:snd r:embed="rId3" name="Payroll Certification Review_Slide 7.wav"/>
          </p:stSnd>
        </p:sndAc>
      </p:transition>
    </mc:Choice>
    <mc:Fallback xmlns="">
      <p:transition spd="med" advTm="5216">
        <p:fade/>
        <p:sndAc>
          <p:stSnd>
            <p:snd r:embed="rId5" name="Payroll Certification Review_Slide 7.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lstStyle/>
          <a:p>
            <a:r>
              <a:rPr lang="en-US" dirty="0"/>
              <a:t>Getting Familiar</a:t>
            </a:r>
          </a:p>
        </p:txBody>
      </p:sp>
      <p:sp>
        <p:nvSpPr>
          <p:cNvPr id="3" name="Content Placeholder 2"/>
          <p:cNvSpPr>
            <a:spLocks noGrp="1"/>
          </p:cNvSpPr>
          <p:nvPr>
            <p:ph sz="half" idx="1"/>
          </p:nvPr>
        </p:nvSpPr>
        <p:spPr>
          <a:xfrm>
            <a:off x="628650" y="1213682"/>
            <a:ext cx="7886700" cy="792088"/>
          </a:xfrm>
        </p:spPr>
        <p:txBody>
          <a:bodyPr>
            <a:normAutofit/>
          </a:bodyPr>
          <a:lstStyle/>
          <a:p>
            <a:pPr marL="0" indent="0">
              <a:spcBef>
                <a:spcPts val="0"/>
              </a:spcBef>
              <a:spcAft>
                <a:spcPts val="600"/>
              </a:spcAft>
              <a:buNone/>
            </a:pPr>
            <a:r>
              <a:rPr lang="en-US" sz="1800" b="1" dirty="0">
                <a:solidFill>
                  <a:srgbClr val="EE352A"/>
                </a:solidFill>
              </a:rPr>
              <a:t>Main Screen</a:t>
            </a:r>
          </a:p>
          <a:p>
            <a:pPr>
              <a:spcBef>
                <a:spcPts val="0"/>
              </a:spcBef>
              <a:spcAft>
                <a:spcPts val="600"/>
              </a:spcAft>
            </a:pPr>
            <a:r>
              <a:rPr lang="en-US" sz="1800" dirty="0"/>
              <a:t> Unresolved Disputed Payroll Certifications</a:t>
            </a:r>
            <a:endParaRPr lang="en-US" sz="1800" i="1" dirty="0"/>
          </a:p>
        </p:txBody>
      </p:sp>
      <p:pic>
        <p:nvPicPr>
          <p:cNvPr id="6" name="Picture 5">
            <a:extLst>
              <a:ext uri="{FF2B5EF4-FFF2-40B4-BE49-F238E27FC236}">
                <a16:creationId xmlns:a16="http://schemas.microsoft.com/office/drawing/2014/main" id="{12CB0E9A-3E57-4AA7-9D33-C528BCE1BBC7}"/>
              </a:ext>
            </a:extLst>
          </p:cNvPr>
          <p:cNvPicPr>
            <a:picLocks noChangeAspect="1"/>
          </p:cNvPicPr>
          <p:nvPr/>
        </p:nvPicPr>
        <p:blipFill rotWithShape="1">
          <a:blip r:embed="rId4"/>
          <a:srcRect b="51807"/>
          <a:stretch/>
        </p:blipFill>
        <p:spPr>
          <a:xfrm>
            <a:off x="557212" y="2005769"/>
            <a:ext cx="8104187" cy="1769818"/>
          </a:xfrm>
          <a:prstGeom prst="rect">
            <a:avLst/>
          </a:prstGeom>
        </p:spPr>
      </p:pic>
      <p:sp>
        <p:nvSpPr>
          <p:cNvPr id="5" name="Content Placeholder 2">
            <a:extLst>
              <a:ext uri="{FF2B5EF4-FFF2-40B4-BE49-F238E27FC236}">
                <a16:creationId xmlns:a16="http://schemas.microsoft.com/office/drawing/2014/main" id="{72121A8F-C649-4928-B460-77575D869970}"/>
              </a:ext>
            </a:extLst>
          </p:cNvPr>
          <p:cNvSpPr txBox="1">
            <a:spLocks/>
          </p:cNvSpPr>
          <p:nvPr/>
        </p:nvSpPr>
        <p:spPr>
          <a:xfrm>
            <a:off x="628650" y="4035540"/>
            <a:ext cx="7886700" cy="79208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spcAft>
                <a:spcPts val="12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1800" dirty="0"/>
              <a:t>Payroll calendars with cutoff dates can be found at </a:t>
            </a:r>
            <a:r>
              <a:rPr lang="en-US" sz="1800" dirty="0">
                <a:hlinkClick r:id="rId5"/>
              </a:rPr>
              <a:t>siue.edu/</a:t>
            </a:r>
            <a:r>
              <a:rPr lang="en-US" sz="1800" dirty="0" err="1">
                <a:hlinkClick r:id="rId5"/>
              </a:rPr>
              <a:t>hr</a:t>
            </a:r>
            <a:r>
              <a:rPr lang="en-US" sz="1800" dirty="0">
                <a:hlinkClick r:id="rId5"/>
              </a:rPr>
              <a:t>/payroll</a:t>
            </a:r>
            <a:endParaRPr lang="en-US" sz="1800" dirty="0"/>
          </a:p>
        </p:txBody>
      </p:sp>
    </p:spTree>
    <p:extLst>
      <p:ext uri="{BB962C8B-B14F-4D97-AF65-F5344CB8AC3E}">
        <p14:creationId xmlns:p14="http://schemas.microsoft.com/office/powerpoint/2010/main" val="1707558241"/>
      </p:ext>
    </p:extLst>
  </p:cSld>
  <p:clrMapOvr>
    <a:masterClrMapping/>
  </p:clrMapOvr>
  <mc:AlternateContent xmlns:mc="http://schemas.openxmlformats.org/markup-compatibility/2006" xmlns:p14="http://schemas.microsoft.com/office/powerpoint/2010/main">
    <mc:Choice Requires="p14">
      <p:transition spd="med" p14:dur="700" advTm="56550">
        <p:fade/>
        <p:sndAc>
          <p:stSnd>
            <p:snd r:embed="rId3" name="Payroll Certification Review_Slide 8.wav"/>
          </p:stSnd>
        </p:sndAc>
      </p:transition>
    </mc:Choice>
    <mc:Fallback xmlns="">
      <p:transition spd="med" advTm="56550">
        <p:fade/>
        <p:sndAc>
          <p:stSnd>
            <p:snd r:embed="rId6" name="Payroll Certification Review_Slide 8.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6628"/>
            <a:ext cx="7886700" cy="739773"/>
          </a:xfrm>
        </p:spPr>
        <p:txBody>
          <a:bodyPr/>
          <a:lstStyle/>
          <a:p>
            <a:r>
              <a:rPr lang="en-US" dirty="0"/>
              <a:t>Getting Familiar</a:t>
            </a:r>
          </a:p>
        </p:txBody>
      </p:sp>
      <p:sp>
        <p:nvSpPr>
          <p:cNvPr id="3" name="Content Placeholder 2"/>
          <p:cNvSpPr>
            <a:spLocks noGrp="1"/>
          </p:cNvSpPr>
          <p:nvPr>
            <p:ph sz="half" idx="1"/>
          </p:nvPr>
        </p:nvSpPr>
        <p:spPr>
          <a:xfrm>
            <a:off x="628650" y="1213681"/>
            <a:ext cx="7886700" cy="4769659"/>
          </a:xfrm>
        </p:spPr>
        <p:txBody>
          <a:bodyPr>
            <a:normAutofit/>
          </a:bodyPr>
          <a:lstStyle/>
          <a:p>
            <a:pPr marL="0" indent="0">
              <a:spcBef>
                <a:spcPts val="0"/>
              </a:spcBef>
              <a:spcAft>
                <a:spcPts val="600"/>
              </a:spcAft>
              <a:buNone/>
            </a:pPr>
            <a:r>
              <a:rPr lang="en-US" sz="1800" b="1" dirty="0">
                <a:solidFill>
                  <a:srgbClr val="EE352A"/>
                </a:solidFill>
              </a:rPr>
              <a:t>Main Screen</a:t>
            </a:r>
          </a:p>
          <a:p>
            <a:pPr>
              <a:spcBef>
                <a:spcPts val="0"/>
              </a:spcBef>
              <a:spcAft>
                <a:spcPts val="600"/>
              </a:spcAft>
            </a:pPr>
            <a:r>
              <a:rPr lang="en-US" sz="1800" dirty="0"/>
              <a:t> Previously Processed Payroll Certifications</a:t>
            </a:r>
            <a:endParaRPr lang="en-US" sz="1800" i="1" dirty="0"/>
          </a:p>
        </p:txBody>
      </p:sp>
      <p:pic>
        <p:nvPicPr>
          <p:cNvPr id="8" name="Picture 7">
            <a:extLst>
              <a:ext uri="{FF2B5EF4-FFF2-40B4-BE49-F238E27FC236}">
                <a16:creationId xmlns:a16="http://schemas.microsoft.com/office/drawing/2014/main" id="{9F7AE010-D8A9-47B7-9B0A-E775ECCEC5AC}"/>
              </a:ext>
            </a:extLst>
          </p:cNvPr>
          <p:cNvPicPr>
            <a:picLocks noChangeAspect="1"/>
          </p:cNvPicPr>
          <p:nvPr/>
        </p:nvPicPr>
        <p:blipFill rotWithShape="1">
          <a:blip r:embed="rId4"/>
          <a:srcRect b="10280"/>
          <a:stretch/>
        </p:blipFill>
        <p:spPr>
          <a:xfrm>
            <a:off x="523875" y="2103520"/>
            <a:ext cx="8096250" cy="3879820"/>
          </a:xfrm>
          <a:prstGeom prst="rect">
            <a:avLst/>
          </a:prstGeom>
        </p:spPr>
      </p:pic>
    </p:spTree>
    <p:extLst>
      <p:ext uri="{BB962C8B-B14F-4D97-AF65-F5344CB8AC3E}">
        <p14:creationId xmlns:p14="http://schemas.microsoft.com/office/powerpoint/2010/main" val="3628245160"/>
      </p:ext>
    </p:extLst>
  </p:cSld>
  <p:clrMapOvr>
    <a:masterClrMapping/>
  </p:clrMapOvr>
  <mc:AlternateContent xmlns:mc="http://schemas.openxmlformats.org/markup-compatibility/2006" xmlns:p14="http://schemas.microsoft.com/office/powerpoint/2010/main">
    <mc:Choice Requires="p14">
      <p:transition spd="med" p14:dur="700" advTm="10002">
        <p:fade/>
        <p:sndAc>
          <p:stSnd>
            <p:snd r:embed="rId3" name="Payroll Certification Review_Slide 9.wav"/>
          </p:stSnd>
        </p:sndAc>
      </p:transition>
    </mc:Choice>
    <mc:Fallback xmlns="">
      <p:transition spd="med" advTm="10002">
        <p:fade/>
        <p:sndAc>
          <p:stSnd>
            <p:snd r:embed="rId5" name="Payroll Certification Review_Slide 9.wav"/>
          </p:stSnd>
        </p:sndAc>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1738</TotalTime>
  <Words>2285</Words>
  <Application>Microsoft Office PowerPoint</Application>
  <PresentationFormat>On-screen Show (4:3)</PresentationFormat>
  <Paragraphs>182</Paragraphs>
  <Slides>28</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Arial Black</vt:lpstr>
      <vt:lpstr>Bookman Old Style</vt:lpstr>
      <vt:lpstr>Calibri</vt:lpstr>
      <vt:lpstr>Calibri Light</vt:lpstr>
      <vt:lpstr>Cambria Math</vt:lpstr>
      <vt:lpstr>Times New Roman</vt:lpstr>
      <vt:lpstr>URWGroteskT</vt:lpstr>
      <vt:lpstr>URWGroteskTExtLig</vt:lpstr>
      <vt:lpstr>Office Theme</vt:lpstr>
      <vt:lpstr>PowerPoint Presentation</vt:lpstr>
      <vt:lpstr>Getting Familiar</vt:lpstr>
      <vt:lpstr>Getting Familiar</vt:lpstr>
      <vt:lpstr>Getting Familiar</vt:lpstr>
      <vt:lpstr>Getting Familiar</vt:lpstr>
      <vt:lpstr>Getting Familiar</vt:lpstr>
      <vt:lpstr>Getting Familiar</vt:lpstr>
      <vt:lpstr>Getting Familiar</vt:lpstr>
      <vt:lpstr>Getting Familiar</vt:lpstr>
      <vt:lpstr>Viewing and Reviewing</vt:lpstr>
      <vt:lpstr>Viewing and Reviewing</vt:lpstr>
      <vt:lpstr>Viewing and Reviewing</vt:lpstr>
      <vt:lpstr>Pause for Deferred Pay</vt:lpstr>
      <vt:lpstr>Pause for Deferred Pay</vt:lpstr>
      <vt:lpstr>Viewing and Reviewing</vt:lpstr>
      <vt:lpstr>Viewing and Reviewing</vt:lpstr>
      <vt:lpstr>Viewing and Reviewing</vt:lpstr>
      <vt:lpstr>Viewing and Reviewing</vt:lpstr>
      <vt:lpstr>Viewing and Reviewing</vt:lpstr>
      <vt:lpstr>Viewing and Reviewing</vt:lpstr>
      <vt:lpstr>Viewing and Reviewing</vt:lpstr>
      <vt:lpstr>Viewing and Reviewing</vt:lpstr>
      <vt:lpstr>Viewing and Reviewing</vt:lpstr>
      <vt:lpstr>Viewing and Reviewing</vt:lpstr>
      <vt:lpstr>Viewing and Reviewing</vt:lpstr>
      <vt:lpstr>Payroll Certification Review Verification</vt:lpstr>
      <vt:lpstr>Payroll Certification Review Verification</vt:lpstr>
      <vt:lpstr>Questions, Comments, Concerns?</vt:lpstr>
    </vt:vector>
  </TitlesOfParts>
  <Company>ITS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Frierdich, Daniel</dc:creator>
  <cp:lastModifiedBy>Burgdorf, Alec</cp:lastModifiedBy>
  <cp:revision>182</cp:revision>
  <cp:lastPrinted>2020-08-11T18:44:32Z</cp:lastPrinted>
  <dcterms:created xsi:type="dcterms:W3CDTF">2017-09-01T20:36:02Z</dcterms:created>
  <dcterms:modified xsi:type="dcterms:W3CDTF">2022-08-30T15:51:12Z</dcterms:modified>
</cp:coreProperties>
</file>