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1" r:id="rId1"/>
    <p:sldMasterId id="2147483809" r:id="rId2"/>
  </p:sldMasterIdLst>
  <p:notesMasterIdLst>
    <p:notesMasterId r:id="rId58"/>
  </p:notesMasterIdLst>
  <p:handoutMasterIdLst>
    <p:handoutMasterId r:id="rId59"/>
  </p:handoutMasterIdLst>
  <p:sldIdLst>
    <p:sldId id="433" r:id="rId3"/>
    <p:sldId id="452" r:id="rId4"/>
    <p:sldId id="502" r:id="rId5"/>
    <p:sldId id="504" r:id="rId6"/>
    <p:sldId id="453" r:id="rId7"/>
    <p:sldId id="575" r:id="rId8"/>
    <p:sldId id="583" r:id="rId9"/>
    <p:sldId id="584" r:id="rId10"/>
    <p:sldId id="585" r:id="rId11"/>
    <p:sldId id="608" r:id="rId12"/>
    <p:sldId id="586" r:id="rId13"/>
    <p:sldId id="609" r:id="rId14"/>
    <p:sldId id="527" r:id="rId15"/>
    <p:sldId id="518" r:id="rId16"/>
    <p:sldId id="595" r:id="rId17"/>
    <p:sldId id="598" r:id="rId18"/>
    <p:sldId id="600" r:id="rId19"/>
    <p:sldId id="610" r:id="rId20"/>
    <p:sldId id="597" r:id="rId21"/>
    <p:sldId id="492" r:id="rId22"/>
    <p:sldId id="532" r:id="rId23"/>
    <p:sldId id="533" r:id="rId24"/>
    <p:sldId id="534" r:id="rId25"/>
    <p:sldId id="535" r:id="rId26"/>
    <p:sldId id="536" r:id="rId27"/>
    <p:sldId id="537" r:id="rId28"/>
    <p:sldId id="538" r:id="rId29"/>
    <p:sldId id="539" r:id="rId30"/>
    <p:sldId id="540" r:id="rId31"/>
    <p:sldId id="479" r:id="rId32"/>
    <p:sldId id="480" r:id="rId33"/>
    <p:sldId id="589" r:id="rId34"/>
    <p:sldId id="547" r:id="rId35"/>
    <p:sldId id="562" r:id="rId36"/>
    <p:sldId id="550" r:id="rId37"/>
    <p:sldId id="551" r:id="rId38"/>
    <p:sldId id="487" r:id="rId39"/>
    <p:sldId id="568" r:id="rId40"/>
    <p:sldId id="563" r:id="rId41"/>
    <p:sldId id="570" r:id="rId42"/>
    <p:sldId id="587" r:id="rId43"/>
    <p:sldId id="601" r:id="rId44"/>
    <p:sldId id="602" r:id="rId45"/>
    <p:sldId id="603" r:id="rId46"/>
    <p:sldId id="494" r:id="rId47"/>
    <p:sldId id="580" r:id="rId48"/>
    <p:sldId id="462" r:id="rId49"/>
    <p:sldId id="576" r:id="rId50"/>
    <p:sldId id="593" r:id="rId51"/>
    <p:sldId id="590" r:id="rId52"/>
    <p:sldId id="577" r:id="rId53"/>
    <p:sldId id="578" r:id="rId54"/>
    <p:sldId id="467" r:id="rId55"/>
    <p:sldId id="528" r:id="rId56"/>
    <p:sldId id="483" r:id="rId5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80109" autoAdjust="0"/>
  </p:normalViewPr>
  <p:slideViewPr>
    <p:cSldViewPr>
      <p:cViewPr varScale="1">
        <p:scale>
          <a:sx n="77" d="100"/>
          <a:sy n="77" d="100"/>
        </p:scale>
        <p:origin x="-17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6" d="100"/>
          <a:sy n="56" d="100"/>
        </p:scale>
        <p:origin x="2832" y="7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75F1C2-AF80-4B29-8F64-6A67108C19DE}" type="datetimeFigureOut">
              <a:rPr lang="en-US" smtClean="0"/>
              <a:pPr/>
              <a:t>1/28/2016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8309E7-963B-496D-A4CF-236705CFBFC7}" type="slidenum">
              <a:rPr lang="en-US" smtClean="0"/>
              <a:pPr/>
              <a:t>‹#›</a:t>
            </a:fld>
            <a:endParaRPr lang="en-US" dirty="0"/>
          </a:p>
        </p:txBody>
      </p:sp>
    </p:spTree>
    <p:extLst>
      <p:ext uri="{BB962C8B-B14F-4D97-AF65-F5344CB8AC3E}">
        <p14:creationId xmlns:p14="http://schemas.microsoft.com/office/powerpoint/2010/main" val="2575641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B2B47CD3-BCCE-4A44-9717-E0A16BCA9ED4}" type="datetimeFigureOut">
              <a:rPr lang="en-US" smtClean="0"/>
              <a:pPr/>
              <a:t>1/28/2016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4490AAF1-2F21-491F-A82F-B14DF76226B0}" type="slidenum">
              <a:rPr lang="en-US" smtClean="0"/>
              <a:pPr/>
              <a:t>‹#›</a:t>
            </a:fld>
            <a:endParaRPr lang="en-US" dirty="0"/>
          </a:p>
        </p:txBody>
      </p:sp>
    </p:spTree>
    <p:extLst>
      <p:ext uri="{BB962C8B-B14F-4D97-AF65-F5344CB8AC3E}">
        <p14:creationId xmlns:p14="http://schemas.microsoft.com/office/powerpoint/2010/main" val="187393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a:t>
            </a:fld>
            <a:endParaRPr lang="en-US" dirty="0"/>
          </a:p>
        </p:txBody>
      </p:sp>
    </p:spTree>
    <p:extLst>
      <p:ext uri="{BB962C8B-B14F-4D97-AF65-F5344CB8AC3E}">
        <p14:creationId xmlns:p14="http://schemas.microsoft.com/office/powerpoint/2010/main" val="164080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10</a:t>
            </a:fld>
            <a:endParaRPr lang="en-US" dirty="0"/>
          </a:p>
        </p:txBody>
      </p:sp>
    </p:spTree>
    <p:extLst>
      <p:ext uri="{BB962C8B-B14F-4D97-AF65-F5344CB8AC3E}">
        <p14:creationId xmlns:p14="http://schemas.microsoft.com/office/powerpoint/2010/main" val="20578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11</a:t>
            </a:fld>
            <a:endParaRPr lang="en-US" dirty="0"/>
          </a:p>
        </p:txBody>
      </p:sp>
    </p:spTree>
    <p:extLst>
      <p:ext uri="{BB962C8B-B14F-4D97-AF65-F5344CB8AC3E}">
        <p14:creationId xmlns:p14="http://schemas.microsoft.com/office/powerpoint/2010/main" val="205784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12</a:t>
            </a:fld>
            <a:endParaRPr lang="en-US" dirty="0"/>
          </a:p>
        </p:txBody>
      </p:sp>
    </p:spTree>
    <p:extLst>
      <p:ext uri="{BB962C8B-B14F-4D97-AF65-F5344CB8AC3E}">
        <p14:creationId xmlns:p14="http://schemas.microsoft.com/office/powerpoint/2010/main" val="51724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13</a:t>
            </a:fld>
            <a:endParaRPr lang="en-US" dirty="0"/>
          </a:p>
        </p:txBody>
      </p:sp>
    </p:spTree>
    <p:extLst>
      <p:ext uri="{BB962C8B-B14F-4D97-AF65-F5344CB8AC3E}">
        <p14:creationId xmlns:p14="http://schemas.microsoft.com/office/powerpoint/2010/main" val="12890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14</a:t>
            </a:fld>
            <a:endParaRPr lang="en-US" dirty="0"/>
          </a:p>
        </p:txBody>
      </p:sp>
    </p:spTree>
    <p:extLst>
      <p:ext uri="{BB962C8B-B14F-4D97-AF65-F5344CB8AC3E}">
        <p14:creationId xmlns:p14="http://schemas.microsoft.com/office/powerpoint/2010/main" val="327242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15</a:t>
            </a:fld>
            <a:endParaRPr lang="en-US" dirty="0"/>
          </a:p>
        </p:txBody>
      </p:sp>
    </p:spTree>
    <p:extLst>
      <p:ext uri="{BB962C8B-B14F-4D97-AF65-F5344CB8AC3E}">
        <p14:creationId xmlns:p14="http://schemas.microsoft.com/office/powerpoint/2010/main" val="53921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16</a:t>
            </a:fld>
            <a:endParaRPr lang="en-US" dirty="0"/>
          </a:p>
        </p:txBody>
      </p:sp>
    </p:spTree>
    <p:extLst>
      <p:ext uri="{BB962C8B-B14F-4D97-AF65-F5344CB8AC3E}">
        <p14:creationId xmlns:p14="http://schemas.microsoft.com/office/powerpoint/2010/main" val="424829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17</a:t>
            </a:fld>
            <a:endParaRPr lang="en-US" dirty="0"/>
          </a:p>
        </p:txBody>
      </p:sp>
    </p:spTree>
    <p:extLst>
      <p:ext uri="{BB962C8B-B14F-4D97-AF65-F5344CB8AC3E}">
        <p14:creationId xmlns:p14="http://schemas.microsoft.com/office/powerpoint/2010/main" val="232557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19</a:t>
            </a:fld>
            <a:endParaRPr lang="en-US" dirty="0"/>
          </a:p>
        </p:txBody>
      </p:sp>
    </p:spTree>
    <p:extLst>
      <p:ext uri="{BB962C8B-B14F-4D97-AF65-F5344CB8AC3E}">
        <p14:creationId xmlns:p14="http://schemas.microsoft.com/office/powerpoint/2010/main" val="389056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20</a:t>
            </a:fld>
            <a:endParaRPr lang="en-US" dirty="0"/>
          </a:p>
        </p:txBody>
      </p:sp>
    </p:spTree>
    <p:extLst>
      <p:ext uri="{BB962C8B-B14F-4D97-AF65-F5344CB8AC3E}">
        <p14:creationId xmlns:p14="http://schemas.microsoft.com/office/powerpoint/2010/main" val="151185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a:t>
            </a:fld>
            <a:endParaRPr lang="en-US" dirty="0"/>
          </a:p>
        </p:txBody>
      </p:sp>
    </p:spTree>
    <p:extLst>
      <p:ext uri="{BB962C8B-B14F-4D97-AF65-F5344CB8AC3E}">
        <p14:creationId xmlns:p14="http://schemas.microsoft.com/office/powerpoint/2010/main" val="252380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22</a:t>
            </a:fld>
            <a:endParaRPr lang="en-US" dirty="0"/>
          </a:p>
        </p:txBody>
      </p:sp>
    </p:spTree>
    <p:extLst>
      <p:ext uri="{BB962C8B-B14F-4D97-AF65-F5344CB8AC3E}">
        <p14:creationId xmlns:p14="http://schemas.microsoft.com/office/powerpoint/2010/main" val="15755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23</a:t>
            </a:fld>
            <a:endParaRPr lang="en-US" dirty="0"/>
          </a:p>
        </p:txBody>
      </p:sp>
    </p:spTree>
    <p:extLst>
      <p:ext uri="{BB962C8B-B14F-4D97-AF65-F5344CB8AC3E}">
        <p14:creationId xmlns:p14="http://schemas.microsoft.com/office/powerpoint/2010/main" val="410977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24</a:t>
            </a:fld>
            <a:endParaRPr lang="en-US" dirty="0"/>
          </a:p>
        </p:txBody>
      </p:sp>
    </p:spTree>
    <p:extLst>
      <p:ext uri="{BB962C8B-B14F-4D97-AF65-F5344CB8AC3E}">
        <p14:creationId xmlns:p14="http://schemas.microsoft.com/office/powerpoint/2010/main" val="104914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25</a:t>
            </a:fld>
            <a:endParaRPr lang="en-US" dirty="0"/>
          </a:p>
        </p:txBody>
      </p:sp>
    </p:spTree>
    <p:extLst>
      <p:ext uri="{BB962C8B-B14F-4D97-AF65-F5344CB8AC3E}">
        <p14:creationId xmlns:p14="http://schemas.microsoft.com/office/powerpoint/2010/main" val="3401884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27</a:t>
            </a:fld>
            <a:endParaRPr lang="en-US" dirty="0"/>
          </a:p>
        </p:txBody>
      </p:sp>
    </p:spTree>
    <p:extLst>
      <p:ext uri="{BB962C8B-B14F-4D97-AF65-F5344CB8AC3E}">
        <p14:creationId xmlns:p14="http://schemas.microsoft.com/office/powerpoint/2010/main" val="103598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28</a:t>
            </a:fld>
            <a:endParaRPr lang="en-US" dirty="0"/>
          </a:p>
        </p:txBody>
      </p:sp>
    </p:spTree>
    <p:extLst>
      <p:ext uri="{BB962C8B-B14F-4D97-AF65-F5344CB8AC3E}">
        <p14:creationId xmlns:p14="http://schemas.microsoft.com/office/powerpoint/2010/main" val="114739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29</a:t>
            </a:fld>
            <a:endParaRPr lang="en-US" dirty="0"/>
          </a:p>
        </p:txBody>
      </p:sp>
    </p:spTree>
    <p:extLst>
      <p:ext uri="{BB962C8B-B14F-4D97-AF65-F5344CB8AC3E}">
        <p14:creationId xmlns:p14="http://schemas.microsoft.com/office/powerpoint/2010/main" val="280264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30</a:t>
            </a:fld>
            <a:endParaRPr lang="en-US" dirty="0"/>
          </a:p>
        </p:txBody>
      </p:sp>
    </p:spTree>
    <p:extLst>
      <p:ext uri="{BB962C8B-B14F-4D97-AF65-F5344CB8AC3E}">
        <p14:creationId xmlns:p14="http://schemas.microsoft.com/office/powerpoint/2010/main" val="320154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33</a:t>
            </a:fld>
            <a:endParaRPr lang="en-US" dirty="0"/>
          </a:p>
        </p:txBody>
      </p:sp>
    </p:spTree>
    <p:extLst>
      <p:ext uri="{BB962C8B-B14F-4D97-AF65-F5344CB8AC3E}">
        <p14:creationId xmlns:p14="http://schemas.microsoft.com/office/powerpoint/2010/main" val="344521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35</a:t>
            </a:fld>
            <a:endParaRPr lang="en-US" dirty="0"/>
          </a:p>
        </p:txBody>
      </p:sp>
    </p:spTree>
    <p:extLst>
      <p:ext uri="{BB962C8B-B14F-4D97-AF65-F5344CB8AC3E}">
        <p14:creationId xmlns:p14="http://schemas.microsoft.com/office/powerpoint/2010/main" val="363741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3</a:t>
            </a:fld>
            <a:endParaRPr lang="en-US" dirty="0"/>
          </a:p>
        </p:txBody>
      </p:sp>
    </p:spTree>
    <p:extLst>
      <p:ext uri="{BB962C8B-B14F-4D97-AF65-F5344CB8AC3E}">
        <p14:creationId xmlns:p14="http://schemas.microsoft.com/office/powerpoint/2010/main" val="1417083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39</a:t>
            </a:fld>
            <a:endParaRPr lang="en-US" dirty="0"/>
          </a:p>
        </p:txBody>
      </p:sp>
    </p:spTree>
    <p:extLst>
      <p:ext uri="{BB962C8B-B14F-4D97-AF65-F5344CB8AC3E}">
        <p14:creationId xmlns:p14="http://schemas.microsoft.com/office/powerpoint/2010/main" val="7920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41</a:t>
            </a:fld>
            <a:endParaRPr lang="en-US" dirty="0"/>
          </a:p>
        </p:txBody>
      </p:sp>
    </p:spTree>
    <p:extLst>
      <p:ext uri="{BB962C8B-B14F-4D97-AF65-F5344CB8AC3E}">
        <p14:creationId xmlns:p14="http://schemas.microsoft.com/office/powerpoint/2010/main" val="846138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43</a:t>
            </a:fld>
            <a:endParaRPr lang="en-US" dirty="0"/>
          </a:p>
        </p:txBody>
      </p:sp>
    </p:spTree>
    <p:extLst>
      <p:ext uri="{BB962C8B-B14F-4D97-AF65-F5344CB8AC3E}">
        <p14:creationId xmlns:p14="http://schemas.microsoft.com/office/powerpoint/2010/main" val="367025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45</a:t>
            </a:fld>
            <a:endParaRPr lang="en-US" dirty="0"/>
          </a:p>
        </p:txBody>
      </p:sp>
    </p:spTree>
    <p:extLst>
      <p:ext uri="{BB962C8B-B14F-4D97-AF65-F5344CB8AC3E}">
        <p14:creationId xmlns:p14="http://schemas.microsoft.com/office/powerpoint/2010/main" val="3545277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46</a:t>
            </a:fld>
            <a:endParaRPr lang="en-US" dirty="0"/>
          </a:p>
        </p:txBody>
      </p:sp>
    </p:spTree>
    <p:extLst>
      <p:ext uri="{BB962C8B-B14F-4D97-AF65-F5344CB8AC3E}">
        <p14:creationId xmlns:p14="http://schemas.microsoft.com/office/powerpoint/2010/main" val="3379702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47</a:t>
            </a:fld>
            <a:endParaRPr lang="en-US" dirty="0"/>
          </a:p>
        </p:txBody>
      </p:sp>
    </p:spTree>
    <p:extLst>
      <p:ext uri="{BB962C8B-B14F-4D97-AF65-F5344CB8AC3E}">
        <p14:creationId xmlns:p14="http://schemas.microsoft.com/office/powerpoint/2010/main" val="1964923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52</a:t>
            </a:fld>
            <a:endParaRPr lang="en-US" dirty="0"/>
          </a:p>
        </p:txBody>
      </p:sp>
    </p:spTree>
    <p:extLst>
      <p:ext uri="{BB962C8B-B14F-4D97-AF65-F5344CB8AC3E}">
        <p14:creationId xmlns:p14="http://schemas.microsoft.com/office/powerpoint/2010/main" val="2474345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54</a:t>
            </a:fld>
            <a:endParaRPr lang="en-US" dirty="0"/>
          </a:p>
        </p:txBody>
      </p:sp>
    </p:spTree>
    <p:extLst>
      <p:ext uri="{BB962C8B-B14F-4D97-AF65-F5344CB8AC3E}">
        <p14:creationId xmlns:p14="http://schemas.microsoft.com/office/powerpoint/2010/main" val="841832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55</a:t>
            </a:fld>
            <a:endParaRPr lang="en-US" dirty="0"/>
          </a:p>
        </p:txBody>
      </p:sp>
    </p:spTree>
    <p:extLst>
      <p:ext uri="{BB962C8B-B14F-4D97-AF65-F5344CB8AC3E}">
        <p14:creationId xmlns:p14="http://schemas.microsoft.com/office/powerpoint/2010/main" val="296244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4</a:t>
            </a:fld>
            <a:endParaRPr lang="en-US" dirty="0"/>
          </a:p>
        </p:txBody>
      </p:sp>
    </p:spTree>
    <p:extLst>
      <p:ext uri="{BB962C8B-B14F-4D97-AF65-F5344CB8AC3E}">
        <p14:creationId xmlns:p14="http://schemas.microsoft.com/office/powerpoint/2010/main" val="71746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5</a:t>
            </a:fld>
            <a:endParaRPr lang="en-US" dirty="0"/>
          </a:p>
        </p:txBody>
      </p:sp>
    </p:spTree>
    <p:extLst>
      <p:ext uri="{BB962C8B-B14F-4D97-AF65-F5344CB8AC3E}">
        <p14:creationId xmlns:p14="http://schemas.microsoft.com/office/powerpoint/2010/main" val="66644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6</a:t>
            </a:fld>
            <a:endParaRPr lang="en-US" dirty="0"/>
          </a:p>
        </p:txBody>
      </p:sp>
    </p:spTree>
    <p:extLst>
      <p:ext uri="{BB962C8B-B14F-4D97-AF65-F5344CB8AC3E}">
        <p14:creationId xmlns:p14="http://schemas.microsoft.com/office/powerpoint/2010/main" val="66644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7</a:t>
            </a:fld>
            <a:endParaRPr lang="en-US" dirty="0"/>
          </a:p>
        </p:txBody>
      </p:sp>
    </p:spTree>
    <p:extLst>
      <p:ext uri="{BB962C8B-B14F-4D97-AF65-F5344CB8AC3E}">
        <p14:creationId xmlns:p14="http://schemas.microsoft.com/office/powerpoint/2010/main" val="66644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8</a:t>
            </a:fld>
            <a:endParaRPr lang="en-US" dirty="0"/>
          </a:p>
        </p:txBody>
      </p:sp>
    </p:spTree>
    <p:extLst>
      <p:ext uri="{BB962C8B-B14F-4D97-AF65-F5344CB8AC3E}">
        <p14:creationId xmlns:p14="http://schemas.microsoft.com/office/powerpoint/2010/main" val="409819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AF1-2F21-491F-A82F-B14DF76226B0}" type="slidenum">
              <a:rPr lang="en-US" smtClean="0"/>
              <a:pPr/>
              <a:t>9</a:t>
            </a:fld>
            <a:endParaRPr lang="en-US" dirty="0"/>
          </a:p>
        </p:txBody>
      </p:sp>
    </p:spTree>
    <p:extLst>
      <p:ext uri="{BB962C8B-B14F-4D97-AF65-F5344CB8AC3E}">
        <p14:creationId xmlns:p14="http://schemas.microsoft.com/office/powerpoint/2010/main" val="4098197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2590801"/>
            <a:ext cx="7086600" cy="1066799"/>
          </a:xfrm>
        </p:spPr>
        <p:txBody>
          <a:bodyPr/>
          <a:lstStyle>
            <a:lvl1pPr algn="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733800"/>
            <a:ext cx="7086600" cy="10668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7" name="Picture 3" descr="C:\Users\dparmen\Desktop\larger 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801" y="4831080"/>
            <a:ext cx="2022437" cy="16459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338138" y="352425"/>
            <a:ext cx="8467725" cy="2085975"/>
            <a:chOff x="328613" y="352425"/>
            <a:chExt cx="8467725" cy="2085975"/>
          </a:xfrm>
        </p:grpSpPr>
        <p:pic>
          <p:nvPicPr>
            <p:cNvPr id="8" name="Picture 2" descr="C:\Users\dparmen\Desktop\image bloc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8613" y="352425"/>
              <a:ext cx="846772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4022"/>
            <a:stretch/>
          </p:blipFill>
          <p:spPr bwMode="auto">
            <a:xfrm>
              <a:off x="2476500" y="1462087"/>
              <a:ext cx="203835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4530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256432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63692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386360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290956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150475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100885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269608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3460773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64567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2590801"/>
            <a:ext cx="7086600" cy="1066799"/>
          </a:xfrm>
        </p:spPr>
        <p:txBody>
          <a:bodyPr/>
          <a:lstStyle>
            <a:lvl1pPr algn="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733800"/>
            <a:ext cx="7086600" cy="10668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7" name="Picture 3" descr="C:\Users\dparmen\Desktop\larger 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801" y="4831080"/>
            <a:ext cx="2022437" cy="16459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328613" y="352425"/>
            <a:ext cx="8467725" cy="2085975"/>
            <a:chOff x="328613" y="352425"/>
            <a:chExt cx="8467725" cy="2085975"/>
          </a:xfrm>
        </p:grpSpPr>
        <p:pic>
          <p:nvPicPr>
            <p:cNvPr id="1026" name="Picture 2" descr="C:\Users\dparmen\Desktop\image bloc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8613" y="352425"/>
              <a:ext cx="846772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4022"/>
            <a:stretch/>
          </p:blipFill>
          <p:spPr bwMode="auto">
            <a:xfrm>
              <a:off x="2476500" y="1462087"/>
              <a:ext cx="203835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637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8821A-7F98-4E46-8C60-D991483A31EE}" type="slidenum">
              <a:rPr lang="en-US" smtClean="0"/>
              <a:pPr/>
              <a:t>‹#›</a:t>
            </a:fld>
            <a:endParaRPr lang="en-US" dirty="0"/>
          </a:p>
        </p:txBody>
      </p:sp>
    </p:spTree>
    <p:extLst>
      <p:ext uri="{BB962C8B-B14F-4D97-AF65-F5344CB8AC3E}">
        <p14:creationId xmlns:p14="http://schemas.microsoft.com/office/powerpoint/2010/main" val="406855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525963"/>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1" name="Picture 3" descr="C:\Users\dparmen\Desktop\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7832" y="6156960"/>
            <a:ext cx="673768"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152401" y="152400"/>
            <a:ext cx="8846737" cy="484633"/>
            <a:chOff x="152401" y="152400"/>
            <a:chExt cx="8846737" cy="484633"/>
          </a:xfrm>
        </p:grpSpPr>
        <p:pic>
          <p:nvPicPr>
            <p:cNvPr id="2050" name="Picture 2" descr="C:\Users\dparmen\Desktop\images stri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1" y="152400"/>
              <a:ext cx="8846737" cy="484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6186"/>
            <a:stretch/>
          </p:blipFill>
          <p:spPr bwMode="auto">
            <a:xfrm>
              <a:off x="5710750" y="152401"/>
              <a:ext cx="1043195" cy="4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8554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035040"/>
            <a:ext cx="9144000" cy="822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9144000" cy="822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76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51" name="Picture 3" descr="C:\Users\dparmen\Desktop\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7832" y="6156960"/>
            <a:ext cx="673768"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62000"/>
            <a:ext cx="8229600" cy="838200"/>
          </a:xfrm>
        </p:spPr>
        <p:txBody>
          <a:bodyPr/>
          <a:lstStyle/>
          <a:p>
            <a:r>
              <a:rPr lang="en-US" dirty="0" smtClean="0"/>
              <a:t>Click to edit Master title style</a:t>
            </a:r>
            <a:endParaRPr lang="en-US" dirty="0"/>
          </a:p>
        </p:txBody>
      </p:sp>
      <p:grpSp>
        <p:nvGrpSpPr>
          <p:cNvPr id="9" name="Group 8"/>
          <p:cNvGrpSpPr/>
          <p:nvPr userDrawn="1"/>
        </p:nvGrpSpPr>
        <p:grpSpPr>
          <a:xfrm>
            <a:off x="152401" y="152400"/>
            <a:ext cx="8846737" cy="484633"/>
            <a:chOff x="152401" y="152400"/>
            <a:chExt cx="8846737" cy="484633"/>
          </a:xfrm>
        </p:grpSpPr>
        <p:pic>
          <p:nvPicPr>
            <p:cNvPr id="10" name="Picture 2" descr="C:\Users\dparmen\Desktop\images stri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1" y="152400"/>
              <a:ext cx="8846737" cy="4846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6186"/>
            <a:stretch/>
          </p:blipFill>
          <p:spPr bwMode="auto">
            <a:xfrm>
              <a:off x="5710750" y="152401"/>
              <a:ext cx="1043195" cy="4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93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8821A-7F98-4E46-8C60-D991483A31EE}" type="slidenum">
              <a:rPr lang="en-US" smtClean="0"/>
              <a:pPr/>
              <a:t>‹#›</a:t>
            </a:fld>
            <a:endParaRPr lang="en-US" dirty="0"/>
          </a:p>
        </p:txBody>
      </p:sp>
      <p:pic>
        <p:nvPicPr>
          <p:cNvPr id="9" name="Picture 3" descr="C:\Users\dparmen\Desktop\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7832" y="6156960"/>
            <a:ext cx="673768"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762000"/>
            <a:ext cx="8229600" cy="838200"/>
          </a:xfrm>
        </p:spPr>
        <p:txBody>
          <a:bodyPr/>
          <a:lstStyle/>
          <a:p>
            <a:r>
              <a:rPr lang="en-US" dirty="0" smtClean="0"/>
              <a:t>Click to edit Master title style</a:t>
            </a:r>
            <a:endParaRPr lang="en-US" dirty="0"/>
          </a:p>
        </p:txBody>
      </p:sp>
      <p:grpSp>
        <p:nvGrpSpPr>
          <p:cNvPr id="11" name="Group 10"/>
          <p:cNvGrpSpPr/>
          <p:nvPr userDrawn="1"/>
        </p:nvGrpSpPr>
        <p:grpSpPr>
          <a:xfrm>
            <a:off x="152401" y="152400"/>
            <a:ext cx="8846737" cy="484633"/>
            <a:chOff x="152401" y="152400"/>
            <a:chExt cx="8846737" cy="484633"/>
          </a:xfrm>
        </p:grpSpPr>
        <p:pic>
          <p:nvPicPr>
            <p:cNvPr id="12" name="Picture 2" descr="C:\Users\dparmen\Desktop\images stri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1" y="152400"/>
              <a:ext cx="8846737" cy="4846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6186"/>
            <a:stretch/>
          </p:blipFill>
          <p:spPr bwMode="auto">
            <a:xfrm>
              <a:off x="5710750" y="152401"/>
              <a:ext cx="1043195" cy="4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0567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8821A-7F98-4E46-8C60-D991483A31EE}" type="slidenum">
              <a:rPr lang="en-US" smtClean="0"/>
              <a:pPr/>
              <a:t>‹#›</a:t>
            </a:fld>
            <a:endParaRPr lang="en-US" dirty="0"/>
          </a:p>
        </p:txBody>
      </p:sp>
      <p:sp>
        <p:nvSpPr>
          <p:cNvPr id="10" name="Rectangle 9"/>
          <p:cNvSpPr/>
          <p:nvPr userDrawn="1"/>
        </p:nvSpPr>
        <p:spPr>
          <a:xfrm>
            <a:off x="0" y="6035040"/>
            <a:ext cx="9144000" cy="822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822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C:\Users\dparmen\Desktop\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7832" y="6156960"/>
            <a:ext cx="673768" cy="548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457200" y="762000"/>
            <a:ext cx="8229600" cy="838200"/>
          </a:xfrm>
        </p:spPr>
        <p:txBody>
          <a:bodyPr/>
          <a:lstStyle/>
          <a:p>
            <a:r>
              <a:rPr lang="en-US" dirty="0" smtClean="0"/>
              <a:t>Click to edit Master title style</a:t>
            </a:r>
            <a:endParaRPr lang="en-US" dirty="0"/>
          </a:p>
        </p:txBody>
      </p:sp>
      <p:grpSp>
        <p:nvGrpSpPr>
          <p:cNvPr id="15" name="Group 14"/>
          <p:cNvGrpSpPr/>
          <p:nvPr userDrawn="1"/>
        </p:nvGrpSpPr>
        <p:grpSpPr>
          <a:xfrm>
            <a:off x="152401" y="152400"/>
            <a:ext cx="8846737" cy="484633"/>
            <a:chOff x="152401" y="152400"/>
            <a:chExt cx="8846737" cy="484633"/>
          </a:xfrm>
        </p:grpSpPr>
        <p:pic>
          <p:nvPicPr>
            <p:cNvPr id="16" name="Picture 2" descr="C:\Users\dparmen\Desktop\images stri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1" y="152400"/>
              <a:ext cx="8846737" cy="4846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022" b="16186"/>
            <a:stretch/>
          </p:blipFill>
          <p:spPr bwMode="auto">
            <a:xfrm>
              <a:off x="5710750" y="152401"/>
              <a:ext cx="1043195" cy="4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773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202000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6B69F-1D54-461E-B988-E124657576E3}" type="slidenum">
              <a:rPr lang="en-US" smtClean="0"/>
              <a:t>‹#›</a:t>
            </a:fld>
            <a:endParaRPr lang="en-US" dirty="0"/>
          </a:p>
        </p:txBody>
      </p:sp>
    </p:spTree>
    <p:extLst>
      <p:ext uri="{BB962C8B-B14F-4D97-AF65-F5344CB8AC3E}">
        <p14:creationId xmlns:p14="http://schemas.microsoft.com/office/powerpoint/2010/main" val="310919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24600"/>
            <a:ext cx="28956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814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8821A-7F98-4E46-8C60-D991483A31EE}" type="slidenum">
              <a:rPr lang="en-US" smtClean="0"/>
              <a:pPr/>
              <a:t>‹#›</a:t>
            </a:fld>
            <a:endParaRPr lang="en-US" dirty="0"/>
          </a:p>
        </p:txBody>
      </p:sp>
    </p:spTree>
    <p:extLst>
      <p:ext uri="{BB962C8B-B14F-4D97-AF65-F5344CB8AC3E}">
        <p14:creationId xmlns:p14="http://schemas.microsoft.com/office/powerpoint/2010/main" val="219485108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8" r:id="rId3"/>
    <p:sldLayoutId id="2147483804" r:id="rId4"/>
    <p:sldLayoutId id="2147483805" r:id="rId5"/>
    <p:sldLayoutId id="2147483806" r:id="rId6"/>
    <p:sldLayoutId id="2147483807" r:id="rId7"/>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6B69F-1D54-461E-B988-E124657576E3}" type="slidenum">
              <a:rPr lang="en-US" smtClean="0"/>
              <a:t>‹#›</a:t>
            </a:fld>
            <a:endParaRPr lang="en-US" dirty="0"/>
          </a:p>
        </p:txBody>
      </p:sp>
    </p:spTree>
    <p:extLst>
      <p:ext uri="{BB962C8B-B14F-4D97-AF65-F5344CB8AC3E}">
        <p14:creationId xmlns:p14="http://schemas.microsoft.com/office/powerpoint/2010/main" val="422079644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iue.edu/humanresources/nr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tax.illinois.gov/taxforms/withholding/il-w-4.pdf" TargetMode="External"/><Relationship Id="rId5" Type="http://schemas.openxmlformats.org/officeDocument/2006/relationships/hyperlink" Target="https://www.irs.gov/pub/irs-pdf/fw4.pdf" TargetMode="External"/><Relationship Id="rId4" Type="http://schemas.openxmlformats.org/officeDocument/2006/relationships/hyperlink" Target="https://www.irs.gov/pub/irs-pdf/fw8be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pub/irs-pdf/f8233.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irs.gov/pub/irs-pdf/fw7.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siue.edu/humanresources/nr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siue.edu/humanresources/nra/index.shtm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irs.gov/pub/irs-pdf/f8233.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4.tm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siue.edu/humanresources/nra/index.shtml"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www.siue.edu/iss/" TargetMode="External"/><Relationship Id="rId4" Type="http://schemas.openxmlformats.org/officeDocument/2006/relationships/hyperlink" Target="http://www.irs.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dhunt@siue.edu"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mailto:rcourtw@siue.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ctrTitle"/>
          </p:nvPr>
        </p:nvSpPr>
        <p:spPr>
          <a:xfrm>
            <a:off x="286603" y="2971801"/>
            <a:ext cx="8839200" cy="1066799"/>
          </a:xfrm>
        </p:spPr>
        <p:txBody>
          <a:bodyPr>
            <a:noAutofit/>
          </a:bodyPr>
          <a:lstStyle/>
          <a:p>
            <a:pPr algn="ctr" eaLnBrk="1" fontAlgn="auto" hangingPunct="1">
              <a:spcAft>
                <a:spcPts val="0"/>
              </a:spcAft>
              <a:defRPr/>
            </a:pPr>
            <a:r>
              <a:rPr lang="en-US" sz="4800" b="0" dirty="0" smtClean="0">
                <a:cs typeface="Arial" panose="020B0604020202020204" pitchFamily="34" charset="0"/>
              </a:rPr>
              <a:t>Foreign National / Non-Resident Alien (NRA) Taxes</a:t>
            </a:r>
            <a:endParaRPr lang="en-US" sz="4800" b="0" dirty="0">
              <a:solidFill>
                <a:srgbClr val="FF0000"/>
              </a:solidFill>
              <a:cs typeface="Arial" panose="020B0604020202020204" pitchFamily="34" charset="0"/>
            </a:endParaRPr>
          </a:p>
        </p:txBody>
      </p:sp>
      <p:sp>
        <p:nvSpPr>
          <p:cNvPr id="9220" name="Text Box 6"/>
          <p:cNvSpPr txBox="1">
            <a:spLocks noChangeArrowheads="1"/>
          </p:cNvSpPr>
          <p:nvPr/>
        </p:nvSpPr>
        <p:spPr bwMode="auto">
          <a:xfrm>
            <a:off x="41751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sz="2400" dirty="0">
              <a:latin typeface="Times New Roman" pitchFamily="18" charset="0"/>
            </a:endParaRPr>
          </a:p>
        </p:txBody>
      </p:sp>
      <p:sp>
        <p:nvSpPr>
          <p:cNvPr id="2" name="TextBox 1"/>
          <p:cNvSpPr txBox="1"/>
          <p:nvPr/>
        </p:nvSpPr>
        <p:spPr>
          <a:xfrm>
            <a:off x="77131" y="6440565"/>
            <a:ext cx="312906"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250954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2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752600"/>
          </a:xfrm>
        </p:spPr>
        <p:txBody>
          <a:bodyPr>
            <a:normAutofit/>
          </a:bodyPr>
          <a:lstStyle/>
          <a:p>
            <a:r>
              <a:rPr lang="en-US" sz="3600" dirty="0" smtClean="0"/>
              <a:t>Who is a Resident Alien or Non-Resident </a:t>
            </a:r>
            <a:r>
              <a:rPr lang="en-US" sz="3600" dirty="0"/>
              <a:t/>
            </a:r>
            <a:br>
              <a:rPr lang="en-US" sz="3600" dirty="0"/>
            </a:br>
            <a:r>
              <a:rPr lang="en-US" sz="3600" dirty="0" smtClean="0"/>
              <a:t> Alien for Tax Purposes?</a:t>
            </a:r>
            <a:endParaRPr lang="en-US" sz="3600" dirty="0"/>
          </a:p>
        </p:txBody>
      </p:sp>
      <p:sp>
        <p:nvSpPr>
          <p:cNvPr id="4" name="Content Placeholder 12"/>
          <p:cNvSpPr>
            <a:spLocks noGrp="1"/>
          </p:cNvSpPr>
          <p:nvPr>
            <p:ph idx="1"/>
          </p:nvPr>
        </p:nvSpPr>
        <p:spPr>
          <a:xfrm>
            <a:off x="190501" y="2209800"/>
            <a:ext cx="8801100" cy="4282280"/>
          </a:xfrm>
        </p:spPr>
        <p:txBody>
          <a:bodyPr rtlCol="0">
            <a:noAutofit/>
          </a:bodyPr>
          <a:lstStyle/>
          <a:p>
            <a:pPr marL="114300" indent="0">
              <a:buNone/>
            </a:pPr>
            <a:endParaRPr lang="en-US" sz="1800" dirty="0" smtClean="0"/>
          </a:p>
          <a:p>
            <a:r>
              <a:rPr lang="en-US" sz="2400" b="1" u="sng" dirty="0" smtClean="0"/>
              <a:t>Resident </a:t>
            </a:r>
            <a:r>
              <a:rPr lang="en-US" sz="2400" b="1" u="sng" dirty="0"/>
              <a:t>Alien for Tax Purposes</a:t>
            </a:r>
            <a:r>
              <a:rPr lang="en-US" sz="2400" dirty="0"/>
              <a:t>:  </a:t>
            </a:r>
            <a:r>
              <a:rPr lang="en-US" sz="2400" dirty="0" smtClean="0"/>
              <a:t>Any foreign person </a:t>
            </a:r>
            <a:r>
              <a:rPr lang="en-US" sz="2400" dirty="0"/>
              <a:t>who </a:t>
            </a:r>
            <a:r>
              <a:rPr lang="en-US" sz="2400" b="1" dirty="0"/>
              <a:t>has</a:t>
            </a:r>
            <a:r>
              <a:rPr lang="en-US" sz="2400" dirty="0"/>
              <a:t> been physically present in the </a:t>
            </a:r>
            <a:r>
              <a:rPr lang="en-US" sz="2400" dirty="0" smtClean="0"/>
              <a:t>US to pass the Substantial Presence test.</a:t>
            </a:r>
            <a:r>
              <a:rPr lang="en-US" sz="2400" dirty="0"/>
              <a:t>  Resident aliens for tax purposes are taxed in the same manner as US </a:t>
            </a:r>
            <a:r>
              <a:rPr lang="en-US" sz="2400" dirty="0" smtClean="0"/>
              <a:t>residents and may </a:t>
            </a:r>
            <a:r>
              <a:rPr lang="en-US" sz="2400" dirty="0"/>
              <a:t>use the same filing statuses and claim tax allowances </a:t>
            </a:r>
            <a:r>
              <a:rPr lang="en-US" sz="2400" dirty="0" smtClean="0"/>
              <a:t>as US residents.</a:t>
            </a:r>
            <a:r>
              <a:rPr lang="en-US" sz="2400" dirty="0"/>
              <a:t>  </a:t>
            </a:r>
            <a:endParaRPr lang="en-US" sz="2400" dirty="0" smtClean="0"/>
          </a:p>
          <a:p>
            <a:endParaRPr lang="en-US" sz="2400" dirty="0" smtClean="0"/>
          </a:p>
          <a:p>
            <a:r>
              <a:rPr lang="en-US" sz="2400" b="1" u="sng" dirty="0" smtClean="0"/>
              <a:t>Non-Resident </a:t>
            </a:r>
            <a:r>
              <a:rPr lang="en-US" sz="2400" b="1" u="sng" dirty="0"/>
              <a:t>Alien for Tax Purposes</a:t>
            </a:r>
            <a:r>
              <a:rPr lang="en-US" sz="2400" dirty="0"/>
              <a:t>:   Any </a:t>
            </a:r>
            <a:r>
              <a:rPr lang="en-US" sz="2400" dirty="0" smtClean="0"/>
              <a:t>foreign </a:t>
            </a:r>
            <a:r>
              <a:rPr lang="en-US" sz="2400" dirty="0"/>
              <a:t>person who has </a:t>
            </a:r>
            <a:r>
              <a:rPr lang="en-US" sz="2400" b="1" dirty="0"/>
              <a:t>not </a:t>
            </a:r>
            <a:r>
              <a:rPr lang="en-US" sz="2400" dirty="0"/>
              <a:t>been physically present in the </a:t>
            </a:r>
            <a:r>
              <a:rPr lang="en-US" sz="2400" dirty="0" smtClean="0"/>
              <a:t>US to </a:t>
            </a:r>
            <a:r>
              <a:rPr lang="en-US" sz="2400" dirty="0"/>
              <a:t>pass the Substantial Presence test</a:t>
            </a:r>
            <a:r>
              <a:rPr lang="en-US" sz="2400" dirty="0" smtClean="0"/>
              <a:t>. </a:t>
            </a:r>
            <a:r>
              <a:rPr lang="en-US" sz="2400" dirty="0"/>
              <a:t> </a:t>
            </a:r>
          </a:p>
          <a:p>
            <a:endParaRPr lang="en-US" sz="2400" dirty="0"/>
          </a:p>
          <a:p>
            <a:pPr lvl="1">
              <a:defRPr/>
            </a:pPr>
            <a:endParaRPr lang="en-US" sz="2000" dirty="0"/>
          </a:p>
        </p:txBody>
      </p:sp>
      <p:sp>
        <p:nvSpPr>
          <p:cNvPr id="3" name="TextBox 2"/>
          <p:cNvSpPr txBox="1"/>
          <p:nvPr/>
        </p:nvSpPr>
        <p:spPr>
          <a:xfrm>
            <a:off x="13648" y="6488668"/>
            <a:ext cx="672152"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08610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3" y="762000"/>
            <a:ext cx="8686800" cy="1752600"/>
          </a:xfrm>
        </p:spPr>
        <p:txBody>
          <a:bodyPr>
            <a:normAutofit/>
          </a:bodyPr>
          <a:lstStyle/>
          <a:p>
            <a:r>
              <a:rPr lang="en-US" sz="3200" dirty="0" smtClean="0"/>
              <a:t>How Do I Get Started?</a:t>
            </a:r>
            <a:r>
              <a:rPr lang="en-US" sz="3200" dirty="0"/>
              <a:t/>
            </a:r>
            <a:br>
              <a:rPr lang="en-US" sz="3200" dirty="0"/>
            </a:br>
            <a:r>
              <a:rPr lang="en-US" sz="3200" dirty="0" smtClean="0"/>
              <a:t/>
            </a:r>
            <a:br>
              <a:rPr lang="en-US" sz="3200" dirty="0" smtClean="0"/>
            </a:br>
            <a:endParaRPr lang="en-US" sz="3200" dirty="0"/>
          </a:p>
        </p:txBody>
      </p:sp>
      <p:sp>
        <p:nvSpPr>
          <p:cNvPr id="3" name="TextBox 2"/>
          <p:cNvSpPr txBox="1"/>
          <p:nvPr/>
        </p:nvSpPr>
        <p:spPr>
          <a:xfrm>
            <a:off x="0" y="6488668"/>
            <a:ext cx="672152" cy="369332"/>
          </a:xfrm>
          <a:prstGeom prst="rect">
            <a:avLst/>
          </a:prstGeom>
          <a:noFill/>
        </p:spPr>
        <p:txBody>
          <a:bodyPr wrap="square" rtlCol="0">
            <a:spAutoFit/>
          </a:bodyPr>
          <a:lstStyle/>
          <a:p>
            <a:r>
              <a:rPr lang="en-US" dirty="0" smtClean="0"/>
              <a:t>11</a:t>
            </a:r>
            <a:endParaRPr lang="en-US" dirty="0"/>
          </a:p>
        </p:txBody>
      </p:sp>
      <p:sp>
        <p:nvSpPr>
          <p:cNvPr id="5" name="Content Placeholder 4"/>
          <p:cNvSpPr>
            <a:spLocks noGrp="1"/>
          </p:cNvSpPr>
          <p:nvPr>
            <p:ph idx="1"/>
          </p:nvPr>
        </p:nvSpPr>
        <p:spPr>
          <a:xfrm>
            <a:off x="533400" y="1676400"/>
            <a:ext cx="8229600" cy="4525963"/>
          </a:xfrm>
        </p:spPr>
        <p:txBody>
          <a:bodyPr>
            <a:normAutofit/>
          </a:bodyPr>
          <a:lstStyle/>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a:p>
          <a:p>
            <a:pPr marL="457200" lvl="1" indent="0">
              <a:buNone/>
            </a:pPr>
            <a:endParaRPr lang="en-US" sz="2400" dirty="0" smtClean="0"/>
          </a:p>
        </p:txBody>
      </p:sp>
      <p:sp>
        <p:nvSpPr>
          <p:cNvPr id="6" name="Content Placeholder 2"/>
          <p:cNvSpPr txBox="1">
            <a:spLocks/>
          </p:cNvSpPr>
          <p:nvPr/>
        </p:nvSpPr>
        <p:spPr>
          <a:xfrm>
            <a:off x="457200" y="1524000"/>
            <a:ext cx="8466227" cy="431113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9600" dirty="0" smtClean="0">
                <a:latin typeface="+mj-lt"/>
              </a:rPr>
              <a:t>To determine your tax status and tax treatment begin by completing the  following forms</a:t>
            </a:r>
            <a:r>
              <a:rPr lang="en-US" sz="9600" dirty="0">
                <a:latin typeface="+mj-lt"/>
              </a:rPr>
              <a:t> </a:t>
            </a:r>
            <a:r>
              <a:rPr lang="en-US" sz="9600" dirty="0" smtClean="0">
                <a:latin typeface="+mj-lt"/>
              </a:rPr>
              <a:t>available at these links.</a:t>
            </a:r>
          </a:p>
          <a:p>
            <a:pPr marL="457200" lvl="1" indent="0" fontAlgn="auto">
              <a:spcAft>
                <a:spcPts val="0"/>
              </a:spcAft>
              <a:buFont typeface="Arial" pitchFamily="34" charset="0"/>
              <a:buNone/>
            </a:pPr>
            <a:endParaRPr lang="en-US" sz="9600" dirty="0" smtClean="0">
              <a:latin typeface="+mj-lt"/>
            </a:endParaRPr>
          </a:p>
          <a:p>
            <a:pPr lvl="1">
              <a:buFont typeface="Arial" panose="020B0604020202020204" pitchFamily="34" charset="0"/>
              <a:buChar char="•"/>
            </a:pPr>
            <a:r>
              <a:rPr lang="en-US" sz="9600" dirty="0">
                <a:latin typeface="+mj-lt"/>
              </a:rPr>
              <a:t>Foreign National/NRA Tax Status Form</a:t>
            </a:r>
          </a:p>
          <a:p>
            <a:pPr marL="457200" lvl="1" indent="0">
              <a:buNone/>
            </a:pPr>
            <a:r>
              <a:rPr lang="en-US" sz="9600" dirty="0">
                <a:latin typeface="+mj-lt"/>
                <a:hlinkClick r:id="rId3"/>
              </a:rPr>
              <a:t>http://www.siue.edu/humanresources/nra/</a:t>
            </a:r>
            <a:endParaRPr lang="en-US" sz="9600" dirty="0">
              <a:latin typeface="+mj-lt"/>
            </a:endParaRPr>
          </a:p>
          <a:p>
            <a:pPr lvl="1">
              <a:buFont typeface="Arial" panose="020B0604020202020204" pitchFamily="34" charset="0"/>
              <a:buChar char="•"/>
            </a:pPr>
            <a:r>
              <a:rPr lang="en-US" sz="9600" dirty="0">
                <a:latin typeface="+mj-lt"/>
              </a:rPr>
              <a:t>IRS Form W-8Ben</a:t>
            </a:r>
          </a:p>
          <a:p>
            <a:pPr marL="457200" lvl="1" indent="0">
              <a:buNone/>
            </a:pPr>
            <a:r>
              <a:rPr lang="en-US" sz="9600" dirty="0">
                <a:latin typeface="+mj-lt"/>
                <a:hlinkClick r:id="rId4"/>
              </a:rPr>
              <a:t>https://www.irs.gov/pub/irs-pdf/fw8ben.pdf</a:t>
            </a:r>
            <a:endParaRPr lang="en-US" sz="9600" dirty="0">
              <a:latin typeface="+mj-lt"/>
            </a:endParaRPr>
          </a:p>
          <a:p>
            <a:pPr lvl="1">
              <a:buFont typeface="Arial" panose="020B0604020202020204" pitchFamily="34" charset="0"/>
              <a:buChar char="•"/>
            </a:pPr>
            <a:r>
              <a:rPr lang="en-US" sz="9600" dirty="0">
                <a:latin typeface="+mj-lt"/>
              </a:rPr>
              <a:t>IRS Federal W-4 Form</a:t>
            </a:r>
          </a:p>
          <a:p>
            <a:pPr marL="457200" lvl="1" indent="0">
              <a:buNone/>
            </a:pPr>
            <a:r>
              <a:rPr lang="en-US" sz="9600" dirty="0">
                <a:latin typeface="+mj-lt"/>
                <a:hlinkClick r:id="rId5"/>
              </a:rPr>
              <a:t>https://www.irs.gov/pub/irs-pdf/fw4.pdf</a:t>
            </a:r>
            <a:endParaRPr lang="en-US" sz="9600" dirty="0">
              <a:latin typeface="+mj-lt"/>
            </a:endParaRPr>
          </a:p>
          <a:p>
            <a:pPr lvl="1">
              <a:buFont typeface="Arial" panose="020B0604020202020204" pitchFamily="34" charset="0"/>
              <a:buChar char="•"/>
            </a:pPr>
            <a:r>
              <a:rPr lang="en-US" sz="9600" dirty="0">
                <a:latin typeface="+mj-lt"/>
              </a:rPr>
              <a:t>Illinois State W-4 </a:t>
            </a:r>
            <a:r>
              <a:rPr lang="en-US" sz="9600" dirty="0" smtClean="0">
                <a:latin typeface="+mj-lt"/>
              </a:rPr>
              <a:t>Form</a:t>
            </a:r>
          </a:p>
          <a:p>
            <a:pPr marL="457200" lvl="1" indent="0">
              <a:buNone/>
            </a:pPr>
            <a:r>
              <a:rPr lang="en-US" sz="9600" dirty="0" smtClean="0">
                <a:latin typeface="+mj-lt"/>
                <a:hlinkClick r:id="rId6"/>
              </a:rPr>
              <a:t>http</a:t>
            </a:r>
            <a:r>
              <a:rPr lang="en-US" sz="9600" dirty="0">
                <a:latin typeface="+mj-lt"/>
                <a:hlinkClick r:id="rId6"/>
              </a:rPr>
              <a:t>://</a:t>
            </a:r>
            <a:r>
              <a:rPr lang="en-US" sz="9600" dirty="0" smtClean="0">
                <a:latin typeface="+mj-lt"/>
                <a:hlinkClick r:id="rId6"/>
              </a:rPr>
              <a:t>www.tax.illinois.gov/taxforms/withholding/il-w-4.pdf</a:t>
            </a:r>
            <a:endParaRPr lang="en-US" sz="9600" dirty="0">
              <a:latin typeface="+mj-lt"/>
            </a:endParaRPr>
          </a:p>
          <a:p>
            <a:pPr marL="457200" lvl="1" indent="0">
              <a:buNone/>
            </a:pPr>
            <a:endParaRPr lang="en-US" sz="9600" dirty="0">
              <a:latin typeface="+mj-lt"/>
            </a:endParaRPr>
          </a:p>
          <a:p>
            <a:pPr marL="457200" lvl="1" indent="0" fontAlgn="auto">
              <a:spcAft>
                <a:spcPts val="0"/>
              </a:spcAft>
              <a:buFont typeface="Arial" pitchFamily="34" charset="0"/>
              <a:buNone/>
            </a:pPr>
            <a:endParaRPr lang="en-US" sz="7400" dirty="0" smtClean="0">
              <a:latin typeface="+mj-lt"/>
            </a:endParaRPr>
          </a:p>
          <a:p>
            <a:pPr marL="457200" lvl="1" indent="0" fontAlgn="auto">
              <a:spcAft>
                <a:spcPts val="0"/>
              </a:spcAft>
              <a:buFont typeface="Arial" pitchFamily="34" charset="0"/>
              <a:buNone/>
            </a:pPr>
            <a:endParaRPr lang="en-US" sz="7400" dirty="0">
              <a:latin typeface="+mj-lt"/>
            </a:endParaRPr>
          </a:p>
          <a:p>
            <a:pPr marL="457200" lvl="1" indent="0" fontAlgn="auto">
              <a:spcAft>
                <a:spcPts val="0"/>
              </a:spcAft>
              <a:buFont typeface="Arial" pitchFamily="34" charset="0"/>
              <a:buNone/>
            </a:pPr>
            <a:endParaRPr lang="en-US" sz="7400" dirty="0">
              <a:latin typeface="+mj-lt"/>
            </a:endParaRPr>
          </a:p>
          <a:p>
            <a:pPr marL="457200" lvl="1" indent="0" fontAlgn="auto">
              <a:spcAft>
                <a:spcPts val="0"/>
              </a:spcAft>
              <a:buFont typeface="Arial" pitchFamily="34" charset="0"/>
              <a:buNone/>
            </a:pPr>
            <a:endParaRPr lang="en-US" sz="2400" dirty="0" smtClean="0"/>
          </a:p>
          <a:p>
            <a:pPr marL="457200" lvl="1" indent="0" fontAlgn="auto">
              <a:spcAft>
                <a:spcPts val="0"/>
              </a:spcAft>
              <a:buFont typeface="Arial" pitchFamily="34" charset="0"/>
              <a:buNone/>
            </a:pPr>
            <a:endParaRPr lang="en-US" sz="2400" dirty="0" smtClean="0"/>
          </a:p>
          <a:p>
            <a:pPr lvl="1" fontAlgn="auto">
              <a:spcAft>
                <a:spcPts val="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195369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3" y="762000"/>
            <a:ext cx="8686800" cy="1752600"/>
          </a:xfrm>
        </p:spPr>
        <p:txBody>
          <a:bodyPr>
            <a:normAutofit/>
          </a:bodyPr>
          <a:lstStyle/>
          <a:p>
            <a:r>
              <a:rPr lang="en-US" sz="3200" dirty="0" smtClean="0"/>
              <a:t>Additional forms you may need</a:t>
            </a:r>
            <a:r>
              <a:rPr lang="en-US" sz="3200" dirty="0"/>
              <a:t/>
            </a:r>
            <a:br>
              <a:rPr lang="en-US" sz="3200" dirty="0"/>
            </a:br>
            <a:r>
              <a:rPr lang="en-US" sz="3200" dirty="0" smtClean="0"/>
              <a:t/>
            </a:r>
            <a:br>
              <a:rPr lang="en-US" sz="3200" dirty="0" smtClean="0"/>
            </a:br>
            <a:endParaRPr lang="en-US" sz="3200" dirty="0"/>
          </a:p>
        </p:txBody>
      </p:sp>
      <p:sp>
        <p:nvSpPr>
          <p:cNvPr id="3" name="TextBox 2"/>
          <p:cNvSpPr txBox="1"/>
          <p:nvPr/>
        </p:nvSpPr>
        <p:spPr>
          <a:xfrm>
            <a:off x="0" y="6488668"/>
            <a:ext cx="672152" cy="369332"/>
          </a:xfrm>
          <a:prstGeom prst="rect">
            <a:avLst/>
          </a:prstGeom>
          <a:noFill/>
        </p:spPr>
        <p:txBody>
          <a:bodyPr wrap="square" rtlCol="0">
            <a:spAutoFit/>
          </a:bodyPr>
          <a:lstStyle/>
          <a:p>
            <a:r>
              <a:rPr lang="en-US" dirty="0" smtClean="0"/>
              <a:t>11</a:t>
            </a:r>
            <a:endParaRPr lang="en-US" dirty="0"/>
          </a:p>
        </p:txBody>
      </p:sp>
      <p:sp>
        <p:nvSpPr>
          <p:cNvPr id="5" name="Content Placeholder 4"/>
          <p:cNvSpPr>
            <a:spLocks noGrp="1"/>
          </p:cNvSpPr>
          <p:nvPr>
            <p:ph idx="1"/>
          </p:nvPr>
        </p:nvSpPr>
        <p:spPr>
          <a:xfrm>
            <a:off x="533400" y="1676400"/>
            <a:ext cx="8229600" cy="4525963"/>
          </a:xfrm>
        </p:spPr>
        <p:txBody>
          <a:bodyPr>
            <a:normAutofit/>
          </a:bodyPr>
          <a:lstStyle/>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a:p>
          <a:p>
            <a:pPr marL="457200" lvl="1" indent="0">
              <a:buNone/>
            </a:pPr>
            <a:endParaRPr lang="en-US" sz="2400" dirty="0" smtClean="0"/>
          </a:p>
        </p:txBody>
      </p:sp>
      <p:sp>
        <p:nvSpPr>
          <p:cNvPr id="6" name="Content Placeholder 2"/>
          <p:cNvSpPr txBox="1">
            <a:spLocks/>
          </p:cNvSpPr>
          <p:nvPr/>
        </p:nvSpPr>
        <p:spPr>
          <a:xfrm>
            <a:off x="457200" y="1524000"/>
            <a:ext cx="8466227" cy="4311134"/>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8600" dirty="0" smtClean="0">
                <a:latin typeface="+mj-lt"/>
              </a:rPr>
              <a:t>If you need to apply for an Individual Tax Identification number or wish to use available treaty benefits, you need to complete these forms as well.</a:t>
            </a:r>
          </a:p>
          <a:p>
            <a:pPr marL="457200" lvl="1" indent="0" fontAlgn="auto">
              <a:spcAft>
                <a:spcPts val="0"/>
              </a:spcAft>
              <a:buFont typeface="Arial" pitchFamily="34" charset="0"/>
              <a:buNone/>
            </a:pPr>
            <a:endParaRPr lang="en-US" sz="8600" dirty="0" smtClean="0">
              <a:latin typeface="+mj-lt"/>
            </a:endParaRPr>
          </a:p>
          <a:p>
            <a:pPr lvl="1">
              <a:buFont typeface="Arial" panose="020B0604020202020204" pitchFamily="34" charset="0"/>
              <a:buChar char="•"/>
            </a:pPr>
            <a:r>
              <a:rPr lang="en-US" sz="8600" dirty="0" smtClean="0">
                <a:latin typeface="+mj-lt"/>
              </a:rPr>
              <a:t>IRS </a:t>
            </a:r>
            <a:r>
              <a:rPr lang="en-US" sz="8600" dirty="0">
                <a:latin typeface="+mj-lt"/>
              </a:rPr>
              <a:t>Form 8233 for treaty </a:t>
            </a:r>
            <a:r>
              <a:rPr lang="en-US" sz="8600" dirty="0" smtClean="0">
                <a:latin typeface="+mj-lt"/>
              </a:rPr>
              <a:t>benefits (is available) </a:t>
            </a:r>
            <a:endParaRPr lang="en-US" sz="8600" dirty="0">
              <a:latin typeface="+mj-lt"/>
            </a:endParaRPr>
          </a:p>
          <a:p>
            <a:pPr marL="457200" lvl="1" indent="0">
              <a:buNone/>
            </a:pPr>
            <a:r>
              <a:rPr lang="en-US" sz="8600" dirty="0">
                <a:latin typeface="+mj-lt"/>
                <a:hlinkClick r:id="rId3"/>
              </a:rPr>
              <a:t>https://</a:t>
            </a:r>
            <a:r>
              <a:rPr lang="en-US" sz="8600" dirty="0" smtClean="0">
                <a:latin typeface="+mj-lt"/>
                <a:hlinkClick r:id="rId3"/>
              </a:rPr>
              <a:t>www.irs.gov/pub/irs-pdf/f8233.pdf</a:t>
            </a:r>
            <a:endParaRPr lang="en-US" sz="8600" dirty="0" smtClean="0">
              <a:latin typeface="+mj-lt"/>
            </a:endParaRPr>
          </a:p>
          <a:p>
            <a:pPr lvl="1">
              <a:buFont typeface="Arial" panose="020B0604020202020204" pitchFamily="34" charset="0"/>
              <a:buChar char="•"/>
            </a:pPr>
            <a:r>
              <a:rPr lang="en-US" sz="8600" dirty="0" smtClean="0">
                <a:latin typeface="+mj-lt"/>
              </a:rPr>
              <a:t>IRS Form W-7  for Individual Tax Identification Number </a:t>
            </a:r>
          </a:p>
          <a:p>
            <a:pPr marL="457200" lvl="1" indent="0">
              <a:buNone/>
            </a:pPr>
            <a:r>
              <a:rPr lang="en-US" sz="8600" dirty="0">
                <a:latin typeface="+mj-lt"/>
                <a:hlinkClick r:id="rId4"/>
              </a:rPr>
              <a:t>https://</a:t>
            </a:r>
            <a:r>
              <a:rPr lang="en-US" sz="8600" dirty="0" smtClean="0">
                <a:latin typeface="+mj-lt"/>
                <a:hlinkClick r:id="rId4"/>
              </a:rPr>
              <a:t>www.irs.gov/pub/irs-pdf/fw7.pdf</a:t>
            </a:r>
            <a:endParaRPr lang="en-US" sz="8600" dirty="0" smtClean="0">
              <a:latin typeface="+mj-lt"/>
            </a:endParaRPr>
          </a:p>
          <a:p>
            <a:pPr marL="457200" lvl="1" indent="0">
              <a:buNone/>
            </a:pPr>
            <a:endParaRPr lang="en-US" sz="9600" dirty="0">
              <a:latin typeface="+mj-lt"/>
            </a:endParaRPr>
          </a:p>
          <a:p>
            <a:pPr marL="457200" lvl="1" indent="0" fontAlgn="auto">
              <a:spcAft>
                <a:spcPts val="0"/>
              </a:spcAft>
              <a:buFont typeface="Arial" pitchFamily="34" charset="0"/>
              <a:buNone/>
            </a:pPr>
            <a:endParaRPr lang="en-US" sz="7400" dirty="0" smtClean="0">
              <a:latin typeface="+mj-lt"/>
            </a:endParaRPr>
          </a:p>
          <a:p>
            <a:pPr marL="457200" lvl="1" indent="0" fontAlgn="auto">
              <a:spcAft>
                <a:spcPts val="0"/>
              </a:spcAft>
              <a:buFont typeface="Arial" pitchFamily="34" charset="0"/>
              <a:buNone/>
            </a:pPr>
            <a:endParaRPr lang="en-US" sz="7400" dirty="0">
              <a:latin typeface="+mj-lt"/>
            </a:endParaRPr>
          </a:p>
          <a:p>
            <a:pPr marL="457200" lvl="1" indent="0" fontAlgn="auto">
              <a:spcAft>
                <a:spcPts val="0"/>
              </a:spcAft>
              <a:buFont typeface="Arial" pitchFamily="34" charset="0"/>
              <a:buNone/>
            </a:pPr>
            <a:endParaRPr lang="en-US" sz="7400" dirty="0">
              <a:latin typeface="+mj-lt"/>
            </a:endParaRPr>
          </a:p>
          <a:p>
            <a:pPr marL="457200" lvl="1" indent="0" fontAlgn="auto">
              <a:spcAft>
                <a:spcPts val="0"/>
              </a:spcAft>
              <a:buFont typeface="Arial" pitchFamily="34" charset="0"/>
              <a:buNone/>
            </a:pPr>
            <a:endParaRPr lang="en-US" sz="2400" dirty="0" smtClean="0"/>
          </a:p>
          <a:p>
            <a:pPr marL="457200" lvl="1" indent="0" fontAlgn="auto">
              <a:spcAft>
                <a:spcPts val="0"/>
              </a:spcAft>
              <a:buFont typeface="Arial" pitchFamily="34" charset="0"/>
              <a:buNone/>
            </a:pPr>
            <a:endParaRPr lang="en-US" sz="2400" dirty="0" smtClean="0"/>
          </a:p>
          <a:p>
            <a:pPr lvl="1" fontAlgn="auto">
              <a:spcAft>
                <a:spcPts val="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431022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685800"/>
          </a:xfrm>
        </p:spPr>
        <p:txBody>
          <a:bodyPr>
            <a:noAutofit/>
          </a:bodyPr>
          <a:lstStyle/>
          <a:p>
            <a:r>
              <a:rPr lang="en-US" sz="3600" dirty="0" smtClean="0"/>
              <a:t>What documents do I need to gather?</a:t>
            </a:r>
            <a:br>
              <a:rPr lang="en-US" sz="3600" dirty="0" smtClean="0"/>
            </a:br>
            <a:r>
              <a:rPr lang="en-US" sz="3200" dirty="0"/>
              <a:t/>
            </a:r>
            <a:br>
              <a:rPr lang="en-US" sz="3200" dirty="0"/>
            </a:br>
            <a:endParaRPr lang="en-US" sz="3200" dirty="0"/>
          </a:p>
        </p:txBody>
      </p:sp>
      <p:sp>
        <p:nvSpPr>
          <p:cNvPr id="3" name="Content Placeholder 2"/>
          <p:cNvSpPr>
            <a:spLocks noGrp="1"/>
          </p:cNvSpPr>
          <p:nvPr>
            <p:ph idx="1"/>
          </p:nvPr>
        </p:nvSpPr>
        <p:spPr>
          <a:xfrm>
            <a:off x="533400" y="2057400"/>
            <a:ext cx="8153400" cy="3886200"/>
          </a:xfrm>
        </p:spPr>
        <p:txBody>
          <a:bodyPr>
            <a:noAutofit/>
          </a:bodyPr>
          <a:lstStyle/>
          <a:p>
            <a:pPr lvl="0"/>
            <a:r>
              <a:rPr lang="en-US" sz="2400" dirty="0" smtClean="0">
                <a:latin typeface="+mj-lt"/>
              </a:rPr>
              <a:t>SIUE ID Card with photograph</a:t>
            </a:r>
            <a:endParaRPr lang="en-US" sz="2400" dirty="0">
              <a:latin typeface="+mj-lt"/>
            </a:endParaRPr>
          </a:p>
          <a:p>
            <a:r>
              <a:rPr lang="en-US" sz="2400" dirty="0" smtClean="0">
                <a:latin typeface="+mj-lt"/>
              </a:rPr>
              <a:t>Visa</a:t>
            </a:r>
            <a:endParaRPr lang="en-US" sz="2400" dirty="0">
              <a:latin typeface="+mj-lt"/>
            </a:endParaRPr>
          </a:p>
          <a:p>
            <a:r>
              <a:rPr lang="en-US" sz="2400" dirty="0" smtClean="0">
                <a:latin typeface="+mj-lt"/>
              </a:rPr>
              <a:t>Form </a:t>
            </a:r>
            <a:r>
              <a:rPr lang="en-US" sz="2400" dirty="0">
                <a:latin typeface="+mj-lt"/>
              </a:rPr>
              <a:t>I20</a:t>
            </a:r>
          </a:p>
          <a:p>
            <a:r>
              <a:rPr lang="en-US" sz="2400" dirty="0" smtClean="0">
                <a:latin typeface="+mj-lt"/>
              </a:rPr>
              <a:t>Form </a:t>
            </a:r>
            <a:r>
              <a:rPr lang="en-US" sz="2400" dirty="0">
                <a:latin typeface="+mj-lt"/>
              </a:rPr>
              <a:t>I94 DS-2019 that is applicable to your current and past Visa</a:t>
            </a:r>
          </a:p>
          <a:p>
            <a:r>
              <a:rPr lang="en-US" sz="2400" dirty="0" smtClean="0">
                <a:latin typeface="+mj-lt"/>
              </a:rPr>
              <a:t>Passport </a:t>
            </a:r>
            <a:r>
              <a:rPr lang="en-US" sz="2400" dirty="0">
                <a:latin typeface="+mj-lt"/>
              </a:rPr>
              <a:t>that contains an immigration </a:t>
            </a:r>
            <a:r>
              <a:rPr lang="en-US" sz="2400" dirty="0" smtClean="0">
                <a:latin typeface="+mj-lt"/>
              </a:rPr>
              <a:t>stamp</a:t>
            </a:r>
          </a:p>
          <a:p>
            <a:pPr marL="0" indent="0">
              <a:buNone/>
            </a:pPr>
            <a:r>
              <a:rPr lang="en-US" sz="2400" dirty="0" smtClean="0">
                <a:latin typeface="+mj-lt"/>
              </a:rPr>
              <a:t>Please attach copies of these documents to the SIUE Foreign National (NRA)Tax Status Form. Failure to attach copies may delay processing of forms.</a:t>
            </a:r>
          </a:p>
          <a:p>
            <a:pPr marL="0" indent="0">
              <a:buNone/>
            </a:pPr>
            <a:endParaRPr lang="en-US" sz="2400" dirty="0" smtClean="0">
              <a:latin typeface="+mj-lt"/>
            </a:endParaRPr>
          </a:p>
          <a:p>
            <a:pPr marL="0" lvl="0" indent="0">
              <a:buNone/>
            </a:pPr>
            <a:endParaRPr lang="en-US" sz="2400" dirty="0"/>
          </a:p>
          <a:p>
            <a:pPr marL="0" indent="0">
              <a:buNone/>
            </a:pPr>
            <a:endParaRPr lang="en-US" sz="2400" dirty="0" smtClean="0"/>
          </a:p>
        </p:txBody>
      </p:sp>
      <p:sp>
        <p:nvSpPr>
          <p:cNvPr id="5" name="TextBox 4"/>
          <p:cNvSpPr txBox="1"/>
          <p:nvPr/>
        </p:nvSpPr>
        <p:spPr>
          <a:xfrm>
            <a:off x="125854" y="6477000"/>
            <a:ext cx="864746"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4248756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199"/>
            <a:ext cx="8229600" cy="721923"/>
          </a:xfrm>
        </p:spPr>
        <p:txBody>
          <a:bodyPr>
            <a:normAutofit fontScale="90000"/>
          </a:bodyPr>
          <a:lstStyle/>
          <a:p>
            <a:pPr marL="0" indent="0"/>
            <a:r>
              <a:rPr lang="en-US" sz="3600" dirty="0" smtClean="0"/>
              <a:t>Example </a:t>
            </a:r>
            <a:r>
              <a:rPr lang="en-US" sz="3600" dirty="0"/>
              <a:t>of </a:t>
            </a:r>
            <a:r>
              <a:rPr lang="en-US" sz="3600" dirty="0" smtClean="0"/>
              <a:t>required documents :</a:t>
            </a:r>
            <a:br>
              <a:rPr lang="en-US" sz="3600" dirty="0" smtClean="0"/>
            </a:br>
            <a:r>
              <a:rPr lang="en-US" sz="3600" dirty="0" smtClean="0"/>
              <a:t>School ID</a:t>
            </a:r>
            <a:r>
              <a:rPr lang="en-US" sz="4000" dirty="0"/>
              <a:t/>
            </a:r>
            <a:br>
              <a:rPr lang="en-US" sz="4000" dirty="0"/>
            </a:br>
            <a:r>
              <a:rPr lang="en-US" sz="2800" b="1" dirty="0"/>
              <a:t> </a:t>
            </a:r>
            <a:br>
              <a:rPr lang="en-US" sz="2800" b="1" dirty="0"/>
            </a:br>
            <a:endParaRPr lang="en-US" sz="2400" dirty="0">
              <a:latin typeface="+mn-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966848"/>
            <a:ext cx="2895600" cy="460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600" y="5791200"/>
            <a:ext cx="1981200" cy="369332"/>
          </a:xfrm>
          <a:prstGeom prst="rect">
            <a:avLst/>
          </a:prstGeom>
          <a:noFill/>
          <a:ln>
            <a:solidFill>
              <a:srgbClr val="FF0000"/>
            </a:solidFill>
          </a:ln>
        </p:spPr>
        <p:txBody>
          <a:bodyPr wrap="square" rtlCol="0">
            <a:spAutoFit/>
          </a:bodyPr>
          <a:lstStyle/>
          <a:p>
            <a:r>
              <a:rPr lang="en-US" b="1" dirty="0" smtClean="0"/>
              <a:t>Banner ID Number</a:t>
            </a:r>
            <a:endParaRPr lang="en-US" b="1" dirty="0"/>
          </a:p>
        </p:txBody>
      </p:sp>
      <p:sp>
        <p:nvSpPr>
          <p:cNvPr id="11" name="Oval 10"/>
          <p:cNvSpPr/>
          <p:nvPr/>
        </p:nvSpPr>
        <p:spPr>
          <a:xfrm>
            <a:off x="2895600" y="6134226"/>
            <a:ext cx="2133600" cy="318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stCxn id="12" idx="3"/>
            <a:endCxn id="11" idx="2"/>
          </p:cNvCxnSpPr>
          <p:nvPr/>
        </p:nvCxnSpPr>
        <p:spPr>
          <a:xfrm>
            <a:off x="2209800" y="6122063"/>
            <a:ext cx="685800" cy="171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 y="3244334"/>
            <a:ext cx="2895600" cy="646331"/>
          </a:xfrm>
          <a:prstGeom prst="rect">
            <a:avLst/>
          </a:prstGeom>
        </p:spPr>
        <p:txBody>
          <a:bodyPr wrap="square">
            <a:spAutoFit/>
          </a:bodyPr>
          <a:lstStyle/>
          <a:p>
            <a:r>
              <a:rPr lang="en-US" b="1" dirty="0"/>
              <a:t>School ID Card with Photograph</a:t>
            </a:r>
            <a:endParaRPr lang="en-US" dirty="0"/>
          </a:p>
        </p:txBody>
      </p:sp>
      <p:sp>
        <p:nvSpPr>
          <p:cNvPr id="3" name="TextBox 2"/>
          <p:cNvSpPr txBox="1"/>
          <p:nvPr/>
        </p:nvSpPr>
        <p:spPr>
          <a:xfrm>
            <a:off x="43869" y="6520934"/>
            <a:ext cx="441146"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410205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16382"/>
            <a:ext cx="4298053" cy="2728197"/>
          </a:xfrm>
          <a:prstGeom prst="rect">
            <a:avLst/>
          </a:prstGeom>
        </p:spPr>
      </p:pic>
      <p:sp>
        <p:nvSpPr>
          <p:cNvPr id="5" name="Content Placeholder 4"/>
          <p:cNvSpPr>
            <a:spLocks noGrp="1"/>
          </p:cNvSpPr>
          <p:nvPr>
            <p:ph idx="1"/>
          </p:nvPr>
        </p:nvSpPr>
        <p:spPr>
          <a:xfrm>
            <a:off x="-282851" y="914400"/>
            <a:ext cx="9906000" cy="1143000"/>
          </a:xfrm>
        </p:spPr>
        <p:txBody>
          <a:bodyPr>
            <a:noAutofit/>
          </a:bodyPr>
          <a:lstStyle/>
          <a:p>
            <a:pPr marL="0" indent="0" algn="ctr">
              <a:buNone/>
            </a:pPr>
            <a:r>
              <a:rPr lang="en-US" sz="3200" b="1" dirty="0" smtClean="0">
                <a:solidFill>
                  <a:srgbClr val="FF0000"/>
                </a:solidFill>
                <a:latin typeface="+mj-lt"/>
              </a:rPr>
              <a:t> </a:t>
            </a:r>
            <a:r>
              <a:rPr lang="en-US" sz="3200" dirty="0" smtClean="0">
                <a:solidFill>
                  <a:srgbClr val="FF0000"/>
                </a:solidFill>
                <a:latin typeface="+mj-lt"/>
              </a:rPr>
              <a:t>Example of required document:</a:t>
            </a:r>
          </a:p>
          <a:p>
            <a:pPr marL="0" indent="0" algn="ctr">
              <a:buNone/>
            </a:pPr>
            <a:r>
              <a:rPr lang="en-US" sz="3200" dirty="0" smtClean="0">
                <a:solidFill>
                  <a:srgbClr val="FF0000"/>
                </a:solidFill>
                <a:latin typeface="+mj-lt"/>
              </a:rPr>
              <a:t> Visa </a:t>
            </a:r>
          </a:p>
          <a:p>
            <a:pPr marL="0" indent="0" algn="ctr">
              <a:buNone/>
            </a:pPr>
            <a:endParaRPr lang="en-US" sz="3200" dirty="0" smtClean="0">
              <a:latin typeface="+mj-lt"/>
            </a:endParaRPr>
          </a:p>
        </p:txBody>
      </p:sp>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639027" y="2108318"/>
            <a:ext cx="2443013" cy="3510267"/>
          </a:xfrm>
          <a:prstGeom prst="rect">
            <a:avLst/>
          </a:prstGeom>
        </p:spPr>
      </p:pic>
      <p:sp>
        <p:nvSpPr>
          <p:cNvPr id="4" name="TextBox 3"/>
          <p:cNvSpPr txBox="1"/>
          <p:nvPr/>
        </p:nvSpPr>
        <p:spPr>
          <a:xfrm>
            <a:off x="5715000" y="5473109"/>
            <a:ext cx="3200400" cy="369332"/>
          </a:xfrm>
          <a:prstGeom prst="rect">
            <a:avLst/>
          </a:prstGeom>
          <a:noFill/>
        </p:spPr>
        <p:txBody>
          <a:bodyPr wrap="square" rtlCol="0">
            <a:spAutoFit/>
          </a:bodyPr>
          <a:lstStyle/>
          <a:p>
            <a:r>
              <a:rPr lang="en-US" b="1" dirty="0" smtClean="0"/>
              <a:t>Stamps within the Visa</a:t>
            </a:r>
          </a:p>
        </p:txBody>
      </p:sp>
      <p:sp>
        <p:nvSpPr>
          <p:cNvPr id="7" name="Oval 6"/>
          <p:cNvSpPr/>
          <p:nvPr/>
        </p:nvSpPr>
        <p:spPr>
          <a:xfrm>
            <a:off x="3581400" y="4281376"/>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20" idx="0"/>
          </p:cNvCxnSpPr>
          <p:nvPr/>
        </p:nvCxnSpPr>
        <p:spPr>
          <a:xfrm flipV="1">
            <a:off x="3642015" y="4586177"/>
            <a:ext cx="457200" cy="8851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09776" y="5471341"/>
            <a:ext cx="1464477" cy="369332"/>
          </a:xfrm>
          <a:prstGeom prst="rect">
            <a:avLst/>
          </a:prstGeom>
          <a:noFill/>
        </p:spPr>
        <p:txBody>
          <a:bodyPr wrap="square" rtlCol="0">
            <a:spAutoFit/>
          </a:bodyPr>
          <a:lstStyle/>
          <a:p>
            <a:r>
              <a:rPr lang="en-US" b="1" dirty="0" smtClean="0"/>
              <a:t>Visa Number</a:t>
            </a:r>
          </a:p>
        </p:txBody>
      </p:sp>
      <p:sp>
        <p:nvSpPr>
          <p:cNvPr id="22" name="Oval 21"/>
          <p:cNvSpPr/>
          <p:nvPr/>
        </p:nvSpPr>
        <p:spPr>
          <a:xfrm>
            <a:off x="3192062" y="3924782"/>
            <a:ext cx="732238" cy="296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V="1">
            <a:off x="2209800" y="4221581"/>
            <a:ext cx="1080976" cy="13091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72704" y="5473109"/>
            <a:ext cx="1699096" cy="369332"/>
          </a:xfrm>
          <a:prstGeom prst="rect">
            <a:avLst/>
          </a:prstGeom>
          <a:noFill/>
        </p:spPr>
        <p:txBody>
          <a:bodyPr wrap="square" rtlCol="0">
            <a:spAutoFit/>
          </a:bodyPr>
          <a:lstStyle/>
          <a:p>
            <a:r>
              <a:rPr lang="en-US" b="1" dirty="0" smtClean="0"/>
              <a:t>Expiration Date</a:t>
            </a:r>
            <a:endParaRPr lang="en-US" b="1" dirty="0"/>
          </a:p>
        </p:txBody>
      </p:sp>
      <p:sp>
        <p:nvSpPr>
          <p:cNvPr id="26" name="Oval 25"/>
          <p:cNvSpPr/>
          <p:nvPr/>
        </p:nvSpPr>
        <p:spPr>
          <a:xfrm>
            <a:off x="3848100" y="3473302"/>
            <a:ext cx="6477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stCxn id="29" idx="0"/>
          </p:cNvCxnSpPr>
          <p:nvPr/>
        </p:nvCxnSpPr>
        <p:spPr>
          <a:xfrm flipH="1" flipV="1">
            <a:off x="4489174" y="3778103"/>
            <a:ext cx="361950" cy="16701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41524" y="5448236"/>
            <a:ext cx="1219200" cy="381000"/>
          </a:xfrm>
          <a:prstGeom prst="rect">
            <a:avLst/>
          </a:prstGeom>
          <a:noFill/>
        </p:spPr>
        <p:txBody>
          <a:bodyPr wrap="square" rtlCol="0">
            <a:spAutoFit/>
          </a:bodyPr>
          <a:lstStyle/>
          <a:p>
            <a:r>
              <a:rPr lang="en-US" b="1" dirty="0" smtClean="0"/>
              <a:t>Visa Type</a:t>
            </a:r>
            <a:endParaRPr lang="en-US" b="1" dirty="0"/>
          </a:p>
        </p:txBody>
      </p:sp>
      <p:sp>
        <p:nvSpPr>
          <p:cNvPr id="31" name="Oval 30"/>
          <p:cNvSpPr/>
          <p:nvPr/>
        </p:nvSpPr>
        <p:spPr>
          <a:xfrm>
            <a:off x="2362200" y="3894201"/>
            <a:ext cx="685800" cy="387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p:cNvCxnSpPr/>
          <p:nvPr/>
        </p:nvCxnSpPr>
        <p:spPr>
          <a:xfrm flipV="1">
            <a:off x="838200" y="4221581"/>
            <a:ext cx="1524000" cy="13091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5478276"/>
            <a:ext cx="1219200" cy="369332"/>
          </a:xfrm>
          <a:prstGeom prst="rect">
            <a:avLst/>
          </a:prstGeom>
          <a:noFill/>
        </p:spPr>
        <p:txBody>
          <a:bodyPr wrap="square" rtlCol="0">
            <a:spAutoFit/>
          </a:bodyPr>
          <a:lstStyle/>
          <a:p>
            <a:r>
              <a:rPr lang="en-US" b="1" dirty="0" smtClean="0"/>
              <a:t>Issue Date</a:t>
            </a:r>
          </a:p>
        </p:txBody>
      </p:sp>
      <p:sp>
        <p:nvSpPr>
          <p:cNvPr id="2" name="TextBox 1"/>
          <p:cNvSpPr txBox="1"/>
          <p:nvPr/>
        </p:nvSpPr>
        <p:spPr>
          <a:xfrm>
            <a:off x="60034" y="6488668"/>
            <a:ext cx="441146"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1452473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066800"/>
            <a:ext cx="7848599" cy="1066800"/>
          </a:xfrm>
        </p:spPr>
        <p:txBody>
          <a:bodyPr>
            <a:normAutofit fontScale="55000" lnSpcReduction="20000"/>
          </a:bodyPr>
          <a:lstStyle/>
          <a:p>
            <a:pPr marL="0" indent="0" algn="ctr">
              <a:buNone/>
            </a:pPr>
            <a:r>
              <a:rPr lang="en-US" sz="2800" b="1" dirty="0" smtClean="0"/>
              <a:t> </a:t>
            </a:r>
            <a:r>
              <a:rPr lang="en-US" sz="5800" dirty="0" smtClean="0">
                <a:solidFill>
                  <a:srgbClr val="FF0000"/>
                </a:solidFill>
                <a:latin typeface="+mj-lt"/>
              </a:rPr>
              <a:t>Example of required document:</a:t>
            </a:r>
          </a:p>
          <a:p>
            <a:pPr marL="0" indent="0" algn="ctr">
              <a:buNone/>
            </a:pPr>
            <a:r>
              <a:rPr lang="en-US" sz="5800" dirty="0" smtClean="0">
                <a:solidFill>
                  <a:srgbClr val="FF0000"/>
                </a:solidFill>
                <a:latin typeface="+mj-lt"/>
              </a:rPr>
              <a:t>Form I-20 </a:t>
            </a:r>
          </a:p>
          <a:p>
            <a:pPr marL="0" indent="0" algn="ctr">
              <a:buNone/>
            </a:pPr>
            <a:endParaRPr lang="en-US" sz="5800" dirty="0" smtClean="0">
              <a:latin typeface="+mj-lt"/>
            </a:endParaRPr>
          </a:p>
        </p:txBody>
      </p:sp>
      <p:sp>
        <p:nvSpPr>
          <p:cNvPr id="2" name="TextBox 1"/>
          <p:cNvSpPr txBox="1"/>
          <p:nvPr/>
        </p:nvSpPr>
        <p:spPr>
          <a:xfrm>
            <a:off x="0" y="6441322"/>
            <a:ext cx="533399" cy="369332"/>
          </a:xfrm>
          <a:prstGeom prst="rect">
            <a:avLst/>
          </a:prstGeom>
          <a:noFill/>
        </p:spPr>
        <p:txBody>
          <a:bodyPr wrap="square" rtlCol="0">
            <a:spAutoFit/>
          </a:bodyPr>
          <a:lstStyle/>
          <a:p>
            <a:r>
              <a:rPr lang="en-US" dirty="0" smtClean="0"/>
              <a:t>15</a:t>
            </a:r>
            <a:endParaRPr lang="en-US" dirty="0"/>
          </a:p>
        </p:txBody>
      </p:sp>
      <p:pic>
        <p:nvPicPr>
          <p:cNvPr id="12" name="Picture 1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1600200" y="2286000"/>
            <a:ext cx="5638800" cy="4155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048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8" y="685800"/>
            <a:ext cx="8229600" cy="743633"/>
          </a:xfrm>
        </p:spPr>
        <p:txBody>
          <a:bodyPr>
            <a:noAutofit/>
          </a:bodyPr>
          <a:lstStyle/>
          <a:p>
            <a:r>
              <a:rPr lang="en-US" sz="3200" dirty="0" smtClean="0"/>
              <a:t>Example of Form </a:t>
            </a:r>
            <a:r>
              <a:rPr lang="en-US" sz="3200" dirty="0"/>
              <a:t>I-94 or Form I-94A </a:t>
            </a:r>
            <a:r>
              <a:rPr lang="en-US" sz="3200" dirty="0" smtClean="0"/>
              <a:t>Arrival/Departure Record</a:t>
            </a:r>
            <a:endParaRPr lang="en-US" sz="32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1" y="1600199"/>
            <a:ext cx="5047938" cy="4276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752600"/>
            <a:ext cx="3733800" cy="31060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TextBox 6"/>
          <p:cNvSpPr txBox="1"/>
          <p:nvPr/>
        </p:nvSpPr>
        <p:spPr>
          <a:xfrm>
            <a:off x="7243864" y="1106269"/>
            <a:ext cx="1366736" cy="646331"/>
          </a:xfrm>
          <a:prstGeom prst="rect">
            <a:avLst/>
          </a:prstGeom>
          <a:noFill/>
          <a:ln>
            <a:solidFill>
              <a:srgbClr val="FF0000"/>
            </a:solidFill>
          </a:ln>
        </p:spPr>
        <p:txBody>
          <a:bodyPr wrap="square" rtlCol="0">
            <a:spAutoFit/>
          </a:bodyPr>
          <a:lstStyle/>
          <a:p>
            <a:r>
              <a:rPr lang="en-US" b="1" dirty="0" smtClean="0"/>
              <a:t>Document Number</a:t>
            </a:r>
            <a:endParaRPr lang="en-US" b="1" dirty="0"/>
          </a:p>
        </p:txBody>
      </p:sp>
      <p:sp>
        <p:nvSpPr>
          <p:cNvPr id="4" name="Oval 3"/>
          <p:cNvSpPr/>
          <p:nvPr/>
        </p:nvSpPr>
        <p:spPr>
          <a:xfrm>
            <a:off x="5257800" y="1884148"/>
            <a:ext cx="1866900" cy="401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04800" y="1905000"/>
            <a:ext cx="2743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1"/>
            <a:endCxn id="5" idx="6"/>
          </p:cNvCxnSpPr>
          <p:nvPr/>
        </p:nvCxnSpPr>
        <p:spPr>
          <a:xfrm flipH="1">
            <a:off x="3048000" y="1591018"/>
            <a:ext cx="4195864" cy="5425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8138" y="3738561"/>
            <a:ext cx="1437262" cy="369332"/>
          </a:xfrm>
          <a:prstGeom prst="rect">
            <a:avLst/>
          </a:prstGeom>
          <a:noFill/>
          <a:ln>
            <a:solidFill>
              <a:srgbClr val="FF0000"/>
            </a:solidFill>
          </a:ln>
        </p:spPr>
        <p:txBody>
          <a:bodyPr wrap="square" rtlCol="0">
            <a:spAutoFit/>
          </a:bodyPr>
          <a:lstStyle/>
          <a:p>
            <a:r>
              <a:rPr lang="en-US" b="1" dirty="0" smtClean="0"/>
              <a:t>Arrival Date</a:t>
            </a:r>
            <a:endParaRPr lang="en-US" b="1" dirty="0"/>
          </a:p>
        </p:txBody>
      </p:sp>
      <p:sp>
        <p:nvSpPr>
          <p:cNvPr id="14" name="Oval 13"/>
          <p:cNvSpPr/>
          <p:nvPr/>
        </p:nvSpPr>
        <p:spPr>
          <a:xfrm>
            <a:off x="3020438" y="25908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315200" y="3077044"/>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stCxn id="16" idx="0"/>
            <a:endCxn id="14" idx="4"/>
          </p:cNvCxnSpPr>
          <p:nvPr/>
        </p:nvCxnSpPr>
        <p:spPr>
          <a:xfrm flipH="1" flipV="1">
            <a:off x="3668138" y="2895600"/>
            <a:ext cx="718631" cy="8429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170" idx="3"/>
          </p:cNvCxnSpPr>
          <p:nvPr/>
        </p:nvCxnSpPr>
        <p:spPr>
          <a:xfrm flipV="1">
            <a:off x="5216529" y="3191344"/>
            <a:ext cx="2158636" cy="547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57400" y="6019800"/>
            <a:ext cx="5984132" cy="646331"/>
          </a:xfrm>
          <a:prstGeom prst="rect">
            <a:avLst/>
          </a:prstGeom>
          <a:noFill/>
        </p:spPr>
        <p:txBody>
          <a:bodyPr wrap="square" rtlCol="0">
            <a:spAutoFit/>
          </a:bodyPr>
          <a:lstStyle/>
          <a:p>
            <a:r>
              <a:rPr lang="en-US" dirty="0" smtClean="0"/>
              <a:t>Date </a:t>
            </a:r>
            <a:r>
              <a:rPr lang="en-US" dirty="0"/>
              <a:t>of arrival shown on your current Immigration Form I-94, Arrival-Departure </a:t>
            </a:r>
            <a:r>
              <a:rPr lang="en-US" dirty="0" smtClean="0"/>
              <a:t>Record                           </a:t>
            </a:r>
            <a:endParaRPr lang="en-US" dirty="0"/>
          </a:p>
        </p:txBody>
      </p:sp>
      <p:cxnSp>
        <p:nvCxnSpPr>
          <p:cNvPr id="28" name="Straight Arrow Connector 27"/>
          <p:cNvCxnSpPr>
            <a:stCxn id="7" idx="1"/>
          </p:cNvCxnSpPr>
          <p:nvPr/>
        </p:nvCxnSpPr>
        <p:spPr>
          <a:xfrm flipH="1">
            <a:off x="6781800" y="1591018"/>
            <a:ext cx="462064" cy="2931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830" y="6481465"/>
            <a:ext cx="441146"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3215064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04800"/>
          </a:xfrm>
        </p:spPr>
        <p:txBody>
          <a:bodyPr>
            <a:noAutofit/>
          </a:bodyPr>
          <a:lstStyle/>
          <a:p>
            <a:pPr marL="0" indent="0"/>
            <a:r>
              <a:rPr lang="en-US" sz="3200" b="1" dirty="0">
                <a:latin typeface="+mn-lt"/>
              </a:rPr>
              <a:t> </a:t>
            </a:r>
            <a:r>
              <a:rPr lang="en-US" sz="3200" dirty="0">
                <a:latin typeface="+mn-lt"/>
              </a:rPr>
              <a:t>Example of </a:t>
            </a:r>
            <a:r>
              <a:rPr lang="en-US" sz="3200" dirty="0" smtClean="0">
                <a:latin typeface="+mn-lt"/>
              </a:rPr>
              <a:t> Form I-94 Electronic Document</a:t>
            </a:r>
            <a:r>
              <a:rPr lang="en-US" sz="3200" dirty="0">
                <a:latin typeface="+mn-lt"/>
              </a:rPr>
              <a:t>:</a:t>
            </a:r>
            <a:br>
              <a:rPr lang="en-US" sz="3200" dirty="0">
                <a:latin typeface="+mn-lt"/>
              </a:rPr>
            </a:br>
            <a:r>
              <a:rPr lang="en-US" sz="3200" dirty="0" smtClean="0">
                <a:latin typeface="+mn-lt"/>
              </a:rPr>
              <a:t> I-94 Arrival/Departure Form</a:t>
            </a:r>
            <a:r>
              <a:rPr lang="en-US" sz="3200" dirty="0">
                <a:latin typeface="+mn-lt"/>
              </a:rPr>
              <a:t/>
            </a:r>
            <a:br>
              <a:rPr lang="en-US" sz="3200" dirty="0">
                <a:latin typeface="+mn-lt"/>
              </a:rPr>
            </a:br>
            <a:endParaRPr lang="en-US" sz="3200" dirty="0">
              <a:latin typeface="+mn-lt"/>
            </a:endParaRPr>
          </a:p>
        </p:txBody>
      </p:sp>
      <p:pic>
        <p:nvPicPr>
          <p:cNvPr id="9" name="Content Placeholder 8" descr="Screen Clipping"/>
          <p:cNvPicPr>
            <a:picLocks noGrp="1" noChangeAspect="1"/>
          </p:cNvPicPr>
          <p:nvPr>
            <p:ph idx="1"/>
          </p:nvPr>
        </p:nvPicPr>
        <p:blipFill>
          <a:blip r:embed="rId2"/>
          <a:stretch>
            <a:fillRect/>
          </a:stretch>
        </p:blipFill>
        <p:spPr>
          <a:xfrm>
            <a:off x="3881341" y="3934618"/>
            <a:ext cx="1381318" cy="9526"/>
          </a:xfrm>
        </p:spPr>
      </p:pic>
      <p:pic>
        <p:nvPicPr>
          <p:cNvPr id="13" name="Picture 12"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1676400" y="1828800"/>
            <a:ext cx="57912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885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033" y="990600"/>
            <a:ext cx="8626765" cy="762001"/>
          </a:xfrm>
        </p:spPr>
        <p:txBody>
          <a:bodyPr>
            <a:normAutofit fontScale="25000" lnSpcReduction="20000"/>
          </a:bodyPr>
          <a:lstStyle/>
          <a:p>
            <a:pPr marL="0" indent="0" algn="ctr">
              <a:buNone/>
            </a:pPr>
            <a:r>
              <a:rPr lang="en-US" sz="12800" b="1" dirty="0" smtClean="0">
                <a:solidFill>
                  <a:srgbClr val="FF0000"/>
                </a:solidFill>
                <a:latin typeface="+mj-lt"/>
              </a:rPr>
              <a:t> </a:t>
            </a:r>
            <a:r>
              <a:rPr lang="en-US" sz="12800" dirty="0" smtClean="0">
                <a:solidFill>
                  <a:srgbClr val="FF0000"/>
                </a:solidFill>
                <a:latin typeface="+mj-lt"/>
              </a:rPr>
              <a:t>Example of required document: </a:t>
            </a:r>
          </a:p>
          <a:p>
            <a:pPr marL="0" indent="0" algn="ctr">
              <a:buNone/>
            </a:pPr>
            <a:r>
              <a:rPr lang="en-US" sz="12800" dirty="0" smtClean="0">
                <a:solidFill>
                  <a:srgbClr val="FF0000"/>
                </a:solidFill>
                <a:latin typeface="+mj-lt"/>
              </a:rPr>
              <a:t>Passport  </a:t>
            </a:r>
          </a:p>
          <a:p>
            <a:pPr marL="0" indent="0">
              <a:buNone/>
            </a:pPr>
            <a:endParaRPr lang="en-US" sz="14400" b="1" dirty="0" smtClean="0">
              <a:solidFill>
                <a:srgbClr val="FF0000"/>
              </a:solidFill>
            </a:endParaRPr>
          </a:p>
          <a:p>
            <a:pPr marL="0" indent="0">
              <a:buNone/>
            </a:pPr>
            <a:endParaRPr lang="en-US" sz="14400" dirty="0" smtClean="0">
              <a:solidFill>
                <a:srgbClr val="FF0000"/>
              </a:solidFill>
            </a:endParaRPr>
          </a:p>
        </p:txBody>
      </p:sp>
      <p:cxnSp>
        <p:nvCxnSpPr>
          <p:cNvPr id="7" name="Straight Arrow Connector 6"/>
          <p:cNvCxnSpPr/>
          <p:nvPr/>
        </p:nvCxnSpPr>
        <p:spPr>
          <a:xfrm flipH="1" flipV="1">
            <a:off x="6428792" y="4057459"/>
            <a:ext cx="312129"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69" y="2315408"/>
            <a:ext cx="2419331" cy="3136690"/>
          </a:xfrm>
          <a:prstGeom prst="rect">
            <a:avLst/>
          </a:prstGeom>
        </p:spPr>
      </p:pic>
      <p:pic>
        <p:nvPicPr>
          <p:cNvPr id="16" name="Picture 1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277" y="2263637"/>
            <a:ext cx="2359518" cy="3240231"/>
          </a:xfrm>
          <a:prstGeom prst="rect">
            <a:avLst/>
          </a:prstGeom>
        </p:spPr>
      </p:pic>
      <p:sp>
        <p:nvSpPr>
          <p:cNvPr id="4" name="Oval 3"/>
          <p:cNvSpPr/>
          <p:nvPr/>
        </p:nvSpPr>
        <p:spPr>
          <a:xfrm>
            <a:off x="5474514" y="3943159"/>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474514" y="4816107"/>
            <a:ext cx="81415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H="1" flipV="1">
            <a:off x="6398666" y="4892307"/>
            <a:ext cx="312129"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81116" y="3932698"/>
            <a:ext cx="1905683" cy="523220"/>
          </a:xfrm>
          <a:prstGeom prst="rect">
            <a:avLst/>
          </a:prstGeom>
          <a:noFill/>
        </p:spPr>
        <p:txBody>
          <a:bodyPr wrap="square" rtlCol="0">
            <a:spAutoFit/>
          </a:bodyPr>
          <a:lstStyle/>
          <a:p>
            <a:r>
              <a:rPr lang="en-US" b="1" dirty="0" smtClean="0"/>
              <a:t>Passport Number</a:t>
            </a:r>
          </a:p>
          <a:p>
            <a:endParaRPr lang="en-US" sz="1000" b="1" dirty="0"/>
          </a:p>
        </p:txBody>
      </p:sp>
      <p:sp>
        <p:nvSpPr>
          <p:cNvPr id="25" name="Rectangle 24"/>
          <p:cNvSpPr/>
          <p:nvPr/>
        </p:nvSpPr>
        <p:spPr>
          <a:xfrm>
            <a:off x="6700856" y="4821495"/>
            <a:ext cx="2138344" cy="646331"/>
          </a:xfrm>
          <a:prstGeom prst="rect">
            <a:avLst/>
          </a:prstGeom>
        </p:spPr>
        <p:txBody>
          <a:bodyPr wrap="square">
            <a:spAutoFit/>
          </a:bodyPr>
          <a:lstStyle/>
          <a:p>
            <a:r>
              <a:rPr lang="en-US" b="1" dirty="0"/>
              <a:t>Passport </a:t>
            </a:r>
            <a:r>
              <a:rPr lang="en-US" b="1" dirty="0" smtClean="0"/>
              <a:t>Expiration Date</a:t>
            </a:r>
          </a:p>
        </p:txBody>
      </p:sp>
      <p:sp>
        <p:nvSpPr>
          <p:cNvPr id="2" name="TextBox 1"/>
          <p:cNvSpPr txBox="1"/>
          <p:nvPr/>
        </p:nvSpPr>
        <p:spPr>
          <a:xfrm>
            <a:off x="60034" y="6450842"/>
            <a:ext cx="441146"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93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r>
              <a:rPr lang="en-US" sz="3200" dirty="0" smtClean="0"/>
              <a:t>This SIUE presentation…</a:t>
            </a:r>
            <a:endParaRPr lang="en-US" sz="3200" dirty="0"/>
          </a:p>
        </p:txBody>
      </p:sp>
      <p:sp>
        <p:nvSpPr>
          <p:cNvPr id="4" name="Content Placeholder 12"/>
          <p:cNvSpPr>
            <a:spLocks noGrp="1"/>
          </p:cNvSpPr>
          <p:nvPr>
            <p:ph idx="1"/>
          </p:nvPr>
        </p:nvSpPr>
        <p:spPr>
          <a:xfrm>
            <a:off x="685800" y="1752600"/>
            <a:ext cx="7772400" cy="5486400"/>
          </a:xfrm>
        </p:spPr>
        <p:txBody>
          <a:bodyPr rtlCol="0">
            <a:normAutofit/>
          </a:bodyPr>
          <a:lstStyle/>
          <a:p>
            <a:r>
              <a:rPr lang="en-US" sz="2400" dirty="0" smtClean="0">
                <a:latin typeface="+mj-lt"/>
              </a:rPr>
              <a:t>Is intended to guide employees, students, and independent contractors with </a:t>
            </a:r>
            <a:r>
              <a:rPr lang="en-US" sz="2400" dirty="0">
                <a:latin typeface="+mj-lt"/>
              </a:rPr>
              <a:t>foreign-tax </a:t>
            </a:r>
            <a:r>
              <a:rPr lang="en-US" sz="2400" dirty="0" smtClean="0">
                <a:latin typeface="+mj-lt"/>
              </a:rPr>
              <a:t>status through the most common university payment and related tax transactions.</a:t>
            </a:r>
          </a:p>
          <a:p>
            <a:r>
              <a:rPr lang="en-US" sz="2400" dirty="0" smtClean="0">
                <a:latin typeface="+mj-lt"/>
              </a:rPr>
              <a:t>Will help </a:t>
            </a:r>
            <a:r>
              <a:rPr lang="en-US" sz="2400" dirty="0">
                <a:latin typeface="+mj-lt"/>
              </a:rPr>
              <a:t>you prepare forms required by </a:t>
            </a:r>
            <a:r>
              <a:rPr lang="en-US" sz="2400" dirty="0" smtClean="0">
                <a:latin typeface="+mj-lt"/>
              </a:rPr>
              <a:t>the </a:t>
            </a:r>
            <a:r>
              <a:rPr lang="en-US" sz="2400" dirty="0">
                <a:latin typeface="+mj-lt"/>
              </a:rPr>
              <a:t>Internal </a:t>
            </a:r>
            <a:r>
              <a:rPr lang="en-US" sz="2400" dirty="0" smtClean="0">
                <a:latin typeface="+mj-lt"/>
              </a:rPr>
              <a:t>Revenue </a:t>
            </a:r>
            <a:r>
              <a:rPr lang="en-US" sz="2400" dirty="0">
                <a:latin typeface="+mj-lt"/>
              </a:rPr>
              <a:t>Service (IRS), </a:t>
            </a:r>
            <a:r>
              <a:rPr lang="en-US" sz="2400" dirty="0" smtClean="0">
                <a:latin typeface="+mj-lt"/>
              </a:rPr>
              <a:t>federal </a:t>
            </a:r>
            <a:r>
              <a:rPr lang="en-US" sz="2400" dirty="0">
                <a:latin typeface="+mj-lt"/>
              </a:rPr>
              <a:t>and </a:t>
            </a:r>
            <a:r>
              <a:rPr lang="en-US" sz="2400" dirty="0" smtClean="0">
                <a:latin typeface="+mj-lt"/>
              </a:rPr>
              <a:t>state government, and the university.</a:t>
            </a:r>
          </a:p>
          <a:p>
            <a:r>
              <a:rPr lang="en-US" sz="2400" dirty="0" smtClean="0">
                <a:latin typeface="+mj-lt"/>
              </a:rPr>
              <a:t>Provides an overview of the process and laws and may not provide tax advice specific for your needs. You will need to consult with your personal tax preparer or visit IRS.gov for your specific personal tax questions</a:t>
            </a:r>
            <a:r>
              <a:rPr lang="en-US" sz="2400" dirty="0">
                <a:latin typeface="+mj-lt"/>
              </a:rPr>
              <a:t>.</a:t>
            </a:r>
            <a:endParaRPr lang="en-US" sz="2400" dirty="0" smtClean="0">
              <a:latin typeface="+mj-lt"/>
            </a:endParaRPr>
          </a:p>
          <a:p>
            <a:pPr marL="457200" lvl="1" indent="0">
              <a:buNone/>
              <a:defRPr/>
            </a:pPr>
            <a:endParaRPr lang="en-US" sz="2400" dirty="0">
              <a:cs typeface="Arial" panose="020B0604020202020204" pitchFamily="34" charset="0"/>
            </a:endParaRPr>
          </a:p>
          <a:p>
            <a:endParaRPr lang="en-US" dirty="0"/>
          </a:p>
          <a:p>
            <a:pPr marL="457200" lvl="1" indent="0">
              <a:buNone/>
              <a:defRPr/>
            </a:pPr>
            <a:endParaRPr lang="en-US" dirty="0">
              <a:latin typeface="Arial" panose="020B0604020202020204" pitchFamily="34" charset="0"/>
              <a:cs typeface="Arial" panose="020B0604020202020204" pitchFamily="34" charset="0"/>
            </a:endParaRPr>
          </a:p>
        </p:txBody>
      </p:sp>
      <p:sp>
        <p:nvSpPr>
          <p:cNvPr id="3" name="TextBox 2"/>
          <p:cNvSpPr txBox="1"/>
          <p:nvPr/>
        </p:nvSpPr>
        <p:spPr>
          <a:xfrm flipH="1">
            <a:off x="76200" y="6487236"/>
            <a:ext cx="3810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717236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noAutofit/>
          </a:bodyPr>
          <a:lstStyle/>
          <a:p>
            <a:r>
              <a:rPr lang="en-US" sz="3200" dirty="0" smtClean="0"/>
              <a:t>What is the Foreign National /NRA Tax Status Form?	 </a:t>
            </a:r>
            <a:endParaRPr lang="en-US" sz="3200" dirty="0"/>
          </a:p>
        </p:txBody>
      </p:sp>
      <p:sp>
        <p:nvSpPr>
          <p:cNvPr id="4" name="Content Placeholder 12"/>
          <p:cNvSpPr>
            <a:spLocks noGrp="1"/>
          </p:cNvSpPr>
          <p:nvPr>
            <p:ph idx="1"/>
          </p:nvPr>
        </p:nvSpPr>
        <p:spPr>
          <a:xfrm>
            <a:off x="381000" y="2667000"/>
            <a:ext cx="8458200" cy="3124200"/>
          </a:xfrm>
        </p:spPr>
        <p:txBody>
          <a:bodyPr rtlCol="0">
            <a:noAutofit/>
          </a:bodyPr>
          <a:lstStyle/>
          <a:p>
            <a:r>
              <a:rPr lang="en-US" sz="2400" dirty="0" smtClean="0">
                <a:latin typeface="+mj-lt"/>
              </a:rPr>
              <a:t>A </a:t>
            </a:r>
            <a:r>
              <a:rPr lang="en-US" sz="2400" dirty="0">
                <a:latin typeface="+mj-lt"/>
              </a:rPr>
              <a:t>U</a:t>
            </a:r>
            <a:r>
              <a:rPr lang="en-US" sz="2400" dirty="0" smtClean="0">
                <a:latin typeface="+mj-lt"/>
              </a:rPr>
              <a:t>niversity form to </a:t>
            </a:r>
            <a:r>
              <a:rPr lang="en-US" sz="2400" dirty="0">
                <a:latin typeface="+mj-lt"/>
              </a:rPr>
              <a:t>gather information </a:t>
            </a:r>
            <a:r>
              <a:rPr lang="en-US" sz="2400" dirty="0" smtClean="0">
                <a:latin typeface="+mj-lt"/>
              </a:rPr>
              <a:t>so that we may </a:t>
            </a:r>
            <a:r>
              <a:rPr lang="en-US" sz="2400" dirty="0">
                <a:latin typeface="+mj-lt"/>
              </a:rPr>
              <a:t>determine </a:t>
            </a:r>
            <a:r>
              <a:rPr lang="en-US" sz="2400" dirty="0" smtClean="0">
                <a:latin typeface="+mj-lt"/>
              </a:rPr>
              <a:t>the </a:t>
            </a:r>
            <a:r>
              <a:rPr lang="en-US" sz="2400" dirty="0">
                <a:latin typeface="+mj-lt"/>
              </a:rPr>
              <a:t>proper tax status in compliance with IRS laws.  </a:t>
            </a:r>
            <a:endParaRPr lang="en-US" sz="2400" dirty="0" smtClean="0">
              <a:latin typeface="+mj-lt"/>
            </a:endParaRPr>
          </a:p>
          <a:p>
            <a:endParaRPr lang="en-US" sz="2400" dirty="0" smtClean="0">
              <a:latin typeface="+mj-lt"/>
            </a:endParaRPr>
          </a:p>
          <a:p>
            <a:r>
              <a:rPr lang="en-US" sz="2400" dirty="0" smtClean="0">
                <a:latin typeface="+mj-lt"/>
              </a:rPr>
              <a:t>The fillable Foreign National / NRA Tax Status Information Form  can be found at </a:t>
            </a:r>
            <a:r>
              <a:rPr lang="en-US" sz="2400" dirty="0" smtClean="0">
                <a:latin typeface="+mj-lt"/>
                <a:hlinkClick r:id="rId3"/>
              </a:rPr>
              <a:t>http://www.siue.edu/humanresources/nra/</a:t>
            </a:r>
            <a:endParaRPr lang="en-US" sz="2400" dirty="0" smtClean="0">
              <a:latin typeface="+mj-lt"/>
            </a:endParaRPr>
          </a:p>
          <a:p>
            <a:endParaRPr lang="en-US" sz="2400" u="sng" dirty="0">
              <a:latin typeface="+mj-lt"/>
            </a:endParaRPr>
          </a:p>
          <a:p>
            <a:pPr marL="0" indent="0">
              <a:buNone/>
            </a:pPr>
            <a:endParaRPr lang="en-US" sz="2400" dirty="0">
              <a:latin typeface="+mj-lt"/>
            </a:endParaRPr>
          </a:p>
        </p:txBody>
      </p:sp>
      <p:sp>
        <p:nvSpPr>
          <p:cNvPr id="3" name="TextBox 2"/>
          <p:cNvSpPr txBox="1"/>
          <p:nvPr/>
        </p:nvSpPr>
        <p:spPr>
          <a:xfrm flipH="1">
            <a:off x="0" y="6400800"/>
            <a:ext cx="609600"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232194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286000"/>
            <a:ext cx="8763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09600" y="5943600"/>
            <a:ext cx="7924800" cy="369332"/>
          </a:xfrm>
          <a:prstGeom prst="rect">
            <a:avLst/>
          </a:prstGeom>
          <a:noFill/>
        </p:spPr>
        <p:txBody>
          <a:bodyPr wrap="square" rtlCol="0">
            <a:spAutoFit/>
          </a:bodyPr>
          <a:lstStyle/>
          <a:p>
            <a:pPr algn="ctr"/>
            <a:r>
              <a:rPr lang="en-US" dirty="0" smtClean="0"/>
              <a:t> </a:t>
            </a:r>
            <a:r>
              <a:rPr lang="en-US" dirty="0">
                <a:latin typeface="+mj-lt"/>
              </a:rPr>
              <a:t>Enter your </a:t>
            </a:r>
            <a:r>
              <a:rPr lang="en-US" dirty="0" smtClean="0">
                <a:latin typeface="+mj-lt"/>
              </a:rPr>
              <a:t>Name</a:t>
            </a:r>
            <a:r>
              <a:rPr lang="en-US" dirty="0">
                <a:latin typeface="+mj-lt"/>
              </a:rPr>
              <a:t>, </a:t>
            </a:r>
            <a:r>
              <a:rPr lang="en-US" dirty="0" smtClean="0">
                <a:latin typeface="+mj-lt"/>
              </a:rPr>
              <a:t>Date of Birth, Banner </a:t>
            </a:r>
            <a:r>
              <a:rPr lang="en-US" dirty="0">
                <a:latin typeface="+mj-lt"/>
              </a:rPr>
              <a:t>ID,  </a:t>
            </a:r>
            <a:r>
              <a:rPr lang="en-US" dirty="0" smtClean="0">
                <a:latin typeface="+mj-lt"/>
              </a:rPr>
              <a:t>and Status as shown on passport.</a:t>
            </a:r>
            <a:endParaRPr lang="en-US" dirty="0">
              <a:latin typeface="+mj-lt"/>
            </a:endParaRPr>
          </a:p>
        </p:txBody>
      </p:sp>
      <p:sp>
        <p:nvSpPr>
          <p:cNvPr id="3" name="TextBox 2"/>
          <p:cNvSpPr txBox="1"/>
          <p:nvPr/>
        </p:nvSpPr>
        <p:spPr>
          <a:xfrm>
            <a:off x="530772" y="990600"/>
            <a:ext cx="7924800" cy="1077218"/>
          </a:xfrm>
          <a:prstGeom prst="rect">
            <a:avLst/>
          </a:prstGeom>
          <a:noFill/>
        </p:spPr>
        <p:txBody>
          <a:bodyPr wrap="square" rtlCol="0">
            <a:spAutoFit/>
          </a:bodyPr>
          <a:lstStyle/>
          <a:p>
            <a:pPr algn="ctr"/>
            <a:r>
              <a:rPr lang="en-US" sz="3200" dirty="0">
                <a:solidFill>
                  <a:srgbClr val="FF0000"/>
                </a:solidFill>
                <a:latin typeface="+mj-lt"/>
              </a:rPr>
              <a:t>Example of completed Tax Status Form:  </a:t>
            </a:r>
            <a:endParaRPr lang="en-US" sz="3200" dirty="0" smtClean="0">
              <a:solidFill>
                <a:srgbClr val="FF0000"/>
              </a:solidFill>
              <a:latin typeface="+mj-lt"/>
            </a:endParaRPr>
          </a:p>
          <a:p>
            <a:pPr algn="ctr"/>
            <a:r>
              <a:rPr lang="en-US" sz="3200" dirty="0" smtClean="0">
                <a:solidFill>
                  <a:srgbClr val="FF0000"/>
                </a:solidFill>
                <a:latin typeface="+mj-lt"/>
              </a:rPr>
              <a:t>Basic </a:t>
            </a:r>
            <a:r>
              <a:rPr lang="en-US" sz="3200" dirty="0">
                <a:solidFill>
                  <a:srgbClr val="FF0000"/>
                </a:solidFill>
                <a:latin typeface="+mj-lt"/>
              </a:rPr>
              <a:t>Info</a:t>
            </a:r>
          </a:p>
        </p:txBody>
      </p:sp>
      <p:sp>
        <p:nvSpPr>
          <p:cNvPr id="2" name="TextBox 1"/>
          <p:cNvSpPr txBox="1"/>
          <p:nvPr/>
        </p:nvSpPr>
        <p:spPr>
          <a:xfrm>
            <a:off x="0" y="6488668"/>
            <a:ext cx="609600"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3443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990600" y="4764613"/>
            <a:ext cx="7620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latin typeface="+mj-lt"/>
                <a:ea typeface="Times New Roman" pitchFamily="18" charset="0"/>
                <a:cs typeface="Arial" pitchFamily="34" charset="0"/>
              </a:rPr>
              <a:t>Y</a:t>
            </a: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ou must select 1 Personal Exemption and Single for Marital status.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Enter your SIUE position and the department in which you’ll be working</a:t>
            </a:r>
            <a:r>
              <a:rPr lang="en-US" dirty="0" smtClean="0">
                <a:latin typeface="+mj-lt"/>
                <a:ea typeface="Times New Roman" pitchFamily="18" charset="0"/>
                <a:cs typeface="Arial" pitchFamily="34" charset="0"/>
              </a:rPr>
              <a:t>, </a:t>
            </a:r>
          </a:p>
          <a:p>
            <a:pPr marR="0" lvl="0" algn="l" defTabSz="914400" rtl="0" eaLnBrk="1" fontAlgn="base" latinLnBrk="0" hangingPunct="1">
              <a:lnSpc>
                <a:spcPct val="100000"/>
              </a:lnSpc>
              <a:spcBef>
                <a:spcPct val="0"/>
              </a:spcBef>
              <a:spcAft>
                <a:spcPct val="0"/>
              </a:spcAft>
              <a:buClrTx/>
              <a:buSzTx/>
              <a:tabLst/>
            </a:pPr>
            <a:r>
              <a:rPr lang="en-US" dirty="0">
                <a:latin typeface="+mj-lt"/>
                <a:ea typeface="Times New Roman" pitchFamily="18" charset="0"/>
                <a:cs typeface="Arial" pitchFamily="34" charset="0"/>
              </a:rPr>
              <a:t> </a:t>
            </a:r>
            <a:r>
              <a:rPr lang="en-US" dirty="0" smtClean="0">
                <a:latin typeface="+mj-lt"/>
                <a:ea typeface="Times New Roman" pitchFamily="18" charset="0"/>
                <a:cs typeface="Arial" pitchFamily="34" charset="0"/>
              </a:rPr>
              <a:t>  if applicable. </a:t>
            </a:r>
            <a:endParaRPr kumimoji="0" lang="en-US" i="0" u="none" strike="noStrike" cap="none" normalizeH="0" baseline="0" dirty="0" smtClean="0">
              <a:ln>
                <a:noFill/>
              </a:ln>
              <a:solidFill>
                <a:schemeClr val="tx1"/>
              </a:solidFill>
              <a:effectLst/>
              <a:latin typeface="+mj-lt"/>
              <a:ea typeface="Times New Roman" pitchFamily="18" charset="0"/>
              <a:cs typeface="Arial" pitchFamily="34" charset="0"/>
            </a:endParaRPr>
          </a:p>
          <a:p>
            <a:pPr marR="0" lvl="0" algn="ctr" defTabSz="914400" rtl="0" eaLnBrk="0" fontAlgn="base" latinLnBrk="0" hangingPunct="0">
              <a:lnSpc>
                <a:spcPct val="100000"/>
              </a:lnSpc>
              <a:spcBef>
                <a:spcPct val="0"/>
              </a:spcBef>
              <a:spcAft>
                <a:spcPct val="0"/>
              </a:spcAft>
              <a:buClrTx/>
              <a:buSzTx/>
              <a:tabLst/>
            </a:pPr>
            <a:endParaRPr kumimoji="0" lang="en-US" sz="1400" i="0" u="none" strike="noStrike" cap="none" normalizeH="0" baseline="0" dirty="0" smtClean="0">
              <a:ln>
                <a:noFill/>
              </a:ln>
              <a:solidFill>
                <a:schemeClr val="tx1"/>
              </a:solidFill>
              <a:effectLst/>
              <a:latin typeface="+mj-lt"/>
              <a:cs typeface="Arial"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54" y="2286000"/>
            <a:ext cx="864304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0" y="990598"/>
            <a:ext cx="9144000" cy="584775"/>
          </a:xfrm>
          <a:prstGeom prst="rect">
            <a:avLst/>
          </a:prstGeom>
          <a:noFill/>
        </p:spPr>
        <p:txBody>
          <a:bodyPr wrap="square" rtlCol="0">
            <a:spAutoFit/>
          </a:bodyPr>
          <a:lstStyle/>
          <a:p>
            <a:pPr algn="ctr"/>
            <a:r>
              <a:rPr lang="en-US" sz="3200" dirty="0" smtClean="0">
                <a:solidFill>
                  <a:srgbClr val="FF0000"/>
                </a:solidFill>
                <a:latin typeface="+mj-lt"/>
              </a:rPr>
              <a:t>Tax Status Form:  Personal Info</a:t>
            </a:r>
            <a:endParaRPr lang="en-US" sz="3200" dirty="0">
              <a:solidFill>
                <a:srgbClr val="FF0000"/>
              </a:solidFill>
              <a:latin typeface="+mj-lt"/>
            </a:endParaRPr>
          </a:p>
        </p:txBody>
      </p:sp>
      <p:sp>
        <p:nvSpPr>
          <p:cNvPr id="2" name="TextBox 1"/>
          <p:cNvSpPr txBox="1"/>
          <p:nvPr/>
        </p:nvSpPr>
        <p:spPr>
          <a:xfrm>
            <a:off x="11308" y="6477000"/>
            <a:ext cx="522092"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4099746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1143001" y="4517648"/>
            <a:ext cx="85343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j-lt"/>
                <a:ea typeface="Times New Roman" pitchFamily="18" charset="0"/>
                <a:cs typeface="Arial" pitchFamily="34" charset="0"/>
              </a:rPr>
              <a:t>Enter your telephone &amp; e-mail information.</a:t>
            </a:r>
            <a:endParaRPr lang="en-US" dirty="0">
              <a:latin typeface="+mj-lt"/>
              <a:ea typeface="Times New Roman" pitchFamily="18"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Enter </a:t>
            </a:r>
            <a:r>
              <a:rPr lang="en-US" dirty="0" smtClean="0">
                <a:latin typeface="+mj-lt"/>
                <a:ea typeface="Times New Roman" pitchFamily="18" charset="0"/>
                <a:cs typeface="Arial" pitchFamily="34" charset="0"/>
              </a:rPr>
              <a:t>the </a:t>
            </a: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date you first entered the U.S.  This could</a:t>
            </a:r>
            <a:r>
              <a:rPr kumimoji="0" lang="en-US" i="0" u="none" strike="noStrike" cap="none" normalizeH="0" dirty="0" smtClean="0">
                <a:ln>
                  <a:noFill/>
                </a:ln>
                <a:solidFill>
                  <a:schemeClr val="tx1"/>
                </a:solidFill>
                <a:effectLst/>
                <a:latin typeface="+mj-lt"/>
                <a:ea typeface="Times New Roman" pitchFamily="18" charset="0"/>
                <a:cs typeface="Arial" pitchFamily="34" charset="0"/>
              </a:rPr>
              <a:t> </a:t>
            </a: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be</a:t>
            </a:r>
            <a:r>
              <a:rPr kumimoji="0" lang="en-US" i="0" u="none" strike="noStrike" cap="none" normalizeH="0" dirty="0" smtClean="0">
                <a:ln>
                  <a:noFill/>
                </a:ln>
                <a:solidFill>
                  <a:schemeClr val="tx1"/>
                </a:solidFill>
                <a:effectLst/>
                <a:latin typeface="+mj-lt"/>
                <a:ea typeface="Times New Roman" pitchFamily="18" charset="0"/>
                <a:cs typeface="Arial" pitchFamily="34" charset="0"/>
              </a:rPr>
              <a:t> </a:t>
            </a: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found on form </a:t>
            </a:r>
          </a:p>
          <a:p>
            <a:pPr marR="0" lvl="0" algn="l" defTabSz="914400" rtl="0" eaLnBrk="0" fontAlgn="base" latinLnBrk="0" hangingPunct="0">
              <a:lnSpc>
                <a:spcPct val="100000"/>
              </a:lnSpc>
              <a:spcBef>
                <a:spcPct val="0"/>
              </a:spcBef>
              <a:spcAft>
                <a:spcPct val="0"/>
              </a:spcAft>
              <a:buClrTx/>
              <a:buSzTx/>
              <a:tabLst/>
            </a:pP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   I-94</a:t>
            </a:r>
            <a:r>
              <a:rPr kumimoji="0" lang="en-US" i="0" u="none" strike="noStrike" cap="none" normalizeH="0" dirty="0" smtClean="0">
                <a:ln>
                  <a:noFill/>
                </a:ln>
                <a:solidFill>
                  <a:schemeClr val="tx1"/>
                </a:solidFill>
                <a:effectLst/>
                <a:latin typeface="+mj-lt"/>
                <a:ea typeface="Times New Roman" pitchFamily="18" charset="0"/>
                <a:cs typeface="Arial" pitchFamily="34" charset="0"/>
              </a:rPr>
              <a:t> or</a:t>
            </a:r>
            <a:r>
              <a:rPr kumimoji="0" lang="en-US" i="0" u="none" strike="noStrike" cap="none" normalizeH="0" baseline="0" dirty="0" smtClean="0">
                <a:ln>
                  <a:noFill/>
                </a:ln>
                <a:solidFill>
                  <a:schemeClr val="tx1"/>
                </a:solidFill>
                <a:effectLst/>
                <a:latin typeface="+mj-lt"/>
                <a:ea typeface="Times New Roman" pitchFamily="18" charset="0"/>
                <a:cs typeface="Arial" pitchFamily="34" charset="0"/>
              </a:rPr>
              <a:t> I-20. </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j-lt"/>
                <a:ea typeface="Times New Roman" pitchFamily="18" charset="0"/>
                <a:cs typeface="Arial" pitchFamily="34" charset="0"/>
              </a:rPr>
              <a:t>Enter your first date of employment at SIUE.</a:t>
            </a:r>
            <a:endParaRPr kumimoji="0" lang="en-US" i="0" u="none" strike="noStrike" cap="none" normalizeH="0" baseline="0" dirty="0" smtClean="0">
              <a:ln>
                <a:noFill/>
              </a:ln>
              <a:solidFill>
                <a:schemeClr val="tx1"/>
              </a:solidFill>
              <a:effectLst/>
              <a:latin typeface="+mj-lt"/>
              <a:ea typeface="Times New Roman" pitchFamily="18"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i="0" u="none" strike="noStrike" cap="none" normalizeH="0" baseline="0" dirty="0" smtClean="0">
              <a:ln>
                <a:noFill/>
              </a:ln>
              <a:solidFill>
                <a:schemeClr val="tx1"/>
              </a:solidFill>
              <a:effectLst/>
              <a:latin typeface="+mj-lt"/>
              <a:cs typeface="Arial" pitchFamily="34" charset="0"/>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33600"/>
            <a:ext cx="88392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834887" y="1066800"/>
            <a:ext cx="7620000" cy="584775"/>
          </a:xfrm>
          <a:prstGeom prst="rect">
            <a:avLst/>
          </a:prstGeom>
          <a:noFill/>
        </p:spPr>
        <p:txBody>
          <a:bodyPr wrap="square" rtlCol="0">
            <a:spAutoFit/>
          </a:bodyPr>
          <a:lstStyle/>
          <a:p>
            <a:r>
              <a:rPr lang="en-US" sz="3200" dirty="0" smtClean="0">
                <a:solidFill>
                  <a:srgbClr val="FF0000"/>
                </a:solidFill>
                <a:latin typeface="+mj-lt"/>
              </a:rPr>
              <a:t>Tax Status Form:  Personal Info continued</a:t>
            </a:r>
            <a:endParaRPr lang="en-US" sz="3200" dirty="0">
              <a:solidFill>
                <a:srgbClr val="FF0000"/>
              </a:solidFill>
              <a:latin typeface="+mj-lt"/>
            </a:endParaRPr>
          </a:p>
        </p:txBody>
      </p:sp>
      <p:sp>
        <p:nvSpPr>
          <p:cNvPr id="2" name="TextBox 1"/>
          <p:cNvSpPr txBox="1"/>
          <p:nvPr/>
        </p:nvSpPr>
        <p:spPr>
          <a:xfrm>
            <a:off x="1" y="6488668"/>
            <a:ext cx="1143000"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2635312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861" y="4953000"/>
            <a:ext cx="8412139" cy="646331"/>
          </a:xfrm>
          <a:prstGeom prst="rect">
            <a:avLst/>
          </a:prstGeom>
          <a:noFill/>
        </p:spPr>
        <p:txBody>
          <a:bodyPr wrap="square" rtlCol="0">
            <a:spAutoFit/>
          </a:bodyPr>
          <a:lstStyle/>
          <a:p>
            <a:pPr algn="ctr"/>
            <a:r>
              <a:rPr lang="en-US" dirty="0" smtClean="0">
                <a:latin typeface="+mj-lt"/>
              </a:rPr>
              <a:t>Enter your current U.S. home address. </a:t>
            </a:r>
          </a:p>
          <a:p>
            <a:pPr algn="ctr"/>
            <a:endParaRPr lang="en-US" dirty="0"/>
          </a:p>
        </p:txBody>
      </p:sp>
      <p:sp>
        <p:nvSpPr>
          <p:cNvPr id="4" name="TextBox 3"/>
          <p:cNvSpPr txBox="1"/>
          <p:nvPr/>
        </p:nvSpPr>
        <p:spPr>
          <a:xfrm>
            <a:off x="-533400" y="1219200"/>
            <a:ext cx="10134601" cy="584775"/>
          </a:xfrm>
          <a:prstGeom prst="rect">
            <a:avLst/>
          </a:prstGeom>
          <a:noFill/>
        </p:spPr>
        <p:txBody>
          <a:bodyPr wrap="square" rtlCol="0">
            <a:spAutoFit/>
          </a:bodyPr>
          <a:lstStyle/>
          <a:p>
            <a:pPr algn="ctr"/>
            <a:r>
              <a:rPr lang="en-US" sz="3200" dirty="0" smtClean="0">
                <a:solidFill>
                  <a:srgbClr val="FF0000"/>
                </a:solidFill>
                <a:latin typeface="+mj-lt"/>
              </a:rPr>
              <a:t>Tax Status Form: U.S. Address</a:t>
            </a:r>
            <a:endParaRPr lang="en-US" sz="3200" dirty="0">
              <a:solidFill>
                <a:srgbClr val="FF0000"/>
              </a:solidFill>
              <a:latin typeface="+mj-lt"/>
            </a:endParaRPr>
          </a:p>
        </p:txBody>
      </p:sp>
      <p:sp>
        <p:nvSpPr>
          <p:cNvPr id="2" name="TextBox 1"/>
          <p:cNvSpPr txBox="1"/>
          <p:nvPr/>
        </p:nvSpPr>
        <p:spPr>
          <a:xfrm>
            <a:off x="84161" y="6488668"/>
            <a:ext cx="533400" cy="369332"/>
          </a:xfrm>
          <a:prstGeom prst="rect">
            <a:avLst/>
          </a:prstGeom>
          <a:noFill/>
        </p:spPr>
        <p:txBody>
          <a:bodyPr wrap="square" rtlCol="0">
            <a:spAutoFit/>
          </a:bodyPr>
          <a:lstStyle/>
          <a:p>
            <a:r>
              <a:rPr lang="en-US" dirty="0" smtClean="0"/>
              <a:t>22</a:t>
            </a:r>
            <a:endParaRPr lang="en-US" dirty="0"/>
          </a:p>
        </p:txBody>
      </p:sp>
      <p:pic>
        <p:nvPicPr>
          <p:cNvPr id="13" name="Content Placeholder 1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861" y="2667000"/>
            <a:ext cx="8412139" cy="19811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3021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899666"/>
            <a:ext cx="5257800" cy="369332"/>
          </a:xfrm>
          <a:prstGeom prst="rect">
            <a:avLst/>
          </a:prstGeom>
          <a:noFill/>
        </p:spPr>
        <p:txBody>
          <a:bodyPr wrap="square" rtlCol="0">
            <a:spAutoFit/>
          </a:bodyPr>
          <a:lstStyle/>
          <a:p>
            <a:pPr algn="ctr"/>
            <a:r>
              <a:rPr lang="en-US" dirty="0" smtClean="0">
                <a:latin typeface="+mj-lt"/>
              </a:rPr>
              <a:t>Enter your home </a:t>
            </a:r>
            <a:r>
              <a:rPr lang="en-US" dirty="0">
                <a:latin typeface="+mj-lt"/>
              </a:rPr>
              <a:t>a</a:t>
            </a:r>
            <a:r>
              <a:rPr lang="en-US" dirty="0" smtClean="0">
                <a:latin typeface="+mj-lt"/>
              </a:rPr>
              <a:t>ddress in your country. </a:t>
            </a:r>
            <a:endParaRPr lang="en-US" dirty="0">
              <a:latin typeface="+mj-lt"/>
            </a:endParaRPr>
          </a:p>
        </p:txBody>
      </p:sp>
      <p:sp>
        <p:nvSpPr>
          <p:cNvPr id="4" name="TextBox 3"/>
          <p:cNvSpPr txBox="1"/>
          <p:nvPr/>
        </p:nvSpPr>
        <p:spPr>
          <a:xfrm>
            <a:off x="1295400" y="1143000"/>
            <a:ext cx="9601200" cy="584775"/>
          </a:xfrm>
          <a:prstGeom prst="rect">
            <a:avLst/>
          </a:prstGeom>
          <a:noFill/>
        </p:spPr>
        <p:txBody>
          <a:bodyPr wrap="square" rtlCol="0">
            <a:spAutoFit/>
          </a:bodyPr>
          <a:lstStyle/>
          <a:p>
            <a:r>
              <a:rPr lang="en-US" sz="2400" b="1" dirty="0" smtClean="0"/>
              <a:t>   </a:t>
            </a:r>
            <a:r>
              <a:rPr lang="en-US" sz="3200" dirty="0" smtClean="0">
                <a:solidFill>
                  <a:srgbClr val="FF0000"/>
                </a:solidFill>
                <a:latin typeface="+mj-lt"/>
              </a:rPr>
              <a:t>Tax Status Form:  Foreign Address</a:t>
            </a:r>
            <a:endParaRPr lang="en-US" sz="3200" dirty="0">
              <a:solidFill>
                <a:srgbClr val="FF0000"/>
              </a:solidFill>
              <a:latin typeface="+mj-lt"/>
            </a:endParaRPr>
          </a:p>
        </p:txBody>
      </p:sp>
      <p:sp>
        <p:nvSpPr>
          <p:cNvPr id="2" name="TextBox 1"/>
          <p:cNvSpPr txBox="1"/>
          <p:nvPr/>
        </p:nvSpPr>
        <p:spPr>
          <a:xfrm>
            <a:off x="76200" y="6488668"/>
            <a:ext cx="533400" cy="369332"/>
          </a:xfrm>
          <a:prstGeom prst="rect">
            <a:avLst/>
          </a:prstGeom>
          <a:noFill/>
        </p:spPr>
        <p:txBody>
          <a:bodyPr wrap="square" rtlCol="0">
            <a:spAutoFit/>
          </a:bodyPr>
          <a:lstStyle/>
          <a:p>
            <a:r>
              <a:rPr lang="en-US" dirty="0" smtClean="0"/>
              <a:t>23</a:t>
            </a:r>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73103"/>
            <a:ext cx="8229600" cy="31325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6995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 y="2286000"/>
            <a:ext cx="8229600" cy="2742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990600" y="5401125"/>
            <a:ext cx="6477000" cy="369332"/>
          </a:xfrm>
          <a:prstGeom prst="rect">
            <a:avLst/>
          </a:prstGeom>
          <a:noFill/>
        </p:spPr>
        <p:txBody>
          <a:bodyPr wrap="square" rtlCol="0">
            <a:spAutoFit/>
          </a:bodyPr>
          <a:lstStyle/>
          <a:p>
            <a:pPr algn="ctr"/>
            <a:r>
              <a:rPr lang="en-US" dirty="0" smtClean="0">
                <a:latin typeface="+mj-lt"/>
              </a:rPr>
              <a:t>Enter your Passport information.</a:t>
            </a:r>
            <a:endParaRPr lang="en-US" dirty="0">
              <a:latin typeface="+mj-lt"/>
            </a:endParaRPr>
          </a:p>
        </p:txBody>
      </p:sp>
      <p:sp>
        <p:nvSpPr>
          <p:cNvPr id="5" name="TextBox 4"/>
          <p:cNvSpPr txBox="1"/>
          <p:nvPr/>
        </p:nvSpPr>
        <p:spPr>
          <a:xfrm>
            <a:off x="303093" y="1295400"/>
            <a:ext cx="8612307" cy="584775"/>
          </a:xfrm>
          <a:prstGeom prst="rect">
            <a:avLst/>
          </a:prstGeom>
          <a:noFill/>
        </p:spPr>
        <p:txBody>
          <a:bodyPr wrap="square" rtlCol="0">
            <a:spAutoFit/>
          </a:bodyPr>
          <a:lstStyle/>
          <a:p>
            <a:pPr algn="ctr"/>
            <a:r>
              <a:rPr lang="en-US" sz="3200" dirty="0" smtClean="0">
                <a:solidFill>
                  <a:srgbClr val="FF0000"/>
                </a:solidFill>
                <a:latin typeface="+mj-lt"/>
              </a:rPr>
              <a:t>Tax Status Form:  Country – Passport Info</a:t>
            </a:r>
            <a:endParaRPr lang="en-US" sz="3200" dirty="0">
              <a:solidFill>
                <a:srgbClr val="FF0000"/>
              </a:solidFill>
              <a:latin typeface="+mj-lt"/>
            </a:endParaRPr>
          </a:p>
        </p:txBody>
      </p:sp>
      <p:sp>
        <p:nvSpPr>
          <p:cNvPr id="2" name="TextBox 1"/>
          <p:cNvSpPr txBox="1"/>
          <p:nvPr/>
        </p:nvSpPr>
        <p:spPr>
          <a:xfrm>
            <a:off x="72787" y="6488668"/>
            <a:ext cx="460613"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3003759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981200"/>
            <a:ext cx="7772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119809" y="5294243"/>
            <a:ext cx="6858000" cy="1200329"/>
          </a:xfrm>
          <a:prstGeom prst="rect">
            <a:avLst/>
          </a:prstGeom>
        </p:spPr>
        <p:txBody>
          <a:bodyPr wrap="square">
            <a:spAutoFit/>
          </a:bodyPr>
          <a:lstStyle/>
          <a:p>
            <a:r>
              <a:rPr lang="en-US" dirty="0">
                <a:latin typeface="+mj-lt"/>
              </a:rPr>
              <a:t>Enter your </a:t>
            </a:r>
            <a:r>
              <a:rPr lang="en-US" dirty="0" smtClean="0">
                <a:latin typeface="+mj-lt"/>
              </a:rPr>
              <a:t>Immigration Status/Visa </a:t>
            </a:r>
            <a:r>
              <a:rPr lang="en-US" dirty="0">
                <a:latin typeface="+mj-lt"/>
              </a:rPr>
              <a:t>Type, </a:t>
            </a:r>
            <a:r>
              <a:rPr lang="en-US" dirty="0" smtClean="0">
                <a:latin typeface="+mj-lt"/>
              </a:rPr>
              <a:t>Primary </a:t>
            </a:r>
            <a:r>
              <a:rPr lang="en-US" dirty="0">
                <a:latin typeface="+mj-lt"/>
              </a:rPr>
              <a:t>Purpose, Tax Residence, Visa number, </a:t>
            </a:r>
            <a:r>
              <a:rPr lang="en-US" dirty="0" smtClean="0">
                <a:latin typeface="+mj-lt"/>
              </a:rPr>
              <a:t> click yes or no if you wish </a:t>
            </a:r>
            <a:r>
              <a:rPr lang="en-US" dirty="0">
                <a:latin typeface="+mj-lt"/>
              </a:rPr>
              <a:t>to use </a:t>
            </a:r>
            <a:r>
              <a:rPr lang="en-US" dirty="0" smtClean="0">
                <a:latin typeface="+mj-lt"/>
              </a:rPr>
              <a:t>treaty </a:t>
            </a:r>
            <a:r>
              <a:rPr lang="en-US" dirty="0">
                <a:latin typeface="+mj-lt"/>
              </a:rPr>
              <a:t>benefits if available, I-20/DS2019 Start Date, First Day in </a:t>
            </a:r>
            <a:r>
              <a:rPr lang="en-US" dirty="0" smtClean="0">
                <a:latin typeface="+mj-lt"/>
              </a:rPr>
              <a:t>U.S., </a:t>
            </a:r>
            <a:r>
              <a:rPr lang="en-US" dirty="0">
                <a:latin typeface="+mj-lt"/>
              </a:rPr>
              <a:t>Last Day in </a:t>
            </a:r>
            <a:r>
              <a:rPr lang="en-US" dirty="0" smtClean="0">
                <a:latin typeface="+mj-lt"/>
              </a:rPr>
              <a:t>U.S., </a:t>
            </a:r>
            <a:r>
              <a:rPr lang="en-US" dirty="0">
                <a:latin typeface="+mj-lt"/>
              </a:rPr>
              <a:t>&amp; Sevis ID number from I-20.</a:t>
            </a:r>
          </a:p>
        </p:txBody>
      </p:sp>
      <p:sp>
        <p:nvSpPr>
          <p:cNvPr id="3" name="TextBox 2"/>
          <p:cNvSpPr txBox="1"/>
          <p:nvPr/>
        </p:nvSpPr>
        <p:spPr>
          <a:xfrm>
            <a:off x="427127" y="1058936"/>
            <a:ext cx="7742195" cy="584775"/>
          </a:xfrm>
          <a:prstGeom prst="rect">
            <a:avLst/>
          </a:prstGeom>
          <a:noFill/>
        </p:spPr>
        <p:txBody>
          <a:bodyPr wrap="square" rtlCol="0">
            <a:spAutoFit/>
          </a:bodyPr>
          <a:lstStyle/>
          <a:p>
            <a:pPr algn="ctr"/>
            <a:r>
              <a:rPr lang="en-US" sz="3200" dirty="0" smtClean="0">
                <a:solidFill>
                  <a:srgbClr val="FF0000"/>
                </a:solidFill>
                <a:latin typeface="+mj-lt"/>
              </a:rPr>
              <a:t>Tax Status Form:  Visa Info</a:t>
            </a:r>
            <a:endParaRPr lang="en-US" sz="3200" dirty="0">
              <a:solidFill>
                <a:srgbClr val="FF0000"/>
              </a:solidFill>
              <a:latin typeface="+mj-lt"/>
            </a:endParaRPr>
          </a:p>
        </p:txBody>
      </p:sp>
      <p:sp>
        <p:nvSpPr>
          <p:cNvPr id="2" name="TextBox 1"/>
          <p:cNvSpPr txBox="1"/>
          <p:nvPr/>
        </p:nvSpPr>
        <p:spPr>
          <a:xfrm>
            <a:off x="92254" y="6477000"/>
            <a:ext cx="669746"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3692195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981200"/>
            <a:ext cx="7696200"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19945" y="5421477"/>
            <a:ext cx="8991600" cy="369332"/>
          </a:xfrm>
          <a:prstGeom prst="rect">
            <a:avLst/>
          </a:prstGeom>
          <a:noFill/>
        </p:spPr>
        <p:txBody>
          <a:bodyPr wrap="square" rtlCol="0">
            <a:spAutoFit/>
          </a:bodyPr>
          <a:lstStyle/>
          <a:p>
            <a:r>
              <a:rPr lang="en-US" dirty="0" smtClean="0">
                <a:latin typeface="+mj-lt"/>
              </a:rPr>
              <a:t>Enter this information if you have previously been in the U.S. under a different  visa status. </a:t>
            </a:r>
            <a:endParaRPr lang="en-US" dirty="0">
              <a:latin typeface="+mj-lt"/>
            </a:endParaRPr>
          </a:p>
        </p:txBody>
      </p:sp>
      <p:sp>
        <p:nvSpPr>
          <p:cNvPr id="3" name="TextBox 2"/>
          <p:cNvSpPr txBox="1"/>
          <p:nvPr/>
        </p:nvSpPr>
        <p:spPr>
          <a:xfrm>
            <a:off x="1295400" y="1143000"/>
            <a:ext cx="8534400" cy="584775"/>
          </a:xfrm>
          <a:prstGeom prst="rect">
            <a:avLst/>
          </a:prstGeom>
          <a:noFill/>
        </p:spPr>
        <p:txBody>
          <a:bodyPr wrap="square" rtlCol="0">
            <a:spAutoFit/>
          </a:bodyPr>
          <a:lstStyle/>
          <a:p>
            <a:r>
              <a:rPr lang="en-US" sz="3200" dirty="0" smtClean="0">
                <a:solidFill>
                  <a:srgbClr val="FF0000"/>
                </a:solidFill>
                <a:latin typeface="+mj-lt"/>
              </a:rPr>
              <a:t>Tax Status Form: Visa Info continued</a:t>
            </a:r>
            <a:endParaRPr lang="en-US" sz="3200" dirty="0">
              <a:solidFill>
                <a:srgbClr val="FF0000"/>
              </a:solidFill>
              <a:latin typeface="+mj-lt"/>
            </a:endParaRPr>
          </a:p>
        </p:txBody>
      </p:sp>
      <p:sp>
        <p:nvSpPr>
          <p:cNvPr id="2" name="TextBox 1"/>
          <p:cNvSpPr txBox="1"/>
          <p:nvPr/>
        </p:nvSpPr>
        <p:spPr>
          <a:xfrm>
            <a:off x="0" y="6477000"/>
            <a:ext cx="685800"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1386875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1999" y="5830669"/>
            <a:ext cx="7531883" cy="646331"/>
          </a:xfrm>
          <a:prstGeom prst="rect">
            <a:avLst/>
          </a:prstGeom>
          <a:noFill/>
        </p:spPr>
        <p:txBody>
          <a:bodyPr wrap="square" rtlCol="0">
            <a:spAutoFit/>
          </a:bodyPr>
          <a:lstStyle/>
          <a:p>
            <a:r>
              <a:rPr lang="en-US" dirty="0">
                <a:latin typeface="+mj-lt"/>
              </a:rPr>
              <a:t>Enter this information if you have </a:t>
            </a:r>
            <a:r>
              <a:rPr lang="en-US" dirty="0" smtClean="0">
                <a:latin typeface="+mj-lt"/>
              </a:rPr>
              <a:t>previously </a:t>
            </a:r>
            <a:r>
              <a:rPr lang="en-US" dirty="0">
                <a:latin typeface="+mj-lt"/>
              </a:rPr>
              <a:t>been in the </a:t>
            </a:r>
            <a:r>
              <a:rPr lang="en-US" dirty="0" smtClean="0">
                <a:latin typeface="+mj-lt"/>
              </a:rPr>
              <a:t>U.S. under </a:t>
            </a:r>
            <a:r>
              <a:rPr lang="en-US" dirty="0">
                <a:latin typeface="+mj-lt"/>
              </a:rPr>
              <a:t>a different  visa  status.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752600"/>
            <a:ext cx="75438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57739" y="5409191"/>
            <a:ext cx="2438400" cy="369332"/>
          </a:xfrm>
          <a:prstGeom prst="rect">
            <a:avLst/>
          </a:prstGeom>
          <a:noFill/>
        </p:spPr>
        <p:txBody>
          <a:bodyPr wrap="square" rtlCol="0">
            <a:spAutoFit/>
          </a:bodyPr>
          <a:lstStyle/>
          <a:p>
            <a:r>
              <a:rPr lang="en-US" b="1" dirty="0" smtClean="0">
                <a:latin typeface="Lucida Handwriting" pitchFamily="66" charset="0"/>
              </a:rPr>
              <a:t>John Doe</a:t>
            </a:r>
            <a:endParaRPr lang="en-US" b="1" dirty="0">
              <a:latin typeface="Lucida Handwriting" pitchFamily="66" charset="0"/>
            </a:endParaRPr>
          </a:p>
        </p:txBody>
      </p:sp>
      <p:sp>
        <p:nvSpPr>
          <p:cNvPr id="13" name="TextBox 12"/>
          <p:cNvSpPr txBox="1"/>
          <p:nvPr/>
        </p:nvSpPr>
        <p:spPr>
          <a:xfrm>
            <a:off x="6400800" y="5409191"/>
            <a:ext cx="2057400" cy="369332"/>
          </a:xfrm>
          <a:prstGeom prst="rect">
            <a:avLst/>
          </a:prstGeom>
          <a:noFill/>
        </p:spPr>
        <p:txBody>
          <a:bodyPr wrap="square" rtlCol="0">
            <a:spAutoFit/>
          </a:bodyPr>
          <a:lstStyle/>
          <a:p>
            <a:r>
              <a:rPr lang="en-US" b="1" dirty="0" smtClean="0">
                <a:latin typeface="Lucida Handwriting" pitchFamily="66" charset="0"/>
              </a:rPr>
              <a:t>  08/11/12</a:t>
            </a:r>
          </a:p>
        </p:txBody>
      </p:sp>
      <p:sp>
        <p:nvSpPr>
          <p:cNvPr id="3" name="TextBox 2"/>
          <p:cNvSpPr txBox="1"/>
          <p:nvPr/>
        </p:nvSpPr>
        <p:spPr>
          <a:xfrm>
            <a:off x="1457739" y="990600"/>
            <a:ext cx="7000460" cy="584775"/>
          </a:xfrm>
          <a:prstGeom prst="rect">
            <a:avLst/>
          </a:prstGeom>
          <a:noFill/>
        </p:spPr>
        <p:txBody>
          <a:bodyPr wrap="square" rtlCol="0">
            <a:spAutoFit/>
          </a:bodyPr>
          <a:lstStyle/>
          <a:p>
            <a:r>
              <a:rPr lang="en-US" sz="3200" dirty="0" smtClean="0">
                <a:solidFill>
                  <a:srgbClr val="FF0000"/>
                </a:solidFill>
                <a:latin typeface="+mj-lt"/>
              </a:rPr>
              <a:t>Tax Status Form:  Visa Info Continued</a:t>
            </a:r>
            <a:endParaRPr lang="en-US" sz="3200" dirty="0">
              <a:solidFill>
                <a:srgbClr val="FF0000"/>
              </a:solidFill>
              <a:latin typeface="+mj-lt"/>
            </a:endParaRPr>
          </a:p>
        </p:txBody>
      </p:sp>
      <p:sp>
        <p:nvSpPr>
          <p:cNvPr id="2" name="TextBox 1"/>
          <p:cNvSpPr txBox="1"/>
          <p:nvPr/>
        </p:nvSpPr>
        <p:spPr>
          <a:xfrm>
            <a:off x="0" y="6477000"/>
            <a:ext cx="517346"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99869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r>
              <a:rPr lang="en-US" sz="3600" dirty="0" smtClean="0"/>
              <a:t>SIUE Foreign Tax Compliance Requirements…</a:t>
            </a:r>
            <a:endParaRPr lang="en-US" sz="3600" dirty="0"/>
          </a:p>
        </p:txBody>
      </p:sp>
      <p:sp>
        <p:nvSpPr>
          <p:cNvPr id="3" name="Content Placeholder 2"/>
          <p:cNvSpPr>
            <a:spLocks noGrp="1"/>
          </p:cNvSpPr>
          <p:nvPr>
            <p:ph idx="1"/>
          </p:nvPr>
        </p:nvSpPr>
        <p:spPr>
          <a:xfrm>
            <a:off x="190500" y="1905001"/>
            <a:ext cx="8953500" cy="3048000"/>
          </a:xfrm>
        </p:spPr>
        <p:txBody>
          <a:bodyPr>
            <a:noAutofit/>
          </a:bodyPr>
          <a:lstStyle/>
          <a:p>
            <a:r>
              <a:rPr lang="en-US" dirty="0" smtClean="0">
                <a:latin typeface="+mj-lt"/>
              </a:rPr>
              <a:t>Identify </a:t>
            </a:r>
            <a:r>
              <a:rPr lang="en-US" dirty="0">
                <a:latin typeface="+mj-lt"/>
              </a:rPr>
              <a:t>all payments made to a F</a:t>
            </a:r>
            <a:r>
              <a:rPr lang="en-US" dirty="0" smtClean="0">
                <a:latin typeface="+mj-lt"/>
              </a:rPr>
              <a:t>oreign National/Non-Resident </a:t>
            </a:r>
            <a:r>
              <a:rPr lang="en-US" dirty="0">
                <a:latin typeface="+mj-lt"/>
              </a:rPr>
              <a:t>A</a:t>
            </a:r>
            <a:r>
              <a:rPr lang="en-US" dirty="0" smtClean="0">
                <a:latin typeface="+mj-lt"/>
              </a:rPr>
              <a:t>lien </a:t>
            </a:r>
            <a:r>
              <a:rPr lang="en-US" dirty="0">
                <a:latin typeface="+mj-lt"/>
              </a:rPr>
              <a:t>or to a third party on his/her </a:t>
            </a:r>
            <a:r>
              <a:rPr lang="en-US" dirty="0" smtClean="0">
                <a:latin typeface="+mj-lt"/>
              </a:rPr>
              <a:t>behalf</a:t>
            </a:r>
          </a:p>
          <a:p>
            <a:r>
              <a:rPr lang="en-US" dirty="0" smtClean="0">
                <a:latin typeface="+mj-lt"/>
              </a:rPr>
              <a:t>Apply </a:t>
            </a:r>
            <a:r>
              <a:rPr lang="en-US" dirty="0">
                <a:latin typeface="+mj-lt"/>
              </a:rPr>
              <a:t>the appropriate </a:t>
            </a:r>
            <a:r>
              <a:rPr lang="en-US" dirty="0" smtClean="0">
                <a:latin typeface="+mj-lt"/>
              </a:rPr>
              <a:t>federal tax </a:t>
            </a:r>
            <a:r>
              <a:rPr lang="en-US" dirty="0">
                <a:latin typeface="+mj-lt"/>
              </a:rPr>
              <a:t>withholding and report the payments </a:t>
            </a:r>
            <a:r>
              <a:rPr lang="en-US" dirty="0" smtClean="0">
                <a:latin typeface="+mj-lt"/>
              </a:rPr>
              <a:t>to the IRS.</a:t>
            </a:r>
          </a:p>
          <a:p>
            <a:r>
              <a:rPr lang="en-US" dirty="0"/>
              <a:t>Assist qualified individuals </a:t>
            </a:r>
            <a:r>
              <a:rPr lang="en-US" dirty="0" smtClean="0"/>
              <a:t>with applying for an </a:t>
            </a:r>
            <a:r>
              <a:rPr lang="en-US" dirty="0"/>
              <a:t>Individual Tax Identification </a:t>
            </a:r>
            <a:r>
              <a:rPr lang="en-US" dirty="0" smtClean="0"/>
              <a:t>number and IRS </a:t>
            </a:r>
            <a:r>
              <a:rPr lang="en-US" dirty="0"/>
              <a:t>treaty benefits if </a:t>
            </a:r>
            <a:r>
              <a:rPr lang="en-US" dirty="0" smtClean="0"/>
              <a:t>available.  </a:t>
            </a:r>
            <a:endParaRPr lang="en-US" dirty="0"/>
          </a:p>
          <a:p>
            <a:endParaRPr lang="en-US" dirty="0" smtClean="0">
              <a:latin typeface="+mj-lt"/>
            </a:endParaRPr>
          </a:p>
          <a:p>
            <a:pPr marL="0" indent="0">
              <a:buNone/>
            </a:pPr>
            <a:endParaRPr lang="en-US" dirty="0" smtClean="0">
              <a:latin typeface="+mj-lt"/>
            </a:endParaRPr>
          </a:p>
          <a:p>
            <a:endParaRPr lang="en-US" dirty="0"/>
          </a:p>
        </p:txBody>
      </p:sp>
      <p:sp>
        <p:nvSpPr>
          <p:cNvPr id="4" name="TextBox 3"/>
          <p:cNvSpPr txBox="1"/>
          <p:nvPr/>
        </p:nvSpPr>
        <p:spPr>
          <a:xfrm>
            <a:off x="0" y="6433066"/>
            <a:ext cx="3810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252756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a:bodyPr>
          <a:lstStyle/>
          <a:p>
            <a:r>
              <a:rPr lang="en-US" sz="3200" dirty="0" smtClean="0"/>
              <a:t>What is a W-8Ben Form?</a:t>
            </a:r>
            <a:endParaRPr lang="en-US" sz="3200" dirty="0"/>
          </a:p>
        </p:txBody>
      </p:sp>
      <p:sp>
        <p:nvSpPr>
          <p:cNvPr id="3" name="Content Placeholder 2"/>
          <p:cNvSpPr>
            <a:spLocks noGrp="1"/>
          </p:cNvSpPr>
          <p:nvPr>
            <p:ph idx="1"/>
          </p:nvPr>
        </p:nvSpPr>
        <p:spPr>
          <a:xfrm>
            <a:off x="457200" y="2057400"/>
            <a:ext cx="8229600" cy="4267200"/>
          </a:xfrm>
        </p:spPr>
        <p:txBody>
          <a:bodyPr>
            <a:normAutofit/>
          </a:bodyPr>
          <a:lstStyle/>
          <a:p>
            <a:pPr marL="0" lvl="0" indent="0">
              <a:buNone/>
            </a:pPr>
            <a:r>
              <a:rPr lang="en-US" sz="2400" b="1" dirty="0">
                <a:latin typeface="+mj-lt"/>
              </a:rPr>
              <a:t>Form W-8Ben </a:t>
            </a:r>
            <a:endParaRPr lang="en-US" sz="2400" dirty="0">
              <a:latin typeface="+mj-lt"/>
            </a:endParaRPr>
          </a:p>
          <a:p>
            <a:r>
              <a:rPr lang="en-US" sz="2400" dirty="0">
                <a:latin typeface="+mj-lt"/>
              </a:rPr>
              <a:t> </a:t>
            </a:r>
            <a:r>
              <a:rPr lang="en-US" sz="2400" dirty="0" smtClean="0">
                <a:latin typeface="+mj-lt"/>
              </a:rPr>
              <a:t>Form W-8Ben is an IRS form and must </a:t>
            </a:r>
            <a:r>
              <a:rPr lang="en-US" sz="2400" dirty="0">
                <a:latin typeface="+mj-lt"/>
              </a:rPr>
              <a:t>be </a:t>
            </a:r>
            <a:r>
              <a:rPr lang="en-US" sz="2400" dirty="0" smtClean="0">
                <a:latin typeface="+mj-lt"/>
              </a:rPr>
              <a:t>completed </a:t>
            </a:r>
            <a:r>
              <a:rPr lang="en-US" sz="2400" dirty="0">
                <a:latin typeface="+mj-lt"/>
              </a:rPr>
              <a:t>to establish </a:t>
            </a:r>
            <a:r>
              <a:rPr lang="en-US" sz="2400" dirty="0" smtClean="0">
                <a:latin typeface="+mj-lt"/>
              </a:rPr>
              <a:t>your </a:t>
            </a:r>
            <a:r>
              <a:rPr lang="en-US" sz="2400" dirty="0">
                <a:latin typeface="+mj-lt"/>
              </a:rPr>
              <a:t>foreign status and to claim an exemption from federal income tax withholding on scholarship, fellowship or stipend payments. </a:t>
            </a:r>
            <a:endParaRPr lang="en-US" sz="2400" dirty="0" smtClean="0">
              <a:latin typeface="+mj-lt"/>
            </a:endParaRPr>
          </a:p>
          <a:p>
            <a:r>
              <a:rPr lang="en-US" sz="2400" dirty="0" smtClean="0">
                <a:latin typeface="+mj-lt"/>
              </a:rPr>
              <a:t>Form W-8Ben can be used  to </a:t>
            </a:r>
            <a:r>
              <a:rPr lang="en-US" sz="2400" dirty="0">
                <a:latin typeface="+mj-lt"/>
              </a:rPr>
              <a:t>claim </a:t>
            </a:r>
            <a:r>
              <a:rPr lang="en-US" sz="2400" dirty="0" smtClean="0">
                <a:latin typeface="+mj-lt"/>
              </a:rPr>
              <a:t>treaty benefits for foreign individuals or vendors.</a:t>
            </a:r>
          </a:p>
          <a:p>
            <a:r>
              <a:rPr lang="en-US" sz="2400" dirty="0" smtClean="0">
                <a:latin typeface="+mj-lt"/>
              </a:rPr>
              <a:t>Form W-8Ben </a:t>
            </a:r>
            <a:r>
              <a:rPr lang="en-US" sz="2400" dirty="0">
                <a:latin typeface="+mj-lt"/>
              </a:rPr>
              <a:t>is valid indefinitely unless a change in </a:t>
            </a:r>
            <a:r>
              <a:rPr lang="en-US" sz="2400" dirty="0" smtClean="0">
                <a:latin typeface="+mj-lt"/>
              </a:rPr>
              <a:t>status </a:t>
            </a:r>
            <a:r>
              <a:rPr lang="en-US" sz="2400" dirty="0" err="1" smtClean="0">
                <a:latin typeface="+mj-lt"/>
              </a:rPr>
              <a:t>occurrs</a:t>
            </a:r>
            <a:r>
              <a:rPr lang="en-US" sz="2400" dirty="0" smtClean="0">
                <a:latin typeface="+mj-lt"/>
              </a:rPr>
              <a:t>.</a:t>
            </a:r>
            <a:endParaRPr lang="en-US" sz="2400" dirty="0">
              <a:latin typeface="+mj-lt"/>
            </a:endParaRPr>
          </a:p>
          <a:p>
            <a:pPr marL="0" lvl="0" indent="0">
              <a:buNone/>
            </a:pPr>
            <a:endParaRPr lang="en-US" sz="2400" dirty="0">
              <a:latin typeface="+mj-lt"/>
            </a:endParaRPr>
          </a:p>
          <a:p>
            <a:pPr marL="0" indent="0">
              <a:buNone/>
            </a:pPr>
            <a:endParaRPr lang="en-US" sz="2400" dirty="0">
              <a:latin typeface="+mj-lt"/>
            </a:endParaRPr>
          </a:p>
          <a:p>
            <a:pPr marL="0" indent="0">
              <a:buNone/>
            </a:pPr>
            <a:endParaRPr lang="en-US" dirty="0"/>
          </a:p>
        </p:txBody>
      </p:sp>
      <p:sp>
        <p:nvSpPr>
          <p:cNvPr id="4" name="TextBox 3"/>
          <p:cNvSpPr txBox="1"/>
          <p:nvPr/>
        </p:nvSpPr>
        <p:spPr>
          <a:xfrm>
            <a:off x="0" y="6477000"/>
            <a:ext cx="565731"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2682303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6710" y="3886986"/>
            <a:ext cx="390580" cy="104790"/>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184" y="2876473"/>
            <a:ext cx="47632" cy="1105054"/>
          </a:xfrm>
          <a:prstGeom prst="rect">
            <a:avLst/>
          </a:prstGeom>
        </p:spPr>
      </p:pic>
      <p:sp>
        <p:nvSpPr>
          <p:cNvPr id="4" name="TextBox 3"/>
          <p:cNvSpPr txBox="1"/>
          <p:nvPr/>
        </p:nvSpPr>
        <p:spPr>
          <a:xfrm>
            <a:off x="-34160" y="6488668"/>
            <a:ext cx="609600" cy="369332"/>
          </a:xfrm>
          <a:prstGeom prst="rect">
            <a:avLst/>
          </a:prstGeom>
          <a:noFill/>
        </p:spPr>
        <p:txBody>
          <a:bodyPr wrap="square" rtlCol="0">
            <a:spAutoFit/>
          </a:bodyPr>
          <a:lstStyle/>
          <a:p>
            <a:r>
              <a:rPr lang="en-US" dirty="0" smtClean="0"/>
              <a:t>29</a:t>
            </a:r>
            <a:endParaRPr lang="en-US" dirty="0"/>
          </a:p>
        </p:txBody>
      </p:sp>
      <p:sp>
        <p:nvSpPr>
          <p:cNvPr id="9" name="Title 8"/>
          <p:cNvSpPr>
            <a:spLocks noGrp="1"/>
          </p:cNvSpPr>
          <p:nvPr>
            <p:ph type="title"/>
          </p:nvPr>
        </p:nvSpPr>
        <p:spPr/>
        <p:txBody>
          <a:bodyPr>
            <a:normAutofit/>
          </a:bodyPr>
          <a:lstStyle/>
          <a:p>
            <a:r>
              <a:rPr lang="en-US" sz="3200" dirty="0"/>
              <a:t>Example of completed W-8Ben Form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40" y="1621954"/>
            <a:ext cx="7958959" cy="51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86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Example of completed W-8Ben </a:t>
            </a:r>
            <a:br>
              <a:rPr lang="en-US" sz="3200" dirty="0"/>
            </a:br>
            <a:r>
              <a:rPr lang="en-US" sz="3200" dirty="0"/>
              <a:t>Form continued</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450" y="1828800"/>
            <a:ext cx="6811099" cy="48768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5838" y="6488668"/>
            <a:ext cx="609600"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315355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Federal and State W-4 Forms and allowances</a:t>
            </a:r>
            <a:endParaRPr lang="en-US" sz="3200" dirty="0"/>
          </a:p>
        </p:txBody>
      </p:sp>
      <p:sp>
        <p:nvSpPr>
          <p:cNvPr id="3" name="Content Placeholder 2"/>
          <p:cNvSpPr>
            <a:spLocks noGrp="1"/>
          </p:cNvSpPr>
          <p:nvPr>
            <p:ph idx="1"/>
          </p:nvPr>
        </p:nvSpPr>
        <p:spPr>
          <a:xfrm>
            <a:off x="457200" y="1676400"/>
            <a:ext cx="8229600" cy="4985266"/>
          </a:xfrm>
        </p:spPr>
        <p:txBody>
          <a:bodyPr>
            <a:noAutofit/>
          </a:bodyPr>
          <a:lstStyle/>
          <a:p>
            <a:pPr marL="285750" indent="-285750"/>
            <a:r>
              <a:rPr lang="en-US" sz="2400" dirty="0" smtClean="0">
                <a:latin typeface="+mj-lt"/>
              </a:rPr>
              <a:t>The federal W-4 is an </a:t>
            </a:r>
            <a:r>
              <a:rPr lang="en-US" sz="2400" dirty="0">
                <a:latin typeface="+mj-lt"/>
              </a:rPr>
              <a:t>IRS form that determines </a:t>
            </a:r>
            <a:r>
              <a:rPr lang="en-US" sz="2400" dirty="0" smtClean="0">
                <a:latin typeface="+mj-lt"/>
              </a:rPr>
              <a:t>the amount of federal tax withholding that will </a:t>
            </a:r>
            <a:r>
              <a:rPr lang="en-US" sz="2400" dirty="0">
                <a:latin typeface="+mj-lt"/>
              </a:rPr>
              <a:t>be deducted from </a:t>
            </a:r>
            <a:r>
              <a:rPr lang="en-US" sz="2400" dirty="0" smtClean="0">
                <a:latin typeface="+mj-lt"/>
              </a:rPr>
              <a:t>your pay. </a:t>
            </a:r>
          </a:p>
          <a:p>
            <a:pPr marL="285750" indent="-285750"/>
            <a:r>
              <a:rPr lang="en-US" sz="2400" dirty="0" smtClean="0">
                <a:latin typeface="+mj-lt"/>
              </a:rPr>
              <a:t>The Illinois W-4 is a state form that determines the amount of state tax withholding that will be deducted from your pay.</a:t>
            </a:r>
          </a:p>
          <a:p>
            <a:pPr marL="285750" indent="-285750"/>
            <a:r>
              <a:rPr lang="en-US" sz="2400" dirty="0" smtClean="0">
                <a:latin typeface="+mj-lt"/>
              </a:rPr>
              <a:t>When </a:t>
            </a:r>
            <a:r>
              <a:rPr lang="en-US" sz="2400" dirty="0">
                <a:latin typeface="+mj-lt"/>
              </a:rPr>
              <a:t>completing the Federal W-4 or State W-4 </a:t>
            </a:r>
            <a:r>
              <a:rPr lang="en-US" sz="2400" dirty="0" smtClean="0">
                <a:latin typeface="+mj-lt"/>
              </a:rPr>
              <a:t>, you must claim Single and 1 allowance, unless you are a resident of Canada, Japan, Mexico, or the Republic of Korea, in which case you may claim more than 1 allowance.  The more allowances claimed, the less taxes will be withheld. </a:t>
            </a:r>
            <a:endParaRPr lang="en-US" sz="2400" dirty="0">
              <a:latin typeface="+mj-lt"/>
            </a:endParaRPr>
          </a:p>
          <a:p>
            <a:pPr marL="0" lvl="0" indent="0">
              <a:buNone/>
            </a:pPr>
            <a:endParaRPr lang="en-US" sz="2400" dirty="0" smtClean="0">
              <a:latin typeface="+mj-lt"/>
            </a:endParaRPr>
          </a:p>
          <a:p>
            <a:pPr marL="0" lvl="0" indent="0">
              <a:buNone/>
            </a:pPr>
            <a:r>
              <a:rPr lang="en-US" sz="2400" b="1" i="1" dirty="0" smtClean="0">
                <a:latin typeface="+mj-lt"/>
              </a:rPr>
              <a:t>If Payroll </a:t>
            </a:r>
            <a:r>
              <a:rPr lang="en-US" sz="2400" b="1" i="1" dirty="0">
                <a:latin typeface="+mj-lt"/>
              </a:rPr>
              <a:t>does not receive these forms </a:t>
            </a:r>
            <a:r>
              <a:rPr lang="en-US" sz="2400" b="1" i="1" dirty="0" smtClean="0">
                <a:latin typeface="+mj-lt"/>
              </a:rPr>
              <a:t>timely, your initial tax withholding </a:t>
            </a:r>
            <a:r>
              <a:rPr lang="en-US" sz="2400" b="1" i="1" dirty="0">
                <a:latin typeface="+mj-lt"/>
              </a:rPr>
              <a:t>may </a:t>
            </a:r>
            <a:r>
              <a:rPr lang="en-US" sz="2400" b="1" i="1" dirty="0" smtClean="0">
                <a:latin typeface="+mj-lt"/>
              </a:rPr>
              <a:t>be at </a:t>
            </a:r>
            <a:r>
              <a:rPr lang="en-US" sz="2400" b="1" i="1" dirty="0">
                <a:latin typeface="+mj-lt"/>
              </a:rPr>
              <a:t>a higher default </a:t>
            </a:r>
            <a:r>
              <a:rPr lang="en-US" sz="2400" b="1" i="1" dirty="0" smtClean="0">
                <a:latin typeface="+mj-lt"/>
              </a:rPr>
              <a:t>rate.</a:t>
            </a:r>
            <a:endParaRPr lang="en-US" sz="2400" b="1" i="1" dirty="0">
              <a:latin typeface="+mj-lt"/>
            </a:endParaRPr>
          </a:p>
          <a:p>
            <a:endParaRPr lang="en-US" sz="2400" dirty="0">
              <a:latin typeface="+mj-lt"/>
            </a:endParaRPr>
          </a:p>
        </p:txBody>
      </p:sp>
      <p:sp>
        <p:nvSpPr>
          <p:cNvPr id="4" name="TextBox 3"/>
          <p:cNvSpPr txBox="1"/>
          <p:nvPr/>
        </p:nvSpPr>
        <p:spPr>
          <a:xfrm>
            <a:off x="16054" y="6477000"/>
            <a:ext cx="441146"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732171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200" dirty="0" smtClean="0"/>
              <a:t>Where to find and complete  Federal </a:t>
            </a:r>
            <a:br>
              <a:rPr lang="en-US" sz="3200" dirty="0" smtClean="0"/>
            </a:br>
            <a:r>
              <a:rPr lang="en-US" sz="3200" dirty="0" smtClean="0"/>
              <a:t>and State W-4 Forms</a:t>
            </a:r>
            <a:endParaRPr lang="en-US" sz="3200" dirty="0"/>
          </a:p>
        </p:txBody>
      </p:sp>
      <p:sp>
        <p:nvSpPr>
          <p:cNvPr id="3" name="Content Placeholder 2"/>
          <p:cNvSpPr>
            <a:spLocks noGrp="1"/>
          </p:cNvSpPr>
          <p:nvPr>
            <p:ph idx="1"/>
          </p:nvPr>
        </p:nvSpPr>
        <p:spPr>
          <a:xfrm>
            <a:off x="457200" y="2133600"/>
            <a:ext cx="8229600" cy="4068763"/>
          </a:xfrm>
        </p:spPr>
        <p:txBody>
          <a:bodyPr>
            <a:normAutofit lnSpcReduction="10000"/>
          </a:bodyPr>
          <a:lstStyle/>
          <a:p>
            <a:pPr marL="0" lvl="0" indent="0">
              <a:buNone/>
            </a:pPr>
            <a:r>
              <a:rPr lang="en-US" dirty="0" smtClean="0">
                <a:latin typeface="+mj-lt"/>
              </a:rPr>
              <a:t>Form and instructions are available at the following link: </a:t>
            </a:r>
            <a:r>
              <a:rPr lang="en-US" sz="2400" dirty="0">
                <a:latin typeface="+mj-lt"/>
                <a:hlinkClick r:id="rId2"/>
              </a:rPr>
              <a:t>http://</a:t>
            </a:r>
            <a:r>
              <a:rPr lang="en-US" sz="2400" dirty="0" smtClean="0">
                <a:latin typeface="+mj-lt"/>
                <a:hlinkClick r:id="rId2"/>
              </a:rPr>
              <a:t>www.siue.edu/humanresources/nra/index.shtml</a:t>
            </a:r>
            <a:endParaRPr lang="en-US" sz="2400" dirty="0" smtClean="0">
              <a:latin typeface="+mj-lt"/>
            </a:endParaRPr>
          </a:p>
          <a:p>
            <a:pPr lvl="0"/>
            <a:r>
              <a:rPr lang="en-US" dirty="0" smtClean="0">
                <a:latin typeface="+mj-lt"/>
              </a:rPr>
              <a:t>Select Federal </a:t>
            </a:r>
            <a:r>
              <a:rPr lang="en-US" dirty="0">
                <a:latin typeface="+mj-lt"/>
              </a:rPr>
              <a:t>Form </a:t>
            </a:r>
            <a:r>
              <a:rPr lang="en-US" dirty="0" smtClean="0">
                <a:latin typeface="+mj-lt"/>
              </a:rPr>
              <a:t>W-4 and a new window will open for you to complete the </a:t>
            </a:r>
            <a:r>
              <a:rPr lang="en-US" dirty="0">
                <a:latin typeface="+mj-lt"/>
              </a:rPr>
              <a:t>Federal </a:t>
            </a:r>
            <a:r>
              <a:rPr lang="en-US" dirty="0" smtClean="0">
                <a:latin typeface="+mj-lt"/>
              </a:rPr>
              <a:t>W-4.</a:t>
            </a:r>
          </a:p>
          <a:p>
            <a:pPr lvl="0"/>
            <a:endParaRPr lang="en-US" dirty="0" smtClean="0">
              <a:latin typeface="+mj-lt"/>
            </a:endParaRPr>
          </a:p>
          <a:p>
            <a:pPr lvl="0"/>
            <a:r>
              <a:rPr lang="en-US" dirty="0" smtClean="0">
                <a:latin typeface="+mj-lt"/>
              </a:rPr>
              <a:t>Select Illinois Form W-4</a:t>
            </a:r>
            <a:r>
              <a:rPr lang="en-US" dirty="0">
                <a:latin typeface="+mj-lt"/>
              </a:rPr>
              <a:t> </a:t>
            </a:r>
            <a:r>
              <a:rPr lang="en-US" dirty="0" smtClean="0">
                <a:latin typeface="+mj-lt"/>
              </a:rPr>
              <a:t>and a new window will open for you to complete an Illinois W-4.</a:t>
            </a:r>
          </a:p>
          <a:p>
            <a:pPr lvl="0"/>
            <a:endParaRPr lang="en-US" dirty="0">
              <a:latin typeface="+mj-lt"/>
            </a:endParaRPr>
          </a:p>
          <a:p>
            <a:pPr marL="0" lvl="0" indent="0">
              <a:buNone/>
            </a:pPr>
            <a:r>
              <a:rPr lang="en-US" b="1" i="1" dirty="0" smtClean="0">
                <a:latin typeface="+mj-lt"/>
              </a:rPr>
              <a:t>Remember these must be turned in to Payroll.</a:t>
            </a:r>
          </a:p>
          <a:p>
            <a:pPr marL="0" indent="0">
              <a:buNone/>
            </a:pPr>
            <a:endParaRPr lang="en-US" dirty="0"/>
          </a:p>
          <a:p>
            <a:pPr marL="0" lvl="0" indent="0">
              <a:buNone/>
            </a:pPr>
            <a:endParaRPr lang="en-US" dirty="0" smtClean="0"/>
          </a:p>
          <a:p>
            <a:pPr lvl="0"/>
            <a:endParaRPr lang="en-US" dirty="0"/>
          </a:p>
          <a:p>
            <a:endParaRPr lang="en-US" dirty="0"/>
          </a:p>
        </p:txBody>
      </p:sp>
      <p:sp>
        <p:nvSpPr>
          <p:cNvPr id="4" name="TextBox 3"/>
          <p:cNvSpPr txBox="1"/>
          <p:nvPr/>
        </p:nvSpPr>
        <p:spPr>
          <a:xfrm>
            <a:off x="0" y="6488668"/>
            <a:ext cx="762000"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3071712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r>
              <a:rPr lang="en-US" b="1" dirty="0" smtClean="0"/>
              <a:t/>
            </a:r>
            <a:br>
              <a:rPr lang="en-US" b="1" dirty="0" smtClean="0"/>
            </a:br>
            <a:r>
              <a:rPr lang="en-US" b="1" dirty="0" smtClean="0"/>
              <a:t/>
            </a:r>
            <a:br>
              <a:rPr lang="en-US" b="1" dirty="0" smtClean="0"/>
            </a:br>
            <a:r>
              <a:rPr lang="en-US" sz="3600" dirty="0" smtClean="0"/>
              <a:t>Example of a Completed </a:t>
            </a:r>
            <a:br>
              <a:rPr lang="en-US" sz="3600" dirty="0" smtClean="0"/>
            </a:br>
            <a:r>
              <a:rPr lang="en-US" sz="3600" dirty="0" smtClean="0"/>
              <a:t>Federal </a:t>
            </a:r>
            <a:r>
              <a:rPr lang="en-US" sz="3600" dirty="0"/>
              <a:t>W-4 Form</a:t>
            </a:r>
            <a:br>
              <a:rPr lang="en-US" sz="3600" dirty="0"/>
            </a:br>
            <a:endParaRPr lang="en-US" sz="3600" dirty="0"/>
          </a:p>
        </p:txBody>
      </p:sp>
      <p:pic>
        <p:nvPicPr>
          <p:cNvPr id="4" name="Content Placeholder 1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286000"/>
            <a:ext cx="7954486" cy="3810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077200" y="2577719"/>
            <a:ext cx="30277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6488668"/>
            <a:ext cx="533400"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2341248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dirty="0" smtClean="0"/>
              <a:t>Example of a Completed Illinois W-4 </a:t>
            </a:r>
            <a:r>
              <a:rPr lang="en-US" sz="3200" dirty="0"/>
              <a:t>Form</a:t>
            </a:r>
            <a:r>
              <a:rPr lang="en-US" sz="3200" b="1" dirty="0"/>
              <a:t/>
            </a:r>
            <a:br>
              <a:rPr lang="en-US" sz="3200" b="1" dirty="0"/>
            </a:br>
            <a:endParaRPr lang="en-US" sz="3200" dirty="0"/>
          </a:p>
        </p:txBody>
      </p:sp>
      <p:pic>
        <p:nvPicPr>
          <p:cNvPr id="5"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3276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0" y="6488668"/>
            <a:ext cx="765412"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417857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fontScale="90000"/>
          </a:bodyPr>
          <a:lstStyle/>
          <a:p>
            <a:r>
              <a:rPr lang="en-US" sz="3600" dirty="0" smtClean="0"/>
              <a:t>What is a Tax Treaty and how will this</a:t>
            </a:r>
            <a:br>
              <a:rPr lang="en-US" sz="3600" dirty="0" smtClean="0"/>
            </a:br>
            <a:r>
              <a:rPr lang="en-US" sz="3600" dirty="0" smtClean="0"/>
              <a:t> benefit me?</a:t>
            </a:r>
            <a:endParaRPr lang="en-US" sz="3600" dirty="0"/>
          </a:p>
        </p:txBody>
      </p:sp>
      <p:sp>
        <p:nvSpPr>
          <p:cNvPr id="4" name="Content Placeholder 12"/>
          <p:cNvSpPr>
            <a:spLocks noGrp="1"/>
          </p:cNvSpPr>
          <p:nvPr>
            <p:ph idx="1"/>
          </p:nvPr>
        </p:nvSpPr>
        <p:spPr>
          <a:xfrm>
            <a:off x="762000" y="2057400"/>
            <a:ext cx="7772400" cy="4114800"/>
          </a:xfrm>
        </p:spPr>
        <p:txBody>
          <a:bodyPr rtlCol="0">
            <a:noAutofit/>
          </a:bodyPr>
          <a:lstStyle/>
          <a:p>
            <a:r>
              <a:rPr lang="en-US" sz="2400" dirty="0">
                <a:latin typeface="+mj-lt"/>
              </a:rPr>
              <a:t>A</a:t>
            </a:r>
            <a:r>
              <a:rPr lang="en-US" sz="2400" dirty="0" smtClean="0">
                <a:latin typeface="+mj-lt"/>
              </a:rPr>
              <a:t> treaty is a legal </a:t>
            </a:r>
            <a:r>
              <a:rPr lang="en-US" sz="2400" dirty="0">
                <a:latin typeface="+mj-lt"/>
              </a:rPr>
              <a:t>agreement between two nations to address concerns about double </a:t>
            </a:r>
            <a:r>
              <a:rPr lang="en-US" sz="2400" dirty="0" smtClean="0">
                <a:latin typeface="+mj-lt"/>
              </a:rPr>
              <a:t>taxation of </a:t>
            </a:r>
            <a:r>
              <a:rPr lang="en-US" sz="2400" dirty="0">
                <a:latin typeface="+mj-lt"/>
              </a:rPr>
              <a:t>individuals and companies doing business, living, and earning income in two or more nations. </a:t>
            </a:r>
            <a:endParaRPr lang="en-US" sz="2400" dirty="0" smtClean="0">
              <a:latin typeface="+mj-lt"/>
            </a:endParaRPr>
          </a:p>
          <a:p>
            <a:r>
              <a:rPr lang="en-US" sz="2400" dirty="0" smtClean="0">
                <a:latin typeface="+mj-lt"/>
              </a:rPr>
              <a:t>Under </a:t>
            </a:r>
            <a:r>
              <a:rPr lang="en-US" sz="2400" dirty="0">
                <a:latin typeface="+mj-lt"/>
              </a:rPr>
              <a:t>the terms of the treaty, </a:t>
            </a:r>
            <a:r>
              <a:rPr lang="en-US" sz="2400" dirty="0" smtClean="0">
                <a:latin typeface="+mj-lt"/>
              </a:rPr>
              <a:t>some individuals may </a:t>
            </a:r>
            <a:r>
              <a:rPr lang="en-US" sz="2400" dirty="0">
                <a:latin typeface="+mj-lt"/>
              </a:rPr>
              <a:t>qualify for reduced tax rates on </a:t>
            </a:r>
            <a:r>
              <a:rPr lang="en-US" sz="2400" dirty="0" smtClean="0">
                <a:latin typeface="+mj-lt"/>
              </a:rPr>
              <a:t>selected </a:t>
            </a:r>
            <a:r>
              <a:rPr lang="en-US" sz="2400" dirty="0">
                <a:latin typeface="+mj-lt"/>
              </a:rPr>
              <a:t>kinds of income if they provide the </a:t>
            </a:r>
            <a:r>
              <a:rPr lang="en-US" sz="2400" dirty="0" smtClean="0">
                <a:latin typeface="+mj-lt"/>
              </a:rPr>
              <a:t>required </a:t>
            </a:r>
            <a:r>
              <a:rPr lang="en-US" sz="2400" dirty="0">
                <a:latin typeface="+mj-lt"/>
              </a:rPr>
              <a:t>documentation.  </a:t>
            </a:r>
            <a:endParaRPr lang="en-US" sz="2400" dirty="0" smtClean="0">
              <a:latin typeface="+mj-lt"/>
            </a:endParaRPr>
          </a:p>
          <a:p>
            <a:r>
              <a:rPr lang="en-US" sz="2400" dirty="0" smtClean="0">
                <a:latin typeface="+mj-lt"/>
              </a:rPr>
              <a:t>Using treaty benefits may reduce or elimate taxes withheld from your pay.  </a:t>
            </a:r>
          </a:p>
          <a:p>
            <a:pPr marL="0" indent="0">
              <a:buNone/>
            </a:pPr>
            <a:endParaRPr lang="en-US" sz="2400" dirty="0">
              <a:latin typeface="+mj-lt"/>
            </a:endParaRPr>
          </a:p>
          <a:p>
            <a:pPr marL="0" indent="0">
              <a:buNone/>
            </a:pPr>
            <a:endParaRPr lang="en-US" sz="2600" dirty="0" smtClean="0">
              <a:latin typeface="+mj-lt"/>
            </a:endParaRPr>
          </a:p>
        </p:txBody>
      </p:sp>
      <p:sp>
        <p:nvSpPr>
          <p:cNvPr id="3" name="TextBox 2"/>
          <p:cNvSpPr txBox="1"/>
          <p:nvPr/>
        </p:nvSpPr>
        <p:spPr>
          <a:xfrm>
            <a:off x="0" y="6446293"/>
            <a:ext cx="441146" cy="369332"/>
          </a:xfrm>
          <a:prstGeom prst="rect">
            <a:avLst/>
          </a:prstGeom>
          <a:noFill/>
        </p:spPr>
        <p:txBody>
          <a:bodyPr wrap="none" rtlCol="0">
            <a:spAutoFit/>
          </a:bodyPr>
          <a:lstStyle/>
          <a:p>
            <a:r>
              <a:rPr lang="en-US" dirty="0" smtClean="0"/>
              <a:t>35</a:t>
            </a:r>
            <a:endParaRPr lang="en-US" dirty="0"/>
          </a:p>
        </p:txBody>
      </p:sp>
    </p:spTree>
    <p:extLst>
      <p:ext uri="{BB962C8B-B14F-4D97-AF65-F5344CB8AC3E}">
        <p14:creationId xmlns:p14="http://schemas.microsoft.com/office/powerpoint/2010/main" val="3854439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46" y="914400"/>
            <a:ext cx="8229600" cy="1066800"/>
          </a:xfrm>
        </p:spPr>
        <p:txBody>
          <a:bodyPr>
            <a:normAutofit/>
          </a:bodyPr>
          <a:lstStyle/>
          <a:p>
            <a:r>
              <a:rPr lang="en-US" sz="3200" dirty="0" smtClean="0"/>
              <a:t>Where can I  find Tax Treaty Information?</a:t>
            </a:r>
            <a:endParaRPr lang="en-US" sz="3200" dirty="0"/>
          </a:p>
        </p:txBody>
      </p:sp>
      <p:sp>
        <p:nvSpPr>
          <p:cNvPr id="4" name="Content Placeholder 12"/>
          <p:cNvSpPr>
            <a:spLocks noGrp="1"/>
          </p:cNvSpPr>
          <p:nvPr>
            <p:ph idx="1"/>
          </p:nvPr>
        </p:nvSpPr>
        <p:spPr>
          <a:xfrm>
            <a:off x="533400" y="1828800"/>
            <a:ext cx="8077200" cy="4267200"/>
          </a:xfrm>
        </p:spPr>
        <p:txBody>
          <a:bodyPr rtlCol="0">
            <a:noAutofit/>
          </a:bodyPr>
          <a:lstStyle/>
          <a:p>
            <a:pPr marL="0" indent="0">
              <a:buNone/>
            </a:pPr>
            <a:endParaRPr lang="en-US" dirty="0" smtClean="0"/>
          </a:p>
          <a:p>
            <a:pPr lvl="0"/>
            <a:r>
              <a:rPr lang="en-US" sz="2400" dirty="0" smtClean="0">
                <a:latin typeface="+mj-lt"/>
              </a:rPr>
              <a:t>Access </a:t>
            </a:r>
            <a:r>
              <a:rPr lang="en-US" sz="2400" dirty="0">
                <a:latin typeface="+mj-lt"/>
              </a:rPr>
              <a:t>the IRS website, see:  </a:t>
            </a:r>
            <a:r>
              <a:rPr lang="en-US" sz="2400" u="sng" dirty="0">
                <a:latin typeface="+mj-lt"/>
                <a:hlinkClick r:id="rId2"/>
              </a:rPr>
              <a:t>http://www.irs.gov</a:t>
            </a:r>
            <a:r>
              <a:rPr lang="en-US" sz="2400" u="sng" dirty="0" smtClean="0">
                <a:latin typeface="+mj-lt"/>
                <a:hlinkClick r:id="rId2"/>
              </a:rPr>
              <a:t>/</a:t>
            </a:r>
            <a:endParaRPr lang="en-US" sz="2400" u="sng" dirty="0" smtClean="0">
              <a:latin typeface="+mj-lt"/>
            </a:endParaRPr>
          </a:p>
          <a:p>
            <a:pPr lvl="0"/>
            <a:endParaRPr lang="en-US" sz="2400" dirty="0">
              <a:latin typeface="+mj-lt"/>
            </a:endParaRPr>
          </a:p>
          <a:p>
            <a:r>
              <a:rPr lang="en-US" sz="2400" dirty="0">
                <a:latin typeface="+mj-lt"/>
              </a:rPr>
              <a:t>Search for </a:t>
            </a:r>
            <a:r>
              <a:rPr lang="en-US" sz="2400" dirty="0" smtClean="0">
                <a:latin typeface="+mj-lt"/>
              </a:rPr>
              <a:t>Publication </a:t>
            </a:r>
            <a:r>
              <a:rPr lang="en-US" sz="2400" b="1" dirty="0">
                <a:latin typeface="+mj-lt"/>
              </a:rPr>
              <a:t>901 </a:t>
            </a:r>
            <a:r>
              <a:rPr lang="en-US" sz="2400" dirty="0">
                <a:latin typeface="+mj-lt"/>
              </a:rPr>
              <a:t>and locate your home country. </a:t>
            </a:r>
            <a:endParaRPr lang="en-US" sz="2400" dirty="0" smtClean="0">
              <a:latin typeface="+mj-lt"/>
            </a:endParaRPr>
          </a:p>
          <a:p>
            <a:pPr lvl="1">
              <a:buFont typeface="Courier New" panose="02070309020205020404" pitchFamily="49" charset="0"/>
              <a:buChar char="o"/>
            </a:pPr>
            <a:r>
              <a:rPr lang="en-US" sz="2400" dirty="0" smtClean="0">
                <a:latin typeface="+mj-lt"/>
              </a:rPr>
              <a:t>If </a:t>
            </a:r>
            <a:r>
              <a:rPr lang="en-US" sz="2400" dirty="0">
                <a:latin typeface="+mj-lt"/>
              </a:rPr>
              <a:t>your home country is listed, your country has an active income tax treaty with the U.S. </a:t>
            </a:r>
            <a:endParaRPr lang="en-US" sz="2400" dirty="0" smtClean="0">
              <a:latin typeface="+mj-lt"/>
            </a:endParaRPr>
          </a:p>
          <a:p>
            <a:pPr lvl="1">
              <a:buFont typeface="Courier New" panose="02070309020205020404" pitchFamily="49" charset="0"/>
              <a:buChar char="o"/>
            </a:pPr>
            <a:r>
              <a:rPr lang="en-US" sz="2400" dirty="0" smtClean="0">
                <a:latin typeface="+mj-lt"/>
              </a:rPr>
              <a:t>If  your home country is </a:t>
            </a:r>
            <a:r>
              <a:rPr lang="en-US" sz="2400" b="1" dirty="0">
                <a:latin typeface="+mj-lt"/>
              </a:rPr>
              <a:t>not</a:t>
            </a:r>
            <a:r>
              <a:rPr lang="en-US" sz="2400" dirty="0">
                <a:latin typeface="+mj-lt"/>
              </a:rPr>
              <a:t> listed, your </a:t>
            </a:r>
            <a:r>
              <a:rPr lang="en-US" sz="2400" dirty="0" smtClean="0">
                <a:latin typeface="+mj-lt"/>
              </a:rPr>
              <a:t>country </a:t>
            </a:r>
            <a:r>
              <a:rPr lang="en-US" sz="2400" dirty="0">
                <a:latin typeface="+mj-lt"/>
              </a:rPr>
              <a:t>does </a:t>
            </a:r>
            <a:r>
              <a:rPr lang="en-US" sz="2400" b="1" dirty="0">
                <a:latin typeface="+mj-lt"/>
              </a:rPr>
              <a:t>not</a:t>
            </a:r>
            <a:r>
              <a:rPr lang="en-US" sz="2400" dirty="0">
                <a:latin typeface="+mj-lt"/>
              </a:rPr>
              <a:t> have an active income tax treaty with the U.S</a:t>
            </a:r>
            <a:r>
              <a:rPr lang="en-US" sz="2400" dirty="0" smtClean="0">
                <a:latin typeface="+mj-lt"/>
              </a:rPr>
              <a:t>., and treaty benefits are not available. </a:t>
            </a:r>
            <a:endParaRPr lang="en-US" sz="2400" dirty="0">
              <a:latin typeface="+mj-lt"/>
            </a:endParaRPr>
          </a:p>
          <a:p>
            <a:pPr lvl="0"/>
            <a:endParaRPr lang="en-US" dirty="0"/>
          </a:p>
          <a:p>
            <a:pPr marL="457200" lvl="1" indent="0">
              <a:buNone/>
              <a:defRPr/>
            </a:pPr>
            <a:endParaRPr lang="en-US" sz="2400" dirty="0"/>
          </a:p>
        </p:txBody>
      </p:sp>
      <p:sp>
        <p:nvSpPr>
          <p:cNvPr id="3" name="TextBox 2"/>
          <p:cNvSpPr txBox="1"/>
          <p:nvPr/>
        </p:nvSpPr>
        <p:spPr>
          <a:xfrm>
            <a:off x="76200" y="6412468"/>
            <a:ext cx="533400"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359200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a:bodyPr>
          <a:lstStyle/>
          <a:p>
            <a:r>
              <a:rPr lang="en-US" dirty="0" smtClean="0"/>
              <a:t> </a:t>
            </a:r>
            <a:r>
              <a:rPr lang="en-US" sz="3200" dirty="0" smtClean="0"/>
              <a:t>How can I claim tax treaty benefits?</a:t>
            </a:r>
            <a:endParaRPr lang="en-US" sz="3200" dirty="0"/>
          </a:p>
        </p:txBody>
      </p:sp>
      <p:sp>
        <p:nvSpPr>
          <p:cNvPr id="4" name="Content Placeholder 12"/>
          <p:cNvSpPr>
            <a:spLocks noGrp="1"/>
          </p:cNvSpPr>
          <p:nvPr>
            <p:ph idx="1"/>
          </p:nvPr>
        </p:nvSpPr>
        <p:spPr>
          <a:xfrm>
            <a:off x="762000" y="1905000"/>
            <a:ext cx="7772400" cy="3886200"/>
          </a:xfrm>
        </p:spPr>
        <p:txBody>
          <a:bodyPr rtlCol="0">
            <a:noAutofit/>
          </a:bodyPr>
          <a:lstStyle/>
          <a:p>
            <a:pPr marL="0" indent="0">
              <a:buNone/>
            </a:pPr>
            <a:endParaRPr lang="en-US" sz="2400" dirty="0" smtClean="0"/>
          </a:p>
          <a:p>
            <a:r>
              <a:rPr lang="en-US" sz="2400" dirty="0">
                <a:latin typeface="+mj-lt"/>
              </a:rPr>
              <a:t>T</a:t>
            </a:r>
            <a:r>
              <a:rPr lang="en-US" sz="2400" dirty="0" smtClean="0">
                <a:latin typeface="+mj-lt"/>
              </a:rPr>
              <a:t>o claim treaty benefits, you must complete </a:t>
            </a:r>
            <a:r>
              <a:rPr lang="en-US" sz="2400" u="sng" dirty="0" smtClean="0">
                <a:latin typeface="+mj-lt"/>
              </a:rPr>
              <a:t>IRS Form 8233</a:t>
            </a:r>
            <a:r>
              <a:rPr lang="en-US" sz="2400" dirty="0">
                <a:latin typeface="+mj-lt"/>
              </a:rPr>
              <a:t>, </a:t>
            </a:r>
            <a:r>
              <a:rPr lang="en-US" sz="2400" dirty="0" smtClean="0">
                <a:latin typeface="+mj-lt"/>
              </a:rPr>
              <a:t>have a valid  Social </a:t>
            </a:r>
            <a:r>
              <a:rPr lang="en-US" sz="2400" dirty="0">
                <a:latin typeface="+mj-lt"/>
              </a:rPr>
              <a:t>S</a:t>
            </a:r>
            <a:r>
              <a:rPr lang="en-US" sz="2400" dirty="0" smtClean="0">
                <a:latin typeface="+mj-lt"/>
              </a:rPr>
              <a:t>ecurity number or Individual Tax </a:t>
            </a:r>
            <a:r>
              <a:rPr lang="en-US" sz="2400" dirty="0">
                <a:latin typeface="+mj-lt"/>
              </a:rPr>
              <a:t>I</a:t>
            </a:r>
            <a:r>
              <a:rPr lang="en-US" sz="2400" dirty="0" smtClean="0">
                <a:latin typeface="+mj-lt"/>
              </a:rPr>
              <a:t>dentification number(ITIN).</a:t>
            </a:r>
          </a:p>
          <a:p>
            <a:r>
              <a:rPr lang="en-US" sz="2400" dirty="0" smtClean="0">
                <a:latin typeface="+mj-lt"/>
              </a:rPr>
              <a:t>Form 8233 is valid only for the calendar year for which it is filed.</a:t>
            </a:r>
            <a:r>
              <a:rPr lang="en-US" sz="2400" dirty="0">
                <a:latin typeface="+mj-lt"/>
              </a:rPr>
              <a:t> </a:t>
            </a:r>
            <a:endParaRPr lang="en-US" sz="2400" dirty="0" smtClean="0">
              <a:latin typeface="+mj-lt"/>
            </a:endParaRPr>
          </a:p>
          <a:p>
            <a:r>
              <a:rPr lang="en-US" sz="2400" dirty="0" smtClean="0">
                <a:latin typeface="+mj-lt"/>
              </a:rPr>
              <a:t> The form  can be found at: </a:t>
            </a:r>
            <a:r>
              <a:rPr lang="en-US" sz="2400" dirty="0" smtClean="0">
                <a:latin typeface="+mj-lt"/>
                <a:hlinkClick r:id="rId3"/>
              </a:rPr>
              <a:t>https</a:t>
            </a:r>
            <a:r>
              <a:rPr lang="en-US" sz="2400" dirty="0">
                <a:latin typeface="+mj-lt"/>
                <a:hlinkClick r:id="rId3"/>
              </a:rPr>
              <a:t>://</a:t>
            </a:r>
            <a:r>
              <a:rPr lang="en-US" sz="2400" dirty="0" smtClean="0">
                <a:latin typeface="+mj-lt"/>
                <a:hlinkClick r:id="rId3"/>
              </a:rPr>
              <a:t>www.irs.gov/pub/irs-pdf/f8233.pdf</a:t>
            </a:r>
            <a:endParaRPr lang="en-US" sz="2400" dirty="0" smtClean="0">
              <a:latin typeface="+mj-lt"/>
            </a:endParaRPr>
          </a:p>
          <a:p>
            <a:endParaRPr lang="en-US" sz="2400" dirty="0">
              <a:latin typeface="+mj-lt"/>
            </a:endParaRPr>
          </a:p>
        </p:txBody>
      </p:sp>
      <p:sp>
        <p:nvSpPr>
          <p:cNvPr id="3" name="TextBox 2"/>
          <p:cNvSpPr txBox="1"/>
          <p:nvPr/>
        </p:nvSpPr>
        <p:spPr>
          <a:xfrm>
            <a:off x="76200" y="6488668"/>
            <a:ext cx="685800"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287231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a:bodyPr>
          <a:lstStyle/>
          <a:p>
            <a:r>
              <a:rPr lang="en-US" sz="3200" dirty="0" smtClean="0"/>
              <a:t>Who is a Foreign National?</a:t>
            </a:r>
            <a:endParaRPr lang="en-US" sz="3200" dirty="0"/>
          </a:p>
        </p:txBody>
      </p:sp>
      <p:sp>
        <p:nvSpPr>
          <p:cNvPr id="4" name="Content Placeholder 12"/>
          <p:cNvSpPr>
            <a:spLocks noGrp="1"/>
          </p:cNvSpPr>
          <p:nvPr>
            <p:ph idx="1"/>
          </p:nvPr>
        </p:nvSpPr>
        <p:spPr>
          <a:xfrm>
            <a:off x="228600" y="2209800"/>
            <a:ext cx="8610600" cy="2819400"/>
          </a:xfrm>
        </p:spPr>
        <p:txBody>
          <a:bodyPr rtlCol="0">
            <a:noAutofit/>
          </a:bodyPr>
          <a:lstStyle/>
          <a:p>
            <a:pPr marL="457200" lvl="1" indent="0">
              <a:buNone/>
              <a:defRPr/>
            </a:pPr>
            <a:endParaRPr lang="en-US" sz="3000" dirty="0" smtClean="0">
              <a:cs typeface="Arial" panose="020B0604020202020204" pitchFamily="34" charset="0"/>
            </a:endParaRPr>
          </a:p>
          <a:p>
            <a:pPr lvl="1">
              <a:buFont typeface="Arial" panose="020B0604020202020204" pitchFamily="34" charset="0"/>
              <a:buChar char="•"/>
              <a:defRPr/>
            </a:pPr>
            <a:r>
              <a:rPr lang="en-US" sz="2400" dirty="0" smtClean="0">
                <a:latin typeface="+mj-lt"/>
                <a:cs typeface="Arial" panose="020B0604020202020204" pitchFamily="34" charset="0"/>
              </a:rPr>
              <a:t>A </a:t>
            </a:r>
            <a:r>
              <a:rPr lang="en-US" sz="2400" dirty="0">
                <a:latin typeface="+mj-lt"/>
                <a:cs typeface="Arial" panose="020B0604020202020204" pitchFamily="34" charset="0"/>
              </a:rPr>
              <a:t>person who is not a citizen of the host country in which he or she is </a:t>
            </a:r>
            <a:r>
              <a:rPr lang="en-US" sz="2400" dirty="0" smtClean="0">
                <a:latin typeface="+mj-lt"/>
                <a:cs typeface="Arial" panose="020B0604020202020204" pitchFamily="34" charset="0"/>
              </a:rPr>
              <a:t>temporarily </a:t>
            </a:r>
            <a:r>
              <a:rPr lang="en-US" sz="2400" dirty="0">
                <a:latin typeface="+mj-lt"/>
                <a:cs typeface="Arial" panose="020B0604020202020204" pitchFamily="34" charset="0"/>
              </a:rPr>
              <a:t>residing. </a:t>
            </a:r>
            <a:endParaRPr lang="en-US" sz="2400" dirty="0" smtClean="0">
              <a:latin typeface="+mj-lt"/>
              <a:cs typeface="Arial" panose="020B0604020202020204" pitchFamily="34" charset="0"/>
            </a:endParaRPr>
          </a:p>
          <a:p>
            <a:pPr lvl="1">
              <a:buFont typeface="Arial" panose="020B0604020202020204" pitchFamily="34" charset="0"/>
              <a:buChar char="•"/>
              <a:defRPr/>
            </a:pPr>
            <a:endParaRPr lang="en-US" sz="2400" dirty="0" smtClean="0">
              <a:latin typeface="+mj-lt"/>
              <a:cs typeface="Arial" panose="020B0604020202020204" pitchFamily="34" charset="0"/>
            </a:endParaRPr>
          </a:p>
          <a:p>
            <a:pPr lvl="1">
              <a:buFont typeface="Arial" panose="020B0604020202020204" pitchFamily="34" charset="0"/>
              <a:buChar char="•"/>
              <a:defRPr/>
            </a:pPr>
            <a:r>
              <a:rPr lang="en-US" sz="2400" dirty="0" smtClean="0">
                <a:latin typeface="+mj-lt"/>
                <a:cs typeface="Arial" panose="020B0604020202020204" pitchFamily="34" charset="0"/>
              </a:rPr>
              <a:t>An </a:t>
            </a:r>
            <a:r>
              <a:rPr lang="en-US" sz="2400" dirty="0">
                <a:latin typeface="+mj-lt"/>
                <a:cs typeface="Arial" panose="020B0604020202020204" pitchFamily="34" charset="0"/>
              </a:rPr>
              <a:t>individual who is a citizen of any country other than the </a:t>
            </a:r>
            <a:r>
              <a:rPr lang="en-US" sz="2400" dirty="0" smtClean="0">
                <a:latin typeface="+mj-lt"/>
                <a:cs typeface="Arial" panose="020B0604020202020204" pitchFamily="34" charset="0"/>
              </a:rPr>
              <a:t>U.S.</a:t>
            </a:r>
          </a:p>
        </p:txBody>
      </p:sp>
      <p:sp>
        <p:nvSpPr>
          <p:cNvPr id="5" name="TextBox 4"/>
          <p:cNvSpPr txBox="1"/>
          <p:nvPr/>
        </p:nvSpPr>
        <p:spPr>
          <a:xfrm>
            <a:off x="0" y="6477000"/>
            <a:ext cx="3810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381126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a:bodyPr>
          <a:lstStyle/>
          <a:p>
            <a:r>
              <a:rPr lang="en-US" sz="3200" dirty="0"/>
              <a:t>Example of completed 8233 form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973" y="3400421"/>
            <a:ext cx="200053" cy="57158"/>
          </a:xfrm>
          <a:prstGeom prst="rect">
            <a:avLst/>
          </a:prstGeom>
        </p:spPr>
      </p:pic>
      <p:sp>
        <p:nvSpPr>
          <p:cNvPr id="6" name="TextBox 5"/>
          <p:cNvSpPr txBox="1"/>
          <p:nvPr/>
        </p:nvSpPr>
        <p:spPr>
          <a:xfrm flipH="1">
            <a:off x="76200" y="6412468"/>
            <a:ext cx="541248" cy="369332"/>
          </a:xfrm>
          <a:prstGeom prst="rect">
            <a:avLst/>
          </a:prstGeom>
          <a:noFill/>
        </p:spPr>
        <p:txBody>
          <a:bodyPr wrap="square" rtlCol="0">
            <a:spAutoFit/>
          </a:bodyPr>
          <a:lstStyle/>
          <a:p>
            <a:r>
              <a:rPr lang="en-US" dirty="0" smtClean="0"/>
              <a:t>38</a:t>
            </a:r>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8888"/>
            <a:ext cx="8229600" cy="4280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9190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a:bodyPr>
          <a:lstStyle/>
          <a:p>
            <a:r>
              <a:rPr lang="en-US" sz="3200" dirty="0"/>
              <a:t>Example of </a:t>
            </a:r>
            <a:r>
              <a:rPr lang="en-US" sz="3200" dirty="0" smtClean="0"/>
              <a:t>completed 8233 </a:t>
            </a:r>
            <a:r>
              <a:rPr lang="en-US" sz="3200" dirty="0"/>
              <a:t>form continued</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973" y="3400421"/>
            <a:ext cx="200053" cy="57158"/>
          </a:xfrm>
          <a:prstGeom prst="rect">
            <a:avLst/>
          </a:prstGeom>
        </p:spPr>
      </p:pic>
      <p:sp>
        <p:nvSpPr>
          <p:cNvPr id="6" name="TextBox 5"/>
          <p:cNvSpPr txBox="1"/>
          <p:nvPr/>
        </p:nvSpPr>
        <p:spPr>
          <a:xfrm flipH="1">
            <a:off x="76200" y="6412468"/>
            <a:ext cx="541248" cy="369332"/>
          </a:xfrm>
          <a:prstGeom prst="rect">
            <a:avLst/>
          </a:prstGeom>
          <a:noFill/>
        </p:spPr>
        <p:txBody>
          <a:bodyPr wrap="square" rtlCol="0">
            <a:spAutoFit/>
          </a:bodyPr>
          <a:lstStyle/>
          <a:p>
            <a:r>
              <a:rPr lang="en-US" dirty="0" smtClean="0"/>
              <a:t>39</a:t>
            </a:r>
            <a:endParaRPr lang="en-US" dirty="0"/>
          </a:p>
        </p:txBody>
      </p:sp>
      <p:pic>
        <p:nvPicPr>
          <p:cNvPr id="10" name="Content Placeholder 5"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758804"/>
            <a:ext cx="8229600" cy="4361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5078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a W-7 Form and an ITIN?</a:t>
            </a:r>
            <a:endParaRPr lang="en-US" sz="3200" dirty="0"/>
          </a:p>
        </p:txBody>
      </p:sp>
      <p:sp>
        <p:nvSpPr>
          <p:cNvPr id="3" name="Content Placeholder 2"/>
          <p:cNvSpPr>
            <a:spLocks noGrp="1"/>
          </p:cNvSpPr>
          <p:nvPr>
            <p:ph idx="1"/>
          </p:nvPr>
        </p:nvSpPr>
        <p:spPr/>
        <p:txBody>
          <a:bodyPr>
            <a:normAutofit/>
          </a:bodyPr>
          <a:lstStyle/>
          <a:p>
            <a:r>
              <a:rPr lang="en-US" dirty="0">
                <a:latin typeface="+mj-lt"/>
              </a:rPr>
              <a:t>A W-7 Form </a:t>
            </a:r>
            <a:r>
              <a:rPr lang="en-US" dirty="0" smtClean="0">
                <a:latin typeface="+mj-lt"/>
              </a:rPr>
              <a:t>is an IRS form and is </a:t>
            </a:r>
            <a:r>
              <a:rPr lang="en-US" dirty="0">
                <a:latin typeface="+mj-lt"/>
              </a:rPr>
              <a:t>used to obtain an Individual Tax Identification Number </a:t>
            </a:r>
            <a:r>
              <a:rPr lang="en-US" dirty="0" smtClean="0">
                <a:latin typeface="+mj-lt"/>
              </a:rPr>
              <a:t>(ITIN) .</a:t>
            </a:r>
          </a:p>
          <a:p>
            <a:r>
              <a:rPr lang="en-US" dirty="0" smtClean="0">
                <a:latin typeface="+mj-lt"/>
              </a:rPr>
              <a:t>An ITIN is issued  </a:t>
            </a:r>
            <a:r>
              <a:rPr lang="en-US" dirty="0">
                <a:latin typeface="+mj-lt"/>
              </a:rPr>
              <a:t>to </a:t>
            </a:r>
            <a:r>
              <a:rPr lang="en-US" dirty="0" smtClean="0">
                <a:latin typeface="+mj-lt"/>
              </a:rPr>
              <a:t>individuals </a:t>
            </a:r>
            <a:r>
              <a:rPr lang="en-US" dirty="0">
                <a:latin typeface="+mj-lt"/>
              </a:rPr>
              <a:t>required to have a U.S. taxpayer identification number but do not </a:t>
            </a:r>
            <a:r>
              <a:rPr lang="en-US" dirty="0" smtClean="0">
                <a:latin typeface="+mj-lt"/>
              </a:rPr>
              <a:t>have one </a:t>
            </a:r>
            <a:r>
              <a:rPr lang="en-US" dirty="0">
                <a:latin typeface="+mj-lt"/>
              </a:rPr>
              <a:t>and are not eligible to obtain a Social Security Number (</a:t>
            </a:r>
            <a:r>
              <a:rPr lang="en-US" dirty="0" smtClean="0">
                <a:latin typeface="+mj-lt"/>
              </a:rPr>
              <a:t>SSN).</a:t>
            </a:r>
          </a:p>
          <a:p>
            <a:r>
              <a:rPr lang="en-US" dirty="0" smtClean="0">
                <a:latin typeface="+mj-lt"/>
              </a:rPr>
              <a:t>An </a:t>
            </a:r>
            <a:r>
              <a:rPr lang="en-US" dirty="0">
                <a:latin typeface="+mj-lt"/>
              </a:rPr>
              <a:t>ITIN is a nine-digit number that always begins with the number 9 and has a 7 or 8 in the fourth digit, for example: 9XX-7X-XXXX. </a:t>
            </a:r>
          </a:p>
          <a:p>
            <a:endParaRPr lang="en-US" sz="2400" dirty="0" smtClean="0">
              <a:latin typeface="+mj-lt"/>
            </a:endParaRPr>
          </a:p>
          <a:p>
            <a:pPr marL="0" indent="0">
              <a:buNone/>
            </a:pPr>
            <a:endParaRPr lang="en-US" sz="2400" dirty="0">
              <a:latin typeface="+mj-lt"/>
            </a:endParaRPr>
          </a:p>
          <a:p>
            <a:endParaRPr lang="en-US" sz="2400" dirty="0">
              <a:latin typeface="+mj-lt"/>
            </a:endParaRPr>
          </a:p>
        </p:txBody>
      </p:sp>
      <p:sp>
        <p:nvSpPr>
          <p:cNvPr id="4" name="TextBox 3"/>
          <p:cNvSpPr txBox="1"/>
          <p:nvPr/>
        </p:nvSpPr>
        <p:spPr>
          <a:xfrm flipH="1">
            <a:off x="76200" y="6412468"/>
            <a:ext cx="541248"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2930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of completed W-7 Form</a:t>
            </a:r>
            <a:endParaRPr lang="en-US" sz="32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0483" y="1676400"/>
            <a:ext cx="7363033" cy="4525963"/>
          </a:xfrm>
        </p:spPr>
      </p:pic>
      <p:sp>
        <p:nvSpPr>
          <p:cNvPr id="5" name="TextBox 4"/>
          <p:cNvSpPr txBox="1"/>
          <p:nvPr/>
        </p:nvSpPr>
        <p:spPr>
          <a:xfrm flipH="1">
            <a:off x="0" y="6412468"/>
            <a:ext cx="609600" cy="369332"/>
          </a:xfrm>
          <a:prstGeom prst="rect">
            <a:avLst/>
          </a:prstGeom>
          <a:noFill/>
        </p:spPr>
        <p:txBody>
          <a:bodyPr wrap="square" rtlCol="0">
            <a:spAutoFit/>
          </a:bodyPr>
          <a:lstStyle/>
          <a:p>
            <a:r>
              <a:rPr lang="en-US" dirty="0" smtClean="0"/>
              <a:t> 41</a:t>
            </a:r>
            <a:endParaRPr lang="en-US" dirty="0"/>
          </a:p>
        </p:txBody>
      </p:sp>
    </p:spTree>
    <p:extLst>
      <p:ext uri="{BB962C8B-B14F-4D97-AF65-F5344CB8AC3E}">
        <p14:creationId xmlns:p14="http://schemas.microsoft.com/office/powerpoint/2010/main" val="1895062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Example of completed </a:t>
            </a:r>
            <a:r>
              <a:rPr lang="en-US" sz="3200" dirty="0" smtClean="0"/>
              <a:t>W-7 </a:t>
            </a:r>
            <a:r>
              <a:rPr lang="en-US" sz="3200" dirty="0"/>
              <a:t/>
            </a:r>
            <a:br>
              <a:rPr lang="en-US" sz="3200" dirty="0"/>
            </a:br>
            <a:r>
              <a:rPr lang="en-US" sz="3200" dirty="0"/>
              <a:t>Form continued</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986" y="1676400"/>
            <a:ext cx="6658028" cy="4525963"/>
          </a:xfrm>
        </p:spPr>
      </p:pic>
      <p:sp>
        <p:nvSpPr>
          <p:cNvPr id="5" name="TextBox 4"/>
          <p:cNvSpPr txBox="1"/>
          <p:nvPr/>
        </p:nvSpPr>
        <p:spPr>
          <a:xfrm flipH="1">
            <a:off x="0" y="6412468"/>
            <a:ext cx="457200" cy="369332"/>
          </a:xfrm>
          <a:prstGeom prst="rect">
            <a:avLst/>
          </a:prstGeom>
          <a:noFill/>
        </p:spPr>
        <p:txBody>
          <a:bodyPr wrap="square" rtlCol="0">
            <a:spAutoFit/>
          </a:bodyPr>
          <a:lstStyle/>
          <a:p>
            <a:r>
              <a:rPr lang="en-US" dirty="0" smtClean="0"/>
              <a:t>42   </a:t>
            </a:r>
            <a:endParaRPr lang="en-US" dirty="0"/>
          </a:p>
        </p:txBody>
      </p:sp>
    </p:spTree>
    <p:extLst>
      <p:ext uri="{BB962C8B-B14F-4D97-AF65-F5344CB8AC3E}">
        <p14:creationId xmlns:p14="http://schemas.microsoft.com/office/powerpoint/2010/main" val="167400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a:bodyPr>
          <a:lstStyle/>
          <a:p>
            <a:r>
              <a:rPr lang="en-US" sz="3200" dirty="0" smtClean="0"/>
              <a:t>What type of funds are taxable?</a:t>
            </a:r>
            <a:endParaRPr lang="en-US" sz="3200"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endParaRPr lang="en-US" dirty="0" smtClean="0"/>
          </a:p>
          <a:p>
            <a:r>
              <a:rPr lang="en-US" dirty="0" smtClean="0">
                <a:latin typeface="+mj-lt"/>
              </a:rPr>
              <a:t>Wages/Stipends paid to employees and students who have not claimed tax treaty benefits.</a:t>
            </a:r>
          </a:p>
          <a:p>
            <a:r>
              <a:rPr lang="en-US" dirty="0" smtClean="0">
                <a:latin typeface="+mj-lt"/>
              </a:rPr>
              <a:t>Payments </a:t>
            </a:r>
            <a:r>
              <a:rPr lang="en-US" dirty="0">
                <a:latin typeface="+mj-lt"/>
              </a:rPr>
              <a:t>made to independent </a:t>
            </a:r>
            <a:r>
              <a:rPr lang="en-US" dirty="0" smtClean="0">
                <a:latin typeface="+mj-lt"/>
              </a:rPr>
              <a:t>contractors for work performed.</a:t>
            </a:r>
          </a:p>
          <a:p>
            <a:r>
              <a:rPr lang="en-US" dirty="0" smtClean="0">
                <a:latin typeface="+mj-lt"/>
              </a:rPr>
              <a:t>Student financial aid received </a:t>
            </a:r>
            <a:r>
              <a:rPr lang="en-US" dirty="0">
                <a:latin typeface="+mj-lt"/>
              </a:rPr>
              <a:t>in excess of </a:t>
            </a:r>
            <a:r>
              <a:rPr lang="en-US" dirty="0" smtClean="0">
                <a:latin typeface="+mj-lt"/>
              </a:rPr>
              <a:t>tuition and fees</a:t>
            </a:r>
            <a:r>
              <a:rPr lang="en-US" dirty="0">
                <a:latin typeface="+mj-lt"/>
              </a:rPr>
              <a:t>, supplies required for courses, or book allowance</a:t>
            </a:r>
            <a:r>
              <a:rPr lang="en-US" dirty="0" smtClean="0">
                <a:latin typeface="+mj-lt"/>
              </a:rPr>
              <a:t>, are taxable and this includes funds for items such as housing and meal plans. </a:t>
            </a:r>
          </a:p>
          <a:p>
            <a:endParaRPr lang="en-US" sz="2400" dirty="0" smtClean="0">
              <a:latin typeface="+mj-lt"/>
            </a:endParaRPr>
          </a:p>
        </p:txBody>
      </p:sp>
      <p:sp>
        <p:nvSpPr>
          <p:cNvPr id="4" name="TextBox 3"/>
          <p:cNvSpPr txBox="1"/>
          <p:nvPr/>
        </p:nvSpPr>
        <p:spPr>
          <a:xfrm>
            <a:off x="0" y="6400800"/>
            <a:ext cx="914400" cy="369332"/>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1601412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30" y="1066800"/>
            <a:ext cx="8229600" cy="838200"/>
          </a:xfrm>
        </p:spPr>
        <p:txBody>
          <a:bodyPr>
            <a:noAutofit/>
          </a:bodyPr>
          <a:lstStyle/>
          <a:p>
            <a:r>
              <a:rPr lang="en-US" sz="3200" dirty="0" smtClean="0"/>
              <a:t> Non-Qualified </a:t>
            </a:r>
            <a:br>
              <a:rPr lang="en-US" sz="3200" dirty="0" smtClean="0"/>
            </a:br>
            <a:r>
              <a:rPr lang="en-US" sz="3200" dirty="0" smtClean="0"/>
              <a:t>Scholarship Payments (taxable) </a:t>
            </a:r>
            <a:endParaRPr lang="en-US" sz="3200" dirty="0"/>
          </a:p>
        </p:txBody>
      </p:sp>
      <p:sp>
        <p:nvSpPr>
          <p:cNvPr id="4" name="Content Placeholder 12"/>
          <p:cNvSpPr>
            <a:spLocks noGrp="1"/>
          </p:cNvSpPr>
          <p:nvPr>
            <p:ph idx="1"/>
          </p:nvPr>
        </p:nvSpPr>
        <p:spPr>
          <a:xfrm>
            <a:off x="238116" y="2286000"/>
            <a:ext cx="8220084" cy="4038600"/>
          </a:xfrm>
        </p:spPr>
        <p:txBody>
          <a:bodyPr rtlCol="0">
            <a:normAutofit/>
          </a:bodyPr>
          <a:lstStyle/>
          <a:p>
            <a:pPr marL="457200" lvl="1" indent="0" algn="ctr">
              <a:buNone/>
              <a:defRPr/>
            </a:pPr>
            <a:r>
              <a:rPr lang="en-US" sz="2400" b="1" dirty="0" smtClean="0">
                <a:latin typeface="+mj-lt"/>
              </a:rPr>
              <a:t>  	 Internal </a:t>
            </a:r>
            <a:r>
              <a:rPr lang="en-US" sz="2400" b="1" dirty="0">
                <a:latin typeface="+mj-lt"/>
              </a:rPr>
              <a:t>Revenue Code, Section 117</a:t>
            </a:r>
            <a:r>
              <a:rPr lang="en-US" sz="2400" dirty="0" smtClean="0">
                <a:latin typeface="+mj-lt"/>
              </a:rPr>
              <a:t>:</a:t>
            </a:r>
            <a:endParaRPr lang="en-US" sz="2400" dirty="0">
              <a:latin typeface="+mj-lt"/>
            </a:endParaRPr>
          </a:p>
          <a:p>
            <a:pPr lvl="1">
              <a:buFont typeface="Arial" panose="020B0604020202020204" pitchFamily="34" charset="0"/>
              <a:buChar char="•"/>
              <a:defRPr/>
            </a:pPr>
            <a:r>
              <a:rPr lang="en-US" sz="2400" dirty="0" smtClean="0">
                <a:latin typeface="+mj-lt"/>
              </a:rPr>
              <a:t>Any </a:t>
            </a:r>
            <a:r>
              <a:rPr lang="en-US" sz="2400" dirty="0">
                <a:latin typeface="+mj-lt"/>
              </a:rPr>
              <a:t>portion of the scholarship, fellowship, </a:t>
            </a:r>
            <a:r>
              <a:rPr lang="en-US" sz="2400" dirty="0" smtClean="0">
                <a:latin typeface="+mj-lt"/>
              </a:rPr>
              <a:t>stipend or grant </a:t>
            </a:r>
            <a:r>
              <a:rPr lang="en-US" sz="2400" dirty="0">
                <a:latin typeface="+mj-lt"/>
              </a:rPr>
              <a:t>that does </a:t>
            </a:r>
            <a:r>
              <a:rPr lang="en-US" sz="2400" u="sng" dirty="0">
                <a:latin typeface="+mj-lt"/>
              </a:rPr>
              <a:t>not </a:t>
            </a:r>
            <a:r>
              <a:rPr lang="en-US" sz="2400" dirty="0">
                <a:latin typeface="+mj-lt"/>
              </a:rPr>
              <a:t>directly pay for "tuition and fees paid </a:t>
            </a:r>
            <a:r>
              <a:rPr lang="en-US" sz="2400" dirty="0" smtClean="0">
                <a:latin typeface="+mj-lt"/>
              </a:rPr>
              <a:t>to </a:t>
            </a:r>
            <a:r>
              <a:rPr lang="en-US" sz="2400" dirty="0">
                <a:latin typeface="+mj-lt"/>
              </a:rPr>
              <a:t>enroll </a:t>
            </a:r>
            <a:r>
              <a:rPr lang="en-US" sz="2400" dirty="0" smtClean="0">
                <a:latin typeface="+mj-lt"/>
              </a:rPr>
              <a:t>in or</a:t>
            </a:r>
            <a:r>
              <a:rPr lang="en-US" sz="2400" dirty="0">
                <a:latin typeface="+mj-lt"/>
              </a:rPr>
              <a:t> </a:t>
            </a:r>
            <a:r>
              <a:rPr lang="en-US" sz="2400" dirty="0" smtClean="0">
                <a:latin typeface="+mj-lt"/>
              </a:rPr>
              <a:t>attend </a:t>
            </a:r>
            <a:r>
              <a:rPr lang="en-US" sz="2400" dirty="0">
                <a:latin typeface="+mj-lt"/>
              </a:rPr>
              <a:t>an educational </a:t>
            </a:r>
            <a:r>
              <a:rPr lang="en-US" sz="2400" dirty="0" smtClean="0">
                <a:latin typeface="+mj-lt"/>
              </a:rPr>
              <a:t>institution“. </a:t>
            </a:r>
          </a:p>
          <a:p>
            <a:pPr lvl="1">
              <a:buFont typeface="Arial" panose="020B0604020202020204" pitchFamily="34" charset="0"/>
              <a:buChar char="•"/>
              <a:defRPr/>
            </a:pPr>
            <a:r>
              <a:rPr lang="en-US" sz="2400" dirty="0"/>
              <a:t>Any portion of the scholarship, fellowship, stipend or grant </a:t>
            </a:r>
            <a:r>
              <a:rPr lang="en-US" sz="2400" dirty="0" smtClean="0"/>
              <a:t>that does </a:t>
            </a:r>
            <a:r>
              <a:rPr lang="en-US" sz="2400" u="sng" dirty="0" smtClean="0"/>
              <a:t>not </a:t>
            </a:r>
            <a:r>
              <a:rPr lang="en-US" sz="2400" dirty="0" smtClean="0"/>
              <a:t>directly pay for </a:t>
            </a:r>
            <a:r>
              <a:rPr lang="en-US" sz="2400" dirty="0" smtClean="0">
                <a:latin typeface="+mj-lt"/>
              </a:rPr>
              <a:t>"fees</a:t>
            </a:r>
            <a:r>
              <a:rPr lang="en-US" sz="2400" dirty="0">
                <a:latin typeface="+mj-lt"/>
              </a:rPr>
              <a:t>, book, supplies, </a:t>
            </a:r>
            <a:r>
              <a:rPr lang="en-US" sz="2400" dirty="0" smtClean="0">
                <a:latin typeface="+mj-lt"/>
              </a:rPr>
              <a:t>room, board, dorms, meal plans, and </a:t>
            </a:r>
            <a:r>
              <a:rPr lang="en-US" sz="2400" dirty="0">
                <a:latin typeface="+mj-lt"/>
              </a:rPr>
              <a:t>equipment required for the </a:t>
            </a:r>
            <a:r>
              <a:rPr lang="en-US" sz="2400" dirty="0" smtClean="0">
                <a:latin typeface="+mj-lt"/>
              </a:rPr>
              <a:t>courses </a:t>
            </a:r>
            <a:r>
              <a:rPr lang="en-US" sz="2400" dirty="0">
                <a:latin typeface="+mj-lt"/>
              </a:rPr>
              <a:t>at the educational institution</a:t>
            </a:r>
            <a:r>
              <a:rPr lang="en-US" sz="2400" dirty="0" smtClean="0">
                <a:latin typeface="+mj-lt"/>
              </a:rPr>
              <a:t>.</a:t>
            </a:r>
          </a:p>
          <a:p>
            <a:pPr marL="457200" lvl="1" indent="0">
              <a:buNone/>
              <a:defRPr/>
            </a:pPr>
            <a:r>
              <a:rPr lang="en-US" sz="2400" dirty="0" smtClean="0">
                <a:latin typeface="+mj-lt"/>
              </a:rPr>
              <a:t>These are considered non-qualified</a:t>
            </a:r>
            <a:r>
              <a:rPr lang="en-US" sz="2400" dirty="0">
                <a:latin typeface="+mj-lt"/>
              </a:rPr>
              <a:t>, </a:t>
            </a:r>
            <a:r>
              <a:rPr lang="en-US" sz="2400" dirty="0" smtClean="0">
                <a:latin typeface="+mj-lt"/>
              </a:rPr>
              <a:t>and is included in </a:t>
            </a:r>
            <a:r>
              <a:rPr lang="en-US" sz="2400" dirty="0">
                <a:latin typeface="+mj-lt"/>
              </a:rPr>
              <a:t>gross </a:t>
            </a:r>
            <a:r>
              <a:rPr lang="en-US" sz="2400" dirty="0" smtClean="0">
                <a:latin typeface="+mj-lt"/>
              </a:rPr>
              <a:t>income </a:t>
            </a:r>
            <a:r>
              <a:rPr lang="en-US" sz="2400" dirty="0">
                <a:latin typeface="+mj-lt"/>
              </a:rPr>
              <a:t>and subject to </a:t>
            </a:r>
            <a:r>
              <a:rPr lang="en-US" sz="2400" dirty="0" smtClean="0">
                <a:latin typeface="+mj-lt"/>
              </a:rPr>
              <a:t>withholding.</a:t>
            </a:r>
            <a:endParaRPr lang="en-US" sz="2400" dirty="0">
              <a:latin typeface="+mj-lt"/>
            </a:endParaRPr>
          </a:p>
        </p:txBody>
      </p:sp>
      <p:sp>
        <p:nvSpPr>
          <p:cNvPr id="3" name="TextBox 2"/>
          <p:cNvSpPr txBox="1"/>
          <p:nvPr/>
        </p:nvSpPr>
        <p:spPr>
          <a:xfrm>
            <a:off x="1" y="6488668"/>
            <a:ext cx="1143000" cy="369332"/>
          </a:xfrm>
          <a:prstGeom prst="rect">
            <a:avLst/>
          </a:prstGeom>
          <a:noFill/>
        </p:spPr>
        <p:txBody>
          <a:bodyPr wrap="square" rtlCol="0">
            <a:spAutoFit/>
          </a:bodyPr>
          <a:lstStyle/>
          <a:p>
            <a:r>
              <a:rPr lang="en-US" dirty="0" smtClean="0"/>
              <a:t>44</a:t>
            </a:r>
            <a:endParaRPr lang="en-US" dirty="0"/>
          </a:p>
        </p:txBody>
      </p:sp>
    </p:spTree>
    <p:extLst>
      <p:ext uri="{BB962C8B-B14F-4D97-AF65-F5344CB8AC3E}">
        <p14:creationId xmlns:p14="http://schemas.microsoft.com/office/powerpoint/2010/main" val="474653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200" dirty="0" smtClean="0"/>
              <a:t>Qualified Scholarship Payments </a:t>
            </a:r>
            <a:br>
              <a:rPr lang="en-US" sz="3200" dirty="0" smtClean="0"/>
            </a:br>
            <a:r>
              <a:rPr lang="en-US" sz="3200" dirty="0" smtClean="0"/>
              <a:t>(non-taxable) 	</a:t>
            </a:r>
            <a:endParaRPr lang="en-US" sz="3200" dirty="0"/>
          </a:p>
        </p:txBody>
      </p:sp>
      <p:sp>
        <p:nvSpPr>
          <p:cNvPr id="4" name="Content Placeholder 12"/>
          <p:cNvSpPr>
            <a:spLocks noGrp="1"/>
          </p:cNvSpPr>
          <p:nvPr>
            <p:ph idx="1"/>
          </p:nvPr>
        </p:nvSpPr>
        <p:spPr>
          <a:xfrm>
            <a:off x="152400" y="2286000"/>
            <a:ext cx="8686800" cy="4038600"/>
          </a:xfrm>
        </p:spPr>
        <p:txBody>
          <a:bodyPr rtlCol="0">
            <a:normAutofit/>
          </a:bodyPr>
          <a:lstStyle/>
          <a:p>
            <a:pPr marL="457200" lvl="1" indent="0" algn="ctr">
              <a:buNone/>
              <a:defRPr/>
            </a:pPr>
            <a:r>
              <a:rPr lang="en-US" sz="2400" b="1" dirty="0" smtClean="0">
                <a:latin typeface="+mj-lt"/>
              </a:rPr>
              <a:t>Internal Revenue Code, Section 117</a:t>
            </a:r>
            <a:r>
              <a:rPr lang="en-US" sz="2400" dirty="0" smtClean="0">
                <a:latin typeface="+mj-lt"/>
              </a:rPr>
              <a:t>:</a:t>
            </a:r>
          </a:p>
          <a:p>
            <a:pPr lvl="1">
              <a:buFont typeface="Arial" panose="020B0604020202020204" pitchFamily="34" charset="0"/>
              <a:buChar char="•"/>
              <a:defRPr/>
            </a:pPr>
            <a:r>
              <a:rPr lang="en-US" sz="2400" dirty="0" smtClean="0">
                <a:latin typeface="+mj-lt"/>
              </a:rPr>
              <a:t>A </a:t>
            </a:r>
            <a:r>
              <a:rPr lang="en-US" sz="2400" dirty="0">
                <a:latin typeface="+mj-lt"/>
              </a:rPr>
              <a:t>"qualified scholarship" </a:t>
            </a:r>
            <a:r>
              <a:rPr lang="en-US" sz="2400" dirty="0" smtClean="0">
                <a:latin typeface="+mj-lt"/>
              </a:rPr>
              <a:t>is defined as one used for "</a:t>
            </a:r>
            <a:r>
              <a:rPr lang="en-US" sz="2400" dirty="0">
                <a:latin typeface="+mj-lt"/>
              </a:rPr>
              <a:t>tuition and fees paid to enroll </a:t>
            </a:r>
            <a:r>
              <a:rPr lang="en-US" sz="2400" dirty="0" smtClean="0">
                <a:latin typeface="+mj-lt"/>
              </a:rPr>
              <a:t>in, </a:t>
            </a:r>
            <a:r>
              <a:rPr lang="en-US" sz="2400" dirty="0">
                <a:latin typeface="+mj-lt"/>
              </a:rPr>
              <a:t>or to </a:t>
            </a:r>
            <a:r>
              <a:rPr lang="en-US" sz="2400" dirty="0" smtClean="0">
                <a:latin typeface="+mj-lt"/>
              </a:rPr>
              <a:t>attend, </a:t>
            </a:r>
            <a:r>
              <a:rPr lang="en-US" sz="2400" dirty="0">
                <a:latin typeface="+mj-lt"/>
              </a:rPr>
              <a:t>an educational institution" or "fees, book, supplies, and equipment required for the courses at the educational </a:t>
            </a:r>
            <a:r>
              <a:rPr lang="en-US" sz="2400" dirty="0" smtClean="0">
                <a:latin typeface="+mj-lt"/>
              </a:rPr>
              <a:t>institution.“</a:t>
            </a:r>
          </a:p>
          <a:p>
            <a:pPr lvl="1">
              <a:buFont typeface="Arial" panose="020B0604020202020204" pitchFamily="34" charset="0"/>
              <a:buChar char="•"/>
              <a:defRPr/>
            </a:pPr>
            <a:endParaRPr lang="en-US" sz="2400" dirty="0" smtClean="0">
              <a:latin typeface="+mj-lt"/>
            </a:endParaRPr>
          </a:p>
          <a:p>
            <a:pPr lvl="1">
              <a:buFont typeface="Arial" panose="020B0604020202020204" pitchFamily="34" charset="0"/>
              <a:buChar char="•"/>
              <a:defRPr/>
            </a:pPr>
            <a:r>
              <a:rPr lang="en-US" sz="2400" dirty="0" smtClean="0">
                <a:latin typeface="+mj-lt"/>
              </a:rPr>
              <a:t>Qualified </a:t>
            </a:r>
            <a:r>
              <a:rPr lang="en-US" sz="2400" dirty="0">
                <a:latin typeface="+mj-lt"/>
              </a:rPr>
              <a:t>scholarship payments made to </a:t>
            </a:r>
            <a:r>
              <a:rPr lang="en-US" sz="2400" dirty="0" smtClean="0">
                <a:latin typeface="+mj-lt"/>
              </a:rPr>
              <a:t>Non-Resident Aliens </a:t>
            </a:r>
            <a:r>
              <a:rPr lang="en-US" sz="2400" dirty="0">
                <a:latin typeface="+mj-lt"/>
              </a:rPr>
              <a:t>are </a:t>
            </a:r>
            <a:r>
              <a:rPr lang="en-US" sz="2400" dirty="0" smtClean="0">
                <a:latin typeface="+mj-lt"/>
              </a:rPr>
              <a:t>not </a:t>
            </a:r>
            <a:r>
              <a:rPr lang="en-US" sz="2400" dirty="0">
                <a:latin typeface="+mj-lt"/>
              </a:rPr>
              <a:t>subject to </a:t>
            </a:r>
            <a:r>
              <a:rPr lang="en-US" sz="2400" dirty="0" smtClean="0">
                <a:latin typeface="+mj-lt"/>
              </a:rPr>
              <a:t>withholding and not reportable as payments to the IRS</a:t>
            </a:r>
            <a:r>
              <a:rPr lang="en-US" sz="2400" b="1" dirty="0" smtClean="0">
                <a:latin typeface="+mj-lt"/>
              </a:rPr>
              <a:t>.</a:t>
            </a:r>
            <a:endParaRPr lang="en-US" sz="2400" b="1" dirty="0">
              <a:latin typeface="+mj-lt"/>
            </a:endParaRPr>
          </a:p>
        </p:txBody>
      </p:sp>
      <p:sp>
        <p:nvSpPr>
          <p:cNvPr id="3" name="TextBox 2"/>
          <p:cNvSpPr txBox="1"/>
          <p:nvPr/>
        </p:nvSpPr>
        <p:spPr>
          <a:xfrm>
            <a:off x="76200" y="6477000"/>
            <a:ext cx="762000" cy="369332"/>
          </a:xfrm>
          <a:prstGeom prst="rect">
            <a:avLst/>
          </a:prstGeom>
          <a:noFill/>
        </p:spPr>
        <p:txBody>
          <a:bodyPr wrap="square" rtlCol="0">
            <a:spAutoFit/>
          </a:bodyPr>
          <a:lstStyle/>
          <a:p>
            <a:r>
              <a:rPr lang="en-US" dirty="0" smtClean="0"/>
              <a:t>45</a:t>
            </a:r>
            <a:endParaRPr lang="en-US" dirty="0"/>
          </a:p>
        </p:txBody>
      </p:sp>
    </p:spTree>
    <p:extLst>
      <p:ext uri="{BB962C8B-B14F-4D97-AF65-F5344CB8AC3E}">
        <p14:creationId xmlns:p14="http://schemas.microsoft.com/office/powerpoint/2010/main" val="3717236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5469"/>
            <a:ext cx="8229600" cy="875731"/>
          </a:xfrm>
        </p:spPr>
        <p:txBody>
          <a:bodyPr>
            <a:noAutofit/>
          </a:bodyPr>
          <a:lstStyle/>
          <a:p>
            <a:r>
              <a:rPr lang="en-US" sz="3200" dirty="0" smtClean="0"/>
              <a:t>What tax forms will I receive from SIUE for tax reporting to the IRS? </a:t>
            </a:r>
            <a:endParaRPr lang="en-US" sz="3200" dirty="0"/>
          </a:p>
        </p:txBody>
      </p:sp>
      <p:sp>
        <p:nvSpPr>
          <p:cNvPr id="3" name="Content Placeholder 2"/>
          <p:cNvSpPr>
            <a:spLocks noGrp="1"/>
          </p:cNvSpPr>
          <p:nvPr>
            <p:ph idx="1"/>
          </p:nvPr>
        </p:nvSpPr>
        <p:spPr>
          <a:xfrm>
            <a:off x="507332" y="2590800"/>
            <a:ext cx="8229600" cy="3535363"/>
          </a:xfrm>
        </p:spPr>
        <p:txBody>
          <a:bodyPr>
            <a:noAutofit/>
          </a:bodyPr>
          <a:lstStyle/>
          <a:p>
            <a:r>
              <a:rPr lang="en-US" sz="2400" dirty="0" smtClean="0">
                <a:latin typeface="+mj-lt"/>
                <a:cs typeface="Arial" panose="020B0604020202020204" pitchFamily="34" charset="0"/>
              </a:rPr>
              <a:t>If you apply for and use available treaty benefits you will receive a </a:t>
            </a:r>
            <a:r>
              <a:rPr lang="en-US" sz="2400" b="1" dirty="0" smtClean="0">
                <a:latin typeface="+mj-lt"/>
                <a:cs typeface="Arial" panose="020B0604020202020204" pitchFamily="34" charset="0"/>
              </a:rPr>
              <a:t>Form 1042-S </a:t>
            </a:r>
            <a:r>
              <a:rPr lang="en-US" sz="2400" dirty="0" smtClean="0">
                <a:latin typeface="+mj-lt"/>
                <a:cs typeface="Arial" panose="020B0604020202020204" pitchFamily="34" charset="0"/>
              </a:rPr>
              <a:t>which is mailed by March 15</a:t>
            </a:r>
            <a:r>
              <a:rPr lang="en-US" sz="2400" baseline="30000" dirty="0" smtClean="0">
                <a:latin typeface="+mj-lt"/>
                <a:cs typeface="Arial" panose="020B0604020202020204" pitchFamily="34" charset="0"/>
              </a:rPr>
              <a:t>th</a:t>
            </a:r>
            <a:r>
              <a:rPr lang="en-US" sz="2400" dirty="0" smtClean="0">
                <a:latin typeface="+mj-lt"/>
                <a:cs typeface="Arial" panose="020B0604020202020204" pitchFamily="34" charset="0"/>
              </a:rPr>
              <a:t> or before of each year. </a:t>
            </a:r>
          </a:p>
          <a:p>
            <a:endParaRPr lang="en-US" sz="2400" dirty="0" smtClean="0">
              <a:latin typeface="+mj-lt"/>
              <a:cs typeface="Arial" panose="020B0604020202020204" pitchFamily="34" charset="0"/>
            </a:endParaRPr>
          </a:p>
          <a:p>
            <a:r>
              <a:rPr lang="en-US" sz="2400" dirty="0" smtClean="0">
                <a:latin typeface="+mj-lt"/>
                <a:cs typeface="Arial" panose="020B0604020202020204" pitchFamily="34" charset="0"/>
              </a:rPr>
              <a:t>If you do not use treaty benefits you will receive a </a:t>
            </a:r>
            <a:r>
              <a:rPr lang="en-US" sz="2400" b="1" dirty="0" smtClean="0">
                <a:latin typeface="+mj-lt"/>
                <a:cs typeface="Arial" panose="020B0604020202020204" pitchFamily="34" charset="0"/>
              </a:rPr>
              <a:t>Form W-2 </a:t>
            </a:r>
            <a:r>
              <a:rPr lang="en-US" sz="2400" dirty="0" smtClean="0">
                <a:latin typeface="+mj-lt"/>
                <a:cs typeface="Arial" panose="020B0604020202020204" pitchFamily="34" charset="0"/>
              </a:rPr>
              <a:t>which is mailed by January 31</a:t>
            </a:r>
            <a:r>
              <a:rPr lang="en-US" sz="2400" baseline="30000" dirty="0" smtClean="0">
                <a:latin typeface="+mj-lt"/>
                <a:cs typeface="Arial" panose="020B0604020202020204" pitchFamily="34" charset="0"/>
              </a:rPr>
              <a:t>st</a:t>
            </a:r>
            <a:r>
              <a:rPr lang="en-US" sz="2400" dirty="0" smtClean="0">
                <a:latin typeface="+mj-lt"/>
                <a:cs typeface="Arial" panose="020B0604020202020204" pitchFamily="34" charset="0"/>
              </a:rPr>
              <a:t> of each year or this form is available earlier through Cougar Net.</a:t>
            </a:r>
            <a:endParaRPr lang="en-US" sz="2400" dirty="0">
              <a:latin typeface="+mj-lt"/>
              <a:cs typeface="Arial" panose="020B0604020202020204" pitchFamily="34" charset="0"/>
            </a:endParaRPr>
          </a:p>
          <a:p>
            <a:endParaRPr lang="en-US" sz="2400" dirty="0">
              <a:latin typeface="+mj-lt"/>
            </a:endParaRPr>
          </a:p>
        </p:txBody>
      </p:sp>
      <p:sp>
        <p:nvSpPr>
          <p:cNvPr id="4" name="TextBox 3"/>
          <p:cNvSpPr txBox="1"/>
          <p:nvPr/>
        </p:nvSpPr>
        <p:spPr>
          <a:xfrm>
            <a:off x="-30217" y="6435381"/>
            <a:ext cx="533400" cy="369332"/>
          </a:xfrm>
          <a:prstGeom prst="rect">
            <a:avLst/>
          </a:prstGeom>
          <a:noFill/>
        </p:spPr>
        <p:txBody>
          <a:bodyPr wrap="square" rtlCol="0">
            <a:spAutoFit/>
          </a:bodyPr>
          <a:lstStyle/>
          <a:p>
            <a:r>
              <a:rPr lang="en-US" dirty="0" smtClean="0"/>
              <a:t>46</a:t>
            </a:r>
            <a:endParaRPr lang="en-US" dirty="0"/>
          </a:p>
        </p:txBody>
      </p:sp>
    </p:spTree>
    <p:extLst>
      <p:ext uri="{BB962C8B-B14F-4D97-AF65-F5344CB8AC3E}">
        <p14:creationId xmlns:p14="http://schemas.microsoft.com/office/powerpoint/2010/main" val="139377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Form 1042-S</a:t>
            </a:r>
            <a:endParaRPr lang="en-US" sz="3200" dirty="0"/>
          </a:p>
        </p:txBody>
      </p:sp>
      <p:sp>
        <p:nvSpPr>
          <p:cNvPr id="3" name="Content Placeholder 2"/>
          <p:cNvSpPr>
            <a:spLocks noGrp="1"/>
          </p:cNvSpPr>
          <p:nvPr>
            <p:ph idx="1"/>
          </p:nvPr>
        </p:nvSpPr>
        <p:spPr>
          <a:xfrm>
            <a:off x="533400" y="1752600"/>
            <a:ext cx="8229600" cy="4449763"/>
          </a:xfrm>
        </p:spPr>
        <p:txBody>
          <a:bodyPr>
            <a:normAutofit/>
          </a:bodyPr>
          <a:lstStyle/>
          <a:p>
            <a:pPr marL="0" indent="0">
              <a:buNone/>
            </a:pPr>
            <a:r>
              <a:rPr lang="en-US" sz="2400" dirty="0" smtClean="0">
                <a:latin typeface="+mj-lt"/>
              </a:rPr>
              <a:t>Form 1042-S is used to report annual taxable income for Foreign National/ Non-Resident Aliens who :</a:t>
            </a:r>
          </a:p>
          <a:p>
            <a:pPr marL="0" indent="0">
              <a:buNone/>
            </a:pPr>
            <a:endParaRPr lang="en-US" sz="2400" dirty="0" smtClean="0">
              <a:latin typeface="+mj-lt"/>
            </a:endParaRPr>
          </a:p>
          <a:p>
            <a:pPr>
              <a:buFont typeface="Courier New" panose="02070309020205020404" pitchFamily="49" charset="0"/>
              <a:buChar char="o"/>
            </a:pPr>
            <a:r>
              <a:rPr lang="en-US" sz="2400" dirty="0" smtClean="0">
                <a:latin typeface="+mj-lt"/>
              </a:rPr>
              <a:t>claimed treaty benefits for wages/stipends earned</a:t>
            </a:r>
          </a:p>
          <a:p>
            <a:pPr>
              <a:buFont typeface="Courier New" panose="02070309020205020404" pitchFamily="49" charset="0"/>
              <a:buChar char="o"/>
            </a:pPr>
            <a:endParaRPr lang="en-US" sz="2400" dirty="0" smtClean="0">
              <a:latin typeface="+mj-lt"/>
            </a:endParaRPr>
          </a:p>
          <a:p>
            <a:pPr>
              <a:buFont typeface="Courier New" panose="02070309020205020404" pitchFamily="49" charset="0"/>
              <a:buChar char="o"/>
            </a:pPr>
            <a:r>
              <a:rPr lang="en-US" sz="2400" dirty="0" smtClean="0"/>
              <a:t>Received non-qualified </a:t>
            </a:r>
            <a:r>
              <a:rPr lang="en-US" sz="2400" dirty="0"/>
              <a:t>education (financial aid) </a:t>
            </a:r>
            <a:r>
              <a:rPr lang="en-US" sz="2400" dirty="0" smtClean="0"/>
              <a:t>payments for items such as </a:t>
            </a:r>
            <a:r>
              <a:rPr lang="en-US" sz="2400" dirty="0"/>
              <a:t>travel, room and board, research and meal </a:t>
            </a:r>
            <a:r>
              <a:rPr lang="en-US" sz="2400" dirty="0" smtClean="0"/>
              <a:t>costs</a:t>
            </a:r>
          </a:p>
          <a:p>
            <a:pPr>
              <a:buFont typeface="Courier New" panose="02070309020205020404" pitchFamily="49" charset="0"/>
              <a:buChar char="o"/>
            </a:pPr>
            <a:endParaRPr lang="en-US" sz="2400" dirty="0" smtClean="0"/>
          </a:p>
          <a:p>
            <a:pPr>
              <a:buFont typeface="Courier New" panose="02070309020205020404" pitchFamily="49" charset="0"/>
              <a:buChar char="o"/>
            </a:pPr>
            <a:r>
              <a:rPr lang="en-US" sz="2400" dirty="0" smtClean="0">
                <a:latin typeface="+mj-lt"/>
              </a:rPr>
              <a:t>Received pay for </a:t>
            </a:r>
            <a:r>
              <a:rPr lang="en-US" sz="2400" dirty="0">
                <a:latin typeface="+mj-lt"/>
              </a:rPr>
              <a:t>i</a:t>
            </a:r>
            <a:r>
              <a:rPr lang="en-US" sz="2400" dirty="0" smtClean="0">
                <a:latin typeface="+mj-lt"/>
              </a:rPr>
              <a:t>ndependent personal services performed in the US</a:t>
            </a:r>
          </a:p>
          <a:p>
            <a:pPr marL="0" indent="0">
              <a:buNone/>
            </a:pPr>
            <a:endParaRPr lang="en-US" dirty="0" smtClean="0"/>
          </a:p>
          <a:p>
            <a:endParaRPr lang="en-US" dirty="0" smtClean="0"/>
          </a:p>
          <a:p>
            <a:pPr marL="0" indent="0">
              <a:buNone/>
            </a:pPr>
            <a:endParaRPr lang="en-US" dirty="0"/>
          </a:p>
        </p:txBody>
      </p:sp>
      <p:sp>
        <p:nvSpPr>
          <p:cNvPr id="4" name="TextBox 3"/>
          <p:cNvSpPr txBox="1"/>
          <p:nvPr/>
        </p:nvSpPr>
        <p:spPr>
          <a:xfrm>
            <a:off x="-30217" y="6435381"/>
            <a:ext cx="533400" cy="369332"/>
          </a:xfrm>
          <a:prstGeom prst="rect">
            <a:avLst/>
          </a:prstGeom>
          <a:noFill/>
        </p:spPr>
        <p:txBody>
          <a:bodyPr wrap="square" rtlCol="0">
            <a:spAutoFit/>
          </a:bodyPr>
          <a:lstStyle/>
          <a:p>
            <a:r>
              <a:rPr lang="en-US" dirty="0" smtClean="0"/>
              <a:t>47</a:t>
            </a:r>
            <a:endParaRPr lang="en-US" dirty="0"/>
          </a:p>
        </p:txBody>
      </p:sp>
    </p:spTree>
    <p:extLst>
      <p:ext uri="{BB962C8B-B14F-4D97-AF65-F5344CB8AC3E}">
        <p14:creationId xmlns:p14="http://schemas.microsoft.com/office/powerpoint/2010/main" val="279684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686800" cy="1371600"/>
          </a:xfrm>
        </p:spPr>
        <p:txBody>
          <a:bodyPr>
            <a:noAutofit/>
          </a:bodyPr>
          <a:lstStyle/>
          <a:p>
            <a:r>
              <a:rPr lang="en-US" sz="3200" dirty="0" smtClean="0"/>
              <a:t>Who is a Non-Resident Alien</a:t>
            </a:r>
            <a:br>
              <a:rPr lang="en-US" sz="3200" dirty="0" smtClean="0"/>
            </a:br>
            <a:r>
              <a:rPr lang="en-US" sz="3200" dirty="0" smtClean="0"/>
              <a:t>(NRA)?</a:t>
            </a:r>
            <a:endParaRPr lang="en-US" sz="3200" dirty="0"/>
          </a:p>
        </p:txBody>
      </p:sp>
      <p:sp>
        <p:nvSpPr>
          <p:cNvPr id="4" name="Content Placeholder 12"/>
          <p:cNvSpPr>
            <a:spLocks noGrp="1"/>
          </p:cNvSpPr>
          <p:nvPr>
            <p:ph idx="1"/>
          </p:nvPr>
        </p:nvSpPr>
        <p:spPr>
          <a:xfrm>
            <a:off x="304800" y="1676400"/>
            <a:ext cx="8153400" cy="4842554"/>
          </a:xfrm>
        </p:spPr>
        <p:txBody>
          <a:bodyPr rtlCol="0">
            <a:normAutofit/>
          </a:bodyPr>
          <a:lstStyle/>
          <a:p>
            <a:pPr marL="457200" lvl="1" indent="0">
              <a:buNone/>
              <a:defRPr/>
            </a:pPr>
            <a:endParaRPr lang="en-US" sz="3300" b="1" dirty="0" smtClean="0"/>
          </a:p>
          <a:p>
            <a:pPr marL="457200" lvl="1" indent="0">
              <a:buNone/>
              <a:defRPr/>
            </a:pPr>
            <a:r>
              <a:rPr lang="en-US" sz="2400" dirty="0" smtClean="0">
                <a:latin typeface="+mj-lt"/>
              </a:rPr>
              <a:t>Any </a:t>
            </a:r>
            <a:r>
              <a:rPr lang="en-US" sz="2400" dirty="0">
                <a:latin typeface="+mj-lt"/>
              </a:rPr>
              <a:t>person who </a:t>
            </a:r>
            <a:r>
              <a:rPr lang="en-US" sz="2400" dirty="0" smtClean="0">
                <a:latin typeface="+mj-lt"/>
              </a:rPr>
              <a:t>is:</a:t>
            </a:r>
          </a:p>
          <a:p>
            <a:pPr marL="457200" lvl="1" indent="0">
              <a:buNone/>
              <a:defRPr/>
            </a:pPr>
            <a:endParaRPr lang="en-US" sz="2400" dirty="0" smtClean="0">
              <a:latin typeface="+mj-lt"/>
            </a:endParaRPr>
          </a:p>
          <a:p>
            <a:pPr lvl="1">
              <a:buFont typeface="Arial" panose="020B0604020202020204" pitchFamily="34" charset="0"/>
              <a:buChar char="•"/>
              <a:defRPr/>
            </a:pPr>
            <a:r>
              <a:rPr lang="en-US" sz="2400" b="1" dirty="0" smtClean="0">
                <a:latin typeface="+mj-lt"/>
              </a:rPr>
              <a:t>not</a:t>
            </a:r>
            <a:r>
              <a:rPr lang="en-US" sz="2400" dirty="0" smtClean="0">
                <a:latin typeface="+mj-lt"/>
              </a:rPr>
              <a:t> </a:t>
            </a:r>
            <a:r>
              <a:rPr lang="en-US" sz="2400" dirty="0">
                <a:latin typeface="+mj-lt"/>
              </a:rPr>
              <a:t>a </a:t>
            </a:r>
            <a:r>
              <a:rPr lang="en-US" sz="2400" dirty="0" smtClean="0">
                <a:latin typeface="+mj-lt"/>
              </a:rPr>
              <a:t>U.S. Citizen </a:t>
            </a:r>
          </a:p>
          <a:p>
            <a:pPr lvl="1">
              <a:buFont typeface="Arial" panose="020B0604020202020204" pitchFamily="34" charset="0"/>
              <a:buChar char="•"/>
              <a:defRPr/>
            </a:pPr>
            <a:r>
              <a:rPr lang="en-US" sz="2400" b="1" dirty="0" smtClean="0">
                <a:latin typeface="+mj-lt"/>
              </a:rPr>
              <a:t>not</a:t>
            </a:r>
            <a:r>
              <a:rPr lang="en-US" sz="2400" dirty="0" smtClean="0">
                <a:latin typeface="+mj-lt"/>
              </a:rPr>
              <a:t> </a:t>
            </a:r>
            <a:r>
              <a:rPr lang="en-US" sz="2400" dirty="0">
                <a:latin typeface="+mj-lt"/>
              </a:rPr>
              <a:t>a lawful permanent resident (green card holder) </a:t>
            </a:r>
            <a:endParaRPr lang="en-US" sz="2400" dirty="0" smtClean="0">
              <a:latin typeface="+mj-lt"/>
            </a:endParaRPr>
          </a:p>
          <a:p>
            <a:pPr lvl="1">
              <a:buFont typeface="Arial" panose="020B0604020202020204" pitchFamily="34" charset="0"/>
              <a:buChar char="•"/>
              <a:defRPr/>
            </a:pPr>
            <a:r>
              <a:rPr lang="en-US" sz="2400" dirty="0" smtClean="0">
                <a:latin typeface="+mj-lt"/>
              </a:rPr>
              <a:t>does </a:t>
            </a:r>
            <a:r>
              <a:rPr lang="en-US" sz="2400" b="1" dirty="0" smtClean="0">
                <a:latin typeface="+mj-lt"/>
              </a:rPr>
              <a:t>not</a:t>
            </a:r>
            <a:r>
              <a:rPr lang="en-US" sz="2400" dirty="0" smtClean="0">
                <a:latin typeface="+mj-lt"/>
              </a:rPr>
              <a:t> </a:t>
            </a:r>
            <a:r>
              <a:rPr lang="en-US" sz="2400" dirty="0">
                <a:latin typeface="+mj-lt"/>
              </a:rPr>
              <a:t>meet either the Green Card or the Substantial Presence </a:t>
            </a:r>
            <a:r>
              <a:rPr lang="en-US" sz="2400" dirty="0" smtClean="0">
                <a:latin typeface="+mj-lt"/>
              </a:rPr>
              <a:t>Test</a:t>
            </a:r>
          </a:p>
          <a:p>
            <a:pPr marL="457200" lvl="1" indent="0">
              <a:buNone/>
              <a:defRPr/>
            </a:pPr>
            <a:endParaRPr lang="en-US" sz="3800" dirty="0"/>
          </a:p>
        </p:txBody>
      </p:sp>
      <p:sp>
        <p:nvSpPr>
          <p:cNvPr id="3" name="TextBox 2"/>
          <p:cNvSpPr txBox="1"/>
          <p:nvPr/>
        </p:nvSpPr>
        <p:spPr>
          <a:xfrm>
            <a:off x="0" y="6477000"/>
            <a:ext cx="68580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717236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of 1042-S form</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76400"/>
            <a:ext cx="7315200" cy="472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434129"/>
            <a:ext cx="533400" cy="369332"/>
          </a:xfrm>
          <a:prstGeom prst="rect">
            <a:avLst/>
          </a:prstGeom>
          <a:noFill/>
        </p:spPr>
        <p:txBody>
          <a:bodyPr wrap="square" rtlCol="0">
            <a:spAutoFit/>
          </a:bodyPr>
          <a:lstStyle/>
          <a:p>
            <a:r>
              <a:rPr lang="en-US" dirty="0" smtClean="0"/>
              <a:t>48</a:t>
            </a:r>
            <a:endParaRPr lang="en-US" dirty="0"/>
          </a:p>
        </p:txBody>
      </p:sp>
    </p:spTree>
    <p:extLst>
      <p:ext uri="{BB962C8B-B14F-4D97-AF65-F5344CB8AC3E}">
        <p14:creationId xmlns:p14="http://schemas.microsoft.com/office/powerpoint/2010/main" val="2099131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a W-2?</a:t>
            </a:r>
            <a:endParaRPr lang="en-US" sz="3200" dirty="0"/>
          </a:p>
        </p:txBody>
      </p:sp>
      <p:sp>
        <p:nvSpPr>
          <p:cNvPr id="3" name="Content Placeholder 2"/>
          <p:cNvSpPr>
            <a:spLocks noGrp="1"/>
          </p:cNvSpPr>
          <p:nvPr>
            <p:ph idx="1"/>
          </p:nvPr>
        </p:nvSpPr>
        <p:spPr>
          <a:xfrm>
            <a:off x="457200" y="1828800"/>
            <a:ext cx="8229600" cy="4373563"/>
          </a:xfrm>
        </p:spPr>
        <p:txBody>
          <a:bodyPr>
            <a:normAutofit/>
          </a:bodyPr>
          <a:lstStyle/>
          <a:p>
            <a:r>
              <a:rPr lang="en-US" sz="2400" dirty="0" smtClean="0">
                <a:latin typeface="+mj-lt"/>
              </a:rPr>
              <a:t>The W-2 is used to report annual taxable wages and stipends and the </a:t>
            </a:r>
            <a:r>
              <a:rPr lang="en-US" sz="2400" dirty="0">
                <a:latin typeface="+mj-lt"/>
              </a:rPr>
              <a:t>amount of </a:t>
            </a:r>
            <a:r>
              <a:rPr lang="en-US" sz="2400" dirty="0" smtClean="0">
                <a:latin typeface="+mj-lt"/>
              </a:rPr>
              <a:t>federal and state tax withheld during the year. </a:t>
            </a:r>
          </a:p>
          <a:p>
            <a:endParaRPr lang="en-US" sz="2400" dirty="0" smtClean="0">
              <a:latin typeface="+mj-lt"/>
            </a:endParaRPr>
          </a:p>
          <a:p>
            <a:r>
              <a:rPr lang="en-US" sz="2400" dirty="0" smtClean="0">
                <a:latin typeface="+mj-lt"/>
              </a:rPr>
              <a:t>The W-2 may also be referred to as a Wage and Tax Statement.  This form will help you calculate your </a:t>
            </a:r>
            <a:r>
              <a:rPr lang="en-US" sz="2400" dirty="0">
                <a:latin typeface="+mj-lt"/>
              </a:rPr>
              <a:t>income tax liability. </a:t>
            </a:r>
            <a:endParaRPr lang="en-US" sz="2400" dirty="0" smtClean="0">
              <a:latin typeface="+mj-lt"/>
            </a:endParaRPr>
          </a:p>
          <a:p>
            <a:pPr marL="0" indent="0">
              <a:buNone/>
            </a:pPr>
            <a:r>
              <a:rPr lang="en-US" sz="2400" dirty="0">
                <a:latin typeface="+mj-lt"/>
              </a:rPr>
              <a:t/>
            </a:r>
            <a:br>
              <a:rPr lang="en-US" sz="2400" dirty="0">
                <a:latin typeface="+mj-lt"/>
              </a:rPr>
            </a:br>
            <a:r>
              <a:rPr lang="en-US" dirty="0"/>
              <a:t/>
            </a:r>
            <a:br>
              <a:rPr lang="en-US" dirty="0"/>
            </a:br>
            <a:endParaRPr lang="en-US" dirty="0"/>
          </a:p>
          <a:p>
            <a:endParaRPr lang="en-US" dirty="0"/>
          </a:p>
        </p:txBody>
      </p:sp>
      <p:sp>
        <p:nvSpPr>
          <p:cNvPr id="4" name="TextBox 3"/>
          <p:cNvSpPr txBox="1"/>
          <p:nvPr/>
        </p:nvSpPr>
        <p:spPr>
          <a:xfrm>
            <a:off x="0" y="6370004"/>
            <a:ext cx="685800" cy="369332"/>
          </a:xfrm>
          <a:prstGeom prst="rect">
            <a:avLst/>
          </a:prstGeom>
          <a:noFill/>
        </p:spPr>
        <p:txBody>
          <a:bodyPr wrap="square" rtlCol="0">
            <a:spAutoFit/>
          </a:bodyPr>
          <a:lstStyle/>
          <a:p>
            <a:r>
              <a:rPr lang="en-US" dirty="0" smtClean="0"/>
              <a:t>49</a:t>
            </a:r>
            <a:endParaRPr lang="en-US" dirty="0"/>
          </a:p>
        </p:txBody>
      </p:sp>
    </p:spTree>
    <p:extLst>
      <p:ext uri="{BB962C8B-B14F-4D97-AF65-F5344CB8AC3E}">
        <p14:creationId xmlns:p14="http://schemas.microsoft.com/office/powerpoint/2010/main" val="2404679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W-2 form</a:t>
            </a:r>
            <a:endParaRPr lang="en-US" dirty="0"/>
          </a:p>
        </p:txBody>
      </p:sp>
      <p:pic>
        <p:nvPicPr>
          <p:cNvPr id="1030" name="Picture 6"/>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78826" y="9099"/>
            <a:ext cx="1158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78676" y="6407948"/>
            <a:ext cx="685800" cy="369332"/>
          </a:xfrm>
          <a:prstGeom prst="rect">
            <a:avLst/>
          </a:prstGeom>
          <a:noFill/>
        </p:spPr>
        <p:txBody>
          <a:bodyPr wrap="square" rtlCol="0">
            <a:spAutoFit/>
          </a:bodyPr>
          <a:lstStyle/>
          <a:p>
            <a:r>
              <a:rPr lang="en-US" dirty="0" smtClean="0"/>
              <a:t>50</a:t>
            </a:r>
            <a:endParaRPr lang="en-US" dirty="0"/>
          </a:p>
        </p:txBody>
      </p:sp>
    </p:spTree>
    <p:extLst>
      <p:ext uri="{BB962C8B-B14F-4D97-AF65-F5344CB8AC3E}">
        <p14:creationId xmlns:p14="http://schemas.microsoft.com/office/powerpoint/2010/main" val="1409512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Autofit/>
          </a:bodyPr>
          <a:lstStyle/>
          <a:p>
            <a:r>
              <a:rPr lang="en-US" sz="3200" dirty="0" smtClean="0">
                <a:cs typeface="Arial" panose="020B0604020202020204" pitchFamily="34" charset="0"/>
              </a:rPr>
              <a:t>Where to  find more information on Foreign National/Non-Resident Alien taxation?</a:t>
            </a:r>
            <a:endParaRPr lang="en-US" sz="3200" dirty="0">
              <a:cs typeface="Arial" panose="020B0604020202020204" pitchFamily="34" charset="0"/>
            </a:endParaRPr>
          </a:p>
        </p:txBody>
      </p:sp>
      <p:sp>
        <p:nvSpPr>
          <p:cNvPr id="4" name="Content Placeholder 12"/>
          <p:cNvSpPr>
            <a:spLocks noGrp="1"/>
          </p:cNvSpPr>
          <p:nvPr>
            <p:ph idx="1"/>
          </p:nvPr>
        </p:nvSpPr>
        <p:spPr>
          <a:xfrm>
            <a:off x="381000" y="2438400"/>
            <a:ext cx="8077200" cy="3962400"/>
          </a:xfrm>
        </p:spPr>
        <p:txBody>
          <a:bodyPr rtlCol="0">
            <a:noAutofit/>
          </a:bodyPr>
          <a:lstStyle/>
          <a:p>
            <a:pPr marL="457200" lvl="1" indent="0">
              <a:buNone/>
              <a:defRPr/>
            </a:pPr>
            <a:r>
              <a:rPr lang="en-US" sz="2400" dirty="0">
                <a:latin typeface="+mj-lt"/>
                <a:cs typeface="Arial" panose="020B0604020202020204" pitchFamily="34" charset="0"/>
              </a:rPr>
              <a:t>The Internal Revenue </a:t>
            </a:r>
            <a:r>
              <a:rPr lang="en-US" sz="2400" dirty="0" smtClean="0">
                <a:latin typeface="+mj-lt"/>
                <a:cs typeface="Arial" panose="020B0604020202020204" pitchFamily="34" charset="0"/>
              </a:rPr>
              <a:t>Service </a:t>
            </a:r>
            <a:r>
              <a:rPr lang="en-US" sz="2400" dirty="0">
                <a:latin typeface="+mj-lt"/>
                <a:cs typeface="Arial" panose="020B0604020202020204" pitchFamily="34" charset="0"/>
              </a:rPr>
              <a:t>(IRS) has </a:t>
            </a:r>
            <a:r>
              <a:rPr lang="en-US" sz="2400" dirty="0" smtClean="0">
                <a:latin typeface="+mj-lt"/>
                <a:cs typeface="Arial" panose="020B0604020202020204" pitchFamily="34" charset="0"/>
              </a:rPr>
              <a:t>numerous </a:t>
            </a:r>
            <a:r>
              <a:rPr lang="en-US" sz="2400" dirty="0">
                <a:latin typeface="+mj-lt"/>
                <a:cs typeface="Arial" panose="020B0604020202020204" pitchFamily="34" charset="0"/>
              </a:rPr>
              <a:t>publications and </a:t>
            </a:r>
            <a:r>
              <a:rPr lang="en-US" sz="2400" dirty="0" smtClean="0">
                <a:latin typeface="+mj-lt"/>
                <a:cs typeface="Arial" panose="020B0604020202020204" pitchFamily="34" charset="0"/>
              </a:rPr>
              <a:t>forms at </a:t>
            </a:r>
            <a:r>
              <a:rPr lang="en-US" sz="2400" dirty="0" smtClean="0">
                <a:latin typeface="+mj-lt"/>
                <a:cs typeface="Arial" panose="020B0604020202020204" pitchFamily="34" charset="0"/>
                <a:hlinkClick r:id="rId2"/>
              </a:rPr>
              <a:t>irs.gov</a:t>
            </a:r>
            <a:r>
              <a:rPr lang="en-US" sz="2400" dirty="0" smtClean="0">
                <a:latin typeface="+mj-lt"/>
                <a:cs typeface="Arial" panose="020B0604020202020204" pitchFamily="34" charset="0"/>
              </a:rPr>
              <a:t>.  The follow Publications may be helpful: </a:t>
            </a:r>
          </a:p>
          <a:p>
            <a:pPr marL="457200" lvl="1" indent="0">
              <a:buNone/>
              <a:defRPr/>
            </a:pPr>
            <a:endParaRPr lang="en-US" sz="2400" dirty="0" smtClean="0">
              <a:latin typeface="+mj-lt"/>
              <a:cs typeface="Arial" panose="020B0604020202020204" pitchFamily="34" charset="0"/>
            </a:endParaRPr>
          </a:p>
          <a:p>
            <a:pPr lvl="1">
              <a:buFont typeface="Arial" panose="020B0604020202020204" pitchFamily="34" charset="0"/>
              <a:buChar char="•"/>
              <a:defRPr/>
            </a:pPr>
            <a:r>
              <a:rPr lang="en-US" sz="2400" dirty="0" smtClean="0">
                <a:latin typeface="+mj-lt"/>
                <a:cs typeface="Arial" panose="020B0604020202020204" pitchFamily="34" charset="0"/>
              </a:rPr>
              <a:t>519 </a:t>
            </a:r>
            <a:r>
              <a:rPr lang="en-US" sz="2400" dirty="0">
                <a:latin typeface="+mj-lt"/>
                <a:cs typeface="Arial" panose="020B0604020202020204" pitchFamily="34" charset="0"/>
              </a:rPr>
              <a:t>- United States Tax Guide for </a:t>
            </a:r>
            <a:r>
              <a:rPr lang="en-US" sz="2400" dirty="0" smtClean="0">
                <a:latin typeface="+mj-lt"/>
                <a:cs typeface="Arial" panose="020B0604020202020204" pitchFamily="34" charset="0"/>
              </a:rPr>
              <a:t>Aliens</a:t>
            </a:r>
          </a:p>
          <a:p>
            <a:pPr lvl="1">
              <a:buFont typeface="Arial" panose="020B0604020202020204" pitchFamily="34" charset="0"/>
              <a:buChar char="•"/>
              <a:defRPr/>
            </a:pPr>
            <a:r>
              <a:rPr lang="en-US" sz="2400" dirty="0" smtClean="0">
                <a:latin typeface="+mj-lt"/>
                <a:cs typeface="Arial" panose="020B0604020202020204" pitchFamily="34" charset="0"/>
              </a:rPr>
              <a:t>515 – Withholding of Tax on Non-Resident Aliens, and Foreign Entities</a:t>
            </a:r>
          </a:p>
          <a:p>
            <a:pPr lvl="1">
              <a:buFont typeface="Arial" panose="020B0604020202020204" pitchFamily="34" charset="0"/>
              <a:buChar char="•"/>
              <a:defRPr/>
            </a:pPr>
            <a:r>
              <a:rPr lang="en-US" sz="2400" dirty="0" smtClean="0">
                <a:latin typeface="+mj-lt"/>
                <a:cs typeface="Arial" panose="020B0604020202020204" pitchFamily="34" charset="0"/>
              </a:rPr>
              <a:t>901 – U.S. Tax Treaties</a:t>
            </a:r>
          </a:p>
        </p:txBody>
      </p:sp>
      <p:sp>
        <p:nvSpPr>
          <p:cNvPr id="5" name="TextBox 4"/>
          <p:cNvSpPr txBox="1"/>
          <p:nvPr/>
        </p:nvSpPr>
        <p:spPr>
          <a:xfrm>
            <a:off x="43869" y="6477000"/>
            <a:ext cx="794331" cy="369332"/>
          </a:xfrm>
          <a:prstGeom prst="rect">
            <a:avLst/>
          </a:prstGeom>
          <a:noFill/>
        </p:spPr>
        <p:txBody>
          <a:bodyPr wrap="square" rtlCol="0">
            <a:spAutoFit/>
          </a:bodyPr>
          <a:lstStyle/>
          <a:p>
            <a:r>
              <a:rPr lang="en-US" dirty="0" smtClean="0"/>
              <a:t>51</a:t>
            </a:r>
            <a:endParaRPr lang="en-US" dirty="0"/>
          </a:p>
        </p:txBody>
      </p:sp>
    </p:spTree>
    <p:extLst>
      <p:ext uri="{BB962C8B-B14F-4D97-AF65-F5344CB8AC3E}">
        <p14:creationId xmlns:p14="http://schemas.microsoft.com/office/powerpoint/2010/main" val="3899517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9232710" cy="457200"/>
          </a:xfrm>
        </p:spPr>
        <p:txBody>
          <a:bodyPr>
            <a:noAutofit/>
          </a:bodyPr>
          <a:lstStyle/>
          <a:p>
            <a:r>
              <a:rPr lang="en-US" sz="3200" dirty="0" smtClean="0"/>
              <a:t>Links of Interest</a:t>
            </a:r>
            <a:br>
              <a:rPr lang="en-US" sz="3200" dirty="0" smtClean="0"/>
            </a:br>
            <a:endParaRPr lang="en-US" sz="3200" dirty="0"/>
          </a:p>
        </p:txBody>
      </p:sp>
      <p:sp>
        <p:nvSpPr>
          <p:cNvPr id="4" name="Content Placeholder 3"/>
          <p:cNvSpPr txBox="1">
            <a:spLocks noGrp="1"/>
          </p:cNvSpPr>
          <p:nvPr>
            <p:ph idx="1"/>
          </p:nvPr>
        </p:nvSpPr>
        <p:spPr>
          <a:xfrm>
            <a:off x="545910" y="1905000"/>
            <a:ext cx="8229600" cy="830997"/>
          </a:xfrm>
          <a:prstGeom prst="rect">
            <a:avLst/>
          </a:prstGeom>
          <a:noFill/>
        </p:spPr>
        <p:txBody>
          <a:bodyPr wrap="square" rtlCol="0">
            <a:spAutoFit/>
          </a:bodyPr>
          <a:lstStyle/>
          <a:p>
            <a:pPr lvl="0"/>
            <a:r>
              <a:rPr lang="en-US" sz="2400" dirty="0" smtClean="0">
                <a:latin typeface="+mj-lt"/>
              </a:rPr>
              <a:t>The SIUE Foreign </a:t>
            </a:r>
            <a:r>
              <a:rPr lang="en-US" sz="2400" dirty="0">
                <a:latin typeface="+mj-lt"/>
              </a:rPr>
              <a:t>National (NRA) web page </a:t>
            </a:r>
            <a:r>
              <a:rPr lang="en-US" sz="2400" dirty="0" smtClean="0">
                <a:latin typeface="+mj-lt"/>
                <a:hlinkClick r:id="rId3"/>
              </a:rPr>
              <a:t>http</a:t>
            </a:r>
            <a:r>
              <a:rPr lang="en-US" sz="2400" dirty="0">
                <a:latin typeface="+mj-lt"/>
                <a:hlinkClick r:id="rId3"/>
              </a:rPr>
              <a:t>://</a:t>
            </a:r>
            <a:r>
              <a:rPr lang="en-US" sz="2400" dirty="0" smtClean="0">
                <a:latin typeface="+mj-lt"/>
                <a:hlinkClick r:id="rId3"/>
              </a:rPr>
              <a:t>www.siue.edu/humanresources/nra/index.shtml</a:t>
            </a:r>
            <a:endParaRPr lang="en-US" sz="2400" dirty="0">
              <a:latin typeface="+mj-lt"/>
            </a:endParaRPr>
          </a:p>
        </p:txBody>
      </p:sp>
      <p:sp>
        <p:nvSpPr>
          <p:cNvPr id="5" name="TextBox 4"/>
          <p:cNvSpPr txBox="1"/>
          <p:nvPr/>
        </p:nvSpPr>
        <p:spPr>
          <a:xfrm>
            <a:off x="545910" y="3124200"/>
            <a:ext cx="7962900" cy="2308324"/>
          </a:xfrm>
          <a:prstGeom prst="rect">
            <a:avLst/>
          </a:prstGeom>
          <a:noFill/>
        </p:spPr>
        <p:txBody>
          <a:bodyPr wrap="square" rtlCol="0">
            <a:spAutoFit/>
          </a:bodyPr>
          <a:lstStyle/>
          <a:p>
            <a:pPr lvl="0"/>
            <a:r>
              <a:rPr lang="en-US" sz="2400" dirty="0" smtClean="0">
                <a:latin typeface="+mj-lt"/>
              </a:rPr>
              <a:t>Within this website you may access the following links:</a:t>
            </a:r>
          </a:p>
          <a:p>
            <a:pPr lvl="0"/>
            <a:endParaRPr lang="en-US" sz="2400" dirty="0" smtClean="0">
              <a:latin typeface="+mj-lt"/>
            </a:endParaRPr>
          </a:p>
          <a:p>
            <a:pPr marL="285750" indent="-285750">
              <a:buFont typeface="Arial" pitchFamily="34" charset="0"/>
              <a:buChar char="•"/>
            </a:pPr>
            <a:r>
              <a:rPr lang="en-US" sz="2400" dirty="0" smtClean="0">
                <a:latin typeface="+mj-lt"/>
              </a:rPr>
              <a:t>IRS – Internal Revenue Service:  </a:t>
            </a:r>
            <a:r>
              <a:rPr lang="en-US" sz="2400" dirty="0" smtClean="0">
                <a:latin typeface="+mj-lt"/>
                <a:hlinkClick r:id="rId4"/>
              </a:rPr>
              <a:t>www.irs.gov</a:t>
            </a:r>
            <a:endParaRPr lang="en-US" sz="2400" dirty="0" smtClean="0">
              <a:latin typeface="+mj-lt"/>
            </a:endParaRPr>
          </a:p>
          <a:p>
            <a:pPr marL="285750" indent="-285750">
              <a:buFont typeface="Arial" pitchFamily="34" charset="0"/>
              <a:buChar char="•"/>
            </a:pPr>
            <a:r>
              <a:rPr lang="en-US" sz="2400" dirty="0" smtClean="0">
                <a:latin typeface="+mj-lt"/>
              </a:rPr>
              <a:t>International Student Services:  </a:t>
            </a:r>
            <a:r>
              <a:rPr lang="en-US" sz="2400" dirty="0" smtClean="0">
                <a:latin typeface="+mj-lt"/>
                <a:hlinkClick r:id="rId5"/>
              </a:rPr>
              <a:t>www.siue.edu/iss/</a:t>
            </a:r>
            <a:endParaRPr lang="en-US" sz="2400" dirty="0" smtClean="0">
              <a:latin typeface="+mj-lt"/>
            </a:endParaRPr>
          </a:p>
          <a:p>
            <a:pPr marL="285750" indent="-285750">
              <a:buFont typeface="Arial" pitchFamily="34" charset="0"/>
              <a:buChar char="•"/>
            </a:pPr>
            <a:r>
              <a:rPr lang="en-US" sz="2400" dirty="0" smtClean="0">
                <a:latin typeface="+mj-lt"/>
              </a:rPr>
              <a:t>Foreign National (NRA) FAQs</a:t>
            </a:r>
          </a:p>
          <a:p>
            <a:pPr marL="285750" indent="-285750">
              <a:buFont typeface="Arial" pitchFamily="34" charset="0"/>
              <a:buChar char="•"/>
            </a:pPr>
            <a:endParaRPr lang="en-US" sz="2400" dirty="0">
              <a:latin typeface="+mj-lt"/>
            </a:endParaRPr>
          </a:p>
        </p:txBody>
      </p:sp>
      <p:sp>
        <p:nvSpPr>
          <p:cNvPr id="3" name="TextBox 2"/>
          <p:cNvSpPr txBox="1"/>
          <p:nvPr/>
        </p:nvSpPr>
        <p:spPr>
          <a:xfrm>
            <a:off x="81887" y="6412468"/>
            <a:ext cx="527713" cy="369332"/>
          </a:xfrm>
          <a:prstGeom prst="rect">
            <a:avLst/>
          </a:prstGeom>
          <a:noFill/>
        </p:spPr>
        <p:txBody>
          <a:bodyPr wrap="square" rtlCol="0">
            <a:spAutoFit/>
          </a:bodyPr>
          <a:lstStyle/>
          <a:p>
            <a:r>
              <a:rPr lang="en-US" dirty="0" smtClean="0"/>
              <a:t>52</a:t>
            </a:r>
            <a:endParaRPr lang="en-US" dirty="0"/>
          </a:p>
        </p:txBody>
      </p:sp>
    </p:spTree>
    <p:extLst>
      <p:ext uri="{BB962C8B-B14F-4D97-AF65-F5344CB8AC3E}">
        <p14:creationId xmlns:p14="http://schemas.microsoft.com/office/powerpoint/2010/main" val="3742702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8" y="990600"/>
            <a:ext cx="8687043" cy="838200"/>
          </a:xfrm>
        </p:spPr>
        <p:txBody>
          <a:bodyPr>
            <a:normAutofit/>
          </a:bodyPr>
          <a:lstStyle/>
          <a:p>
            <a:r>
              <a:rPr lang="en-US" sz="3200" dirty="0" smtClean="0"/>
              <a:t>Who can I call for help?</a:t>
            </a:r>
            <a:endParaRPr lang="en-US" sz="3200" dirty="0"/>
          </a:p>
        </p:txBody>
      </p:sp>
      <p:sp>
        <p:nvSpPr>
          <p:cNvPr id="4" name="Content Placeholder 12"/>
          <p:cNvSpPr>
            <a:spLocks noGrp="1"/>
          </p:cNvSpPr>
          <p:nvPr>
            <p:ph idx="1"/>
          </p:nvPr>
        </p:nvSpPr>
        <p:spPr>
          <a:xfrm>
            <a:off x="685800" y="2362200"/>
            <a:ext cx="7772400" cy="3429000"/>
          </a:xfrm>
        </p:spPr>
        <p:txBody>
          <a:bodyPr rtlCol="0">
            <a:normAutofit lnSpcReduction="10000"/>
          </a:bodyPr>
          <a:lstStyle/>
          <a:p>
            <a:pPr marL="0" indent="0">
              <a:buNone/>
            </a:pPr>
            <a:r>
              <a:rPr lang="en-US" sz="2400" dirty="0" smtClean="0">
                <a:latin typeface="+mj-lt"/>
              </a:rPr>
              <a:t>For additional information concerning Foreign National/NRA Taxes, please contact in the Office of Human Resources at 618-650-2190 or at the emails below:</a:t>
            </a:r>
          </a:p>
          <a:p>
            <a:pPr marL="0" indent="0">
              <a:buNone/>
            </a:pPr>
            <a:endParaRPr lang="en-US" sz="2400" dirty="0" smtClean="0">
              <a:latin typeface="+mj-lt"/>
            </a:endParaRPr>
          </a:p>
          <a:p>
            <a:pPr marL="0" indent="0">
              <a:buNone/>
            </a:pPr>
            <a:r>
              <a:rPr lang="en-US" sz="2400" dirty="0" smtClean="0">
                <a:latin typeface="+mj-lt"/>
              </a:rPr>
              <a:t> Denise Hunt – Payroll Compliance Manager (</a:t>
            </a:r>
            <a:r>
              <a:rPr lang="en-US" sz="2400" dirty="0" smtClean="0">
                <a:latin typeface="+mj-lt"/>
                <a:hlinkClick r:id="rId3"/>
              </a:rPr>
              <a:t>dhunt@siue.edu</a:t>
            </a:r>
            <a:r>
              <a:rPr lang="en-US" sz="2400" dirty="0" smtClean="0">
                <a:latin typeface="+mj-lt"/>
              </a:rPr>
              <a:t>)   </a:t>
            </a:r>
          </a:p>
          <a:p>
            <a:pPr marL="0" indent="0">
              <a:buNone/>
            </a:pPr>
            <a:endParaRPr lang="en-US" sz="2400" dirty="0" smtClean="0">
              <a:latin typeface="+mj-lt"/>
            </a:endParaRPr>
          </a:p>
          <a:p>
            <a:pPr marL="0" indent="0">
              <a:buNone/>
            </a:pPr>
            <a:r>
              <a:rPr lang="en-US" sz="2400" dirty="0" smtClean="0">
                <a:latin typeface="+mj-lt"/>
              </a:rPr>
              <a:t>Robyn </a:t>
            </a:r>
            <a:r>
              <a:rPr lang="en-US" sz="2400" dirty="0">
                <a:latin typeface="+mj-lt"/>
              </a:rPr>
              <a:t>Courtway </a:t>
            </a:r>
            <a:r>
              <a:rPr lang="en-US" sz="2400" dirty="0" smtClean="0">
                <a:latin typeface="+mj-lt"/>
              </a:rPr>
              <a:t>– Human Resource Officer (</a:t>
            </a:r>
            <a:r>
              <a:rPr lang="en-US" sz="2400" dirty="0" smtClean="0">
                <a:latin typeface="+mj-lt"/>
                <a:hlinkClick r:id="rId4"/>
              </a:rPr>
              <a:t>rcourtw@siue.edu</a:t>
            </a:r>
            <a:r>
              <a:rPr lang="en-US" sz="2400" dirty="0" smtClean="0">
                <a:latin typeface="+mj-lt"/>
              </a:rPr>
              <a:t>) </a:t>
            </a:r>
          </a:p>
        </p:txBody>
      </p:sp>
      <p:sp>
        <p:nvSpPr>
          <p:cNvPr id="5" name="TextBox 4"/>
          <p:cNvSpPr txBox="1"/>
          <p:nvPr/>
        </p:nvSpPr>
        <p:spPr>
          <a:xfrm>
            <a:off x="152400" y="6412468"/>
            <a:ext cx="442603" cy="369332"/>
          </a:xfrm>
          <a:prstGeom prst="rect">
            <a:avLst/>
          </a:prstGeom>
          <a:noFill/>
        </p:spPr>
        <p:txBody>
          <a:bodyPr wrap="square" rtlCol="0">
            <a:spAutoFit/>
          </a:bodyPr>
          <a:lstStyle/>
          <a:p>
            <a:r>
              <a:rPr lang="en-US" dirty="0" smtClean="0"/>
              <a:t>53</a:t>
            </a:r>
            <a:endParaRPr lang="en-US" dirty="0"/>
          </a:p>
        </p:txBody>
      </p:sp>
    </p:spTree>
    <p:extLst>
      <p:ext uri="{BB962C8B-B14F-4D97-AF65-F5344CB8AC3E}">
        <p14:creationId xmlns:p14="http://schemas.microsoft.com/office/powerpoint/2010/main" val="389753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a:bodyPr>
          <a:lstStyle/>
          <a:p>
            <a:r>
              <a:rPr lang="en-US" sz="3200" dirty="0" smtClean="0"/>
              <a:t>Who is a Resident Alien?</a:t>
            </a:r>
            <a:endParaRPr lang="en-US" sz="3200" dirty="0"/>
          </a:p>
        </p:txBody>
      </p:sp>
      <p:sp>
        <p:nvSpPr>
          <p:cNvPr id="4" name="Content Placeholder 12"/>
          <p:cNvSpPr>
            <a:spLocks noGrp="1"/>
          </p:cNvSpPr>
          <p:nvPr>
            <p:ph idx="1"/>
          </p:nvPr>
        </p:nvSpPr>
        <p:spPr>
          <a:xfrm>
            <a:off x="304800" y="2209800"/>
            <a:ext cx="8153400" cy="3733800"/>
          </a:xfrm>
        </p:spPr>
        <p:txBody>
          <a:bodyPr rtlCol="0">
            <a:normAutofit/>
          </a:bodyPr>
          <a:lstStyle/>
          <a:p>
            <a:pPr marL="457200" lvl="1" indent="0">
              <a:buNone/>
              <a:defRPr/>
            </a:pPr>
            <a:endParaRPr lang="en-US" sz="3300" b="1" dirty="0" smtClean="0"/>
          </a:p>
          <a:p>
            <a:pPr marL="457200" lvl="1" indent="0">
              <a:buNone/>
              <a:defRPr/>
            </a:pPr>
            <a:endParaRPr lang="en-US" sz="3800" dirty="0"/>
          </a:p>
        </p:txBody>
      </p:sp>
      <p:sp>
        <p:nvSpPr>
          <p:cNvPr id="3" name="TextBox 2"/>
          <p:cNvSpPr txBox="1"/>
          <p:nvPr/>
        </p:nvSpPr>
        <p:spPr>
          <a:xfrm>
            <a:off x="0" y="6477000"/>
            <a:ext cx="685800" cy="369332"/>
          </a:xfrm>
          <a:prstGeom prst="rect">
            <a:avLst/>
          </a:prstGeom>
          <a:noFill/>
        </p:spPr>
        <p:txBody>
          <a:bodyPr wrap="square" rtlCol="0">
            <a:spAutoFit/>
          </a:bodyPr>
          <a:lstStyle/>
          <a:p>
            <a:r>
              <a:rPr lang="en-US" dirty="0"/>
              <a:t>6</a:t>
            </a:r>
          </a:p>
        </p:txBody>
      </p:sp>
      <p:sp>
        <p:nvSpPr>
          <p:cNvPr id="6" name="Rectangle 5"/>
          <p:cNvSpPr/>
          <p:nvPr/>
        </p:nvSpPr>
        <p:spPr>
          <a:xfrm>
            <a:off x="414266" y="2117749"/>
            <a:ext cx="8191500" cy="3785652"/>
          </a:xfrm>
          <a:prstGeom prst="rect">
            <a:avLst/>
          </a:prstGeom>
        </p:spPr>
        <p:txBody>
          <a:bodyPr wrap="square">
            <a:spAutoFit/>
          </a:bodyPr>
          <a:lstStyle/>
          <a:p>
            <a:r>
              <a:rPr lang="en-US" sz="2400" dirty="0">
                <a:latin typeface="+mj-lt"/>
              </a:rPr>
              <a:t>A permanent resident of the country in which he or she resides but does not have citizenship. To </a:t>
            </a:r>
            <a:r>
              <a:rPr lang="en-US" sz="2400" dirty="0" smtClean="0">
                <a:latin typeface="+mj-lt"/>
              </a:rPr>
              <a:t>meet this U.S. classification, </a:t>
            </a:r>
            <a:r>
              <a:rPr lang="en-US" sz="2400" dirty="0">
                <a:latin typeface="+mj-lt"/>
              </a:rPr>
              <a:t>you </a:t>
            </a:r>
            <a:r>
              <a:rPr lang="en-US" sz="2400" dirty="0" smtClean="0">
                <a:latin typeface="+mj-lt"/>
              </a:rPr>
              <a:t>must:</a:t>
            </a:r>
          </a:p>
          <a:p>
            <a:endParaRPr lang="en-US" sz="2400" dirty="0" smtClean="0">
              <a:latin typeface="+mj-lt"/>
            </a:endParaRPr>
          </a:p>
          <a:p>
            <a:pPr marL="457200" indent="-457200">
              <a:buFont typeface="Arial" panose="020B0604020202020204" pitchFamily="34" charset="0"/>
              <a:buChar char="•"/>
            </a:pPr>
            <a:r>
              <a:rPr lang="en-US" sz="2400" dirty="0" smtClean="0">
                <a:latin typeface="+mj-lt"/>
              </a:rPr>
              <a:t>have a current green card or </a:t>
            </a:r>
            <a:r>
              <a:rPr lang="en-US" sz="2400" dirty="0">
                <a:latin typeface="+mj-lt"/>
              </a:rPr>
              <a:t>have </a:t>
            </a:r>
            <a:r>
              <a:rPr lang="en-US" sz="2400" dirty="0" smtClean="0">
                <a:latin typeface="+mj-lt"/>
              </a:rPr>
              <a:t>had one within </a:t>
            </a:r>
            <a:r>
              <a:rPr lang="en-US" sz="2400" dirty="0">
                <a:latin typeface="+mj-lt"/>
              </a:rPr>
              <a:t>the last </a:t>
            </a:r>
            <a:r>
              <a:rPr lang="en-US" sz="2400" dirty="0" smtClean="0">
                <a:latin typeface="+mj-lt"/>
              </a:rPr>
              <a:t>calendar year. </a:t>
            </a:r>
          </a:p>
          <a:p>
            <a:pPr marL="457200" indent="-457200">
              <a:buFont typeface="Arial" panose="020B0604020202020204" pitchFamily="34" charset="0"/>
              <a:buChar char="•"/>
            </a:pPr>
            <a:endParaRPr lang="en-US" sz="2400" dirty="0" smtClean="0">
              <a:latin typeface="+mj-lt"/>
            </a:endParaRPr>
          </a:p>
          <a:p>
            <a:pPr marL="457200" indent="-457200">
              <a:buFont typeface="Arial" panose="020B0604020202020204" pitchFamily="34" charset="0"/>
              <a:buChar char="•"/>
            </a:pPr>
            <a:r>
              <a:rPr lang="en-US" sz="2400" dirty="0" smtClean="0">
                <a:latin typeface="+mj-lt"/>
              </a:rPr>
              <a:t>have </a:t>
            </a:r>
            <a:r>
              <a:rPr lang="en-US" sz="2400" dirty="0">
                <a:latin typeface="+mj-lt"/>
              </a:rPr>
              <a:t>been </a:t>
            </a:r>
            <a:r>
              <a:rPr lang="en-US" sz="2400" dirty="0" smtClean="0">
                <a:latin typeface="+mj-lt"/>
              </a:rPr>
              <a:t>physically present in </a:t>
            </a:r>
            <a:r>
              <a:rPr lang="en-US" sz="2400" dirty="0">
                <a:latin typeface="+mj-lt"/>
              </a:rPr>
              <a:t>the U.S. for at </a:t>
            </a:r>
            <a:r>
              <a:rPr lang="en-US" sz="2400" dirty="0" smtClean="0">
                <a:latin typeface="+mj-lt"/>
              </a:rPr>
              <a:t>least 31 days in the current year and 183 </a:t>
            </a:r>
            <a:r>
              <a:rPr lang="en-US" sz="2400" dirty="0">
                <a:latin typeface="+mj-lt"/>
              </a:rPr>
              <a:t>days over a three-year period that includes the current year</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266005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a:bodyPr>
          <a:lstStyle/>
          <a:p>
            <a:r>
              <a:rPr lang="en-US" sz="3200" dirty="0" smtClean="0"/>
              <a:t>What is the Green Card test?</a:t>
            </a:r>
            <a:endParaRPr lang="en-US" sz="3200" dirty="0"/>
          </a:p>
        </p:txBody>
      </p:sp>
      <p:sp>
        <p:nvSpPr>
          <p:cNvPr id="4" name="Content Placeholder 12"/>
          <p:cNvSpPr>
            <a:spLocks noGrp="1"/>
          </p:cNvSpPr>
          <p:nvPr>
            <p:ph idx="1"/>
          </p:nvPr>
        </p:nvSpPr>
        <p:spPr>
          <a:xfrm>
            <a:off x="304800" y="1981200"/>
            <a:ext cx="8610600" cy="5029200"/>
          </a:xfrm>
        </p:spPr>
        <p:txBody>
          <a:bodyPr rtlCol="0">
            <a:normAutofit/>
          </a:bodyPr>
          <a:lstStyle/>
          <a:p>
            <a:r>
              <a:rPr lang="en-US" sz="2400" dirty="0">
                <a:latin typeface="+mj-lt"/>
              </a:rPr>
              <a:t>The </a:t>
            </a:r>
            <a:r>
              <a:rPr lang="en-US" sz="2400" dirty="0" smtClean="0">
                <a:latin typeface="+mj-lt"/>
              </a:rPr>
              <a:t>Green Card test </a:t>
            </a:r>
            <a:r>
              <a:rPr lang="en-US" sz="2400" dirty="0">
                <a:latin typeface="+mj-lt"/>
              </a:rPr>
              <a:t>is </a:t>
            </a:r>
            <a:r>
              <a:rPr lang="en-US" sz="2400" dirty="0" smtClean="0">
                <a:latin typeface="+mj-lt"/>
              </a:rPr>
              <a:t>a </a:t>
            </a:r>
            <a:r>
              <a:rPr lang="en-US" sz="2400" dirty="0">
                <a:latin typeface="+mj-lt"/>
              </a:rPr>
              <a:t>U.S. residency status test </a:t>
            </a:r>
            <a:r>
              <a:rPr lang="en-US" sz="2400" dirty="0" smtClean="0">
                <a:latin typeface="+mj-lt"/>
              </a:rPr>
              <a:t>used </a:t>
            </a:r>
            <a:r>
              <a:rPr lang="en-US" sz="2400" dirty="0">
                <a:latin typeface="+mj-lt"/>
              </a:rPr>
              <a:t>to determine whether a non-U.S. citizen will be treated as a resident alien for U.S. tax purposes. </a:t>
            </a:r>
            <a:endParaRPr lang="en-US" sz="2400" dirty="0" smtClean="0">
              <a:latin typeface="+mj-lt"/>
            </a:endParaRPr>
          </a:p>
          <a:p>
            <a:endParaRPr lang="en-US" sz="2400" dirty="0" smtClean="0">
              <a:latin typeface="+mj-lt"/>
            </a:endParaRPr>
          </a:p>
          <a:p>
            <a:r>
              <a:rPr lang="en-US" sz="2400" dirty="0" smtClean="0">
                <a:latin typeface="+mj-lt"/>
              </a:rPr>
              <a:t>The </a:t>
            </a:r>
            <a:r>
              <a:rPr lang="en-US" sz="2400" dirty="0">
                <a:latin typeface="+mj-lt"/>
              </a:rPr>
              <a:t>individual will be deemed to have </a:t>
            </a:r>
            <a:r>
              <a:rPr lang="en-US" sz="2400" dirty="0" smtClean="0">
                <a:latin typeface="+mj-lt"/>
              </a:rPr>
              <a:t>this </a:t>
            </a:r>
            <a:r>
              <a:rPr lang="en-US" sz="2400" dirty="0">
                <a:latin typeface="+mj-lt"/>
              </a:rPr>
              <a:t>status if </a:t>
            </a:r>
            <a:r>
              <a:rPr lang="en-US" sz="2400" dirty="0" smtClean="0">
                <a:latin typeface="+mj-lt"/>
              </a:rPr>
              <a:t>he/she: </a:t>
            </a:r>
            <a:endParaRPr lang="en-US" sz="2400" dirty="0">
              <a:latin typeface="+mj-lt"/>
            </a:endParaRPr>
          </a:p>
          <a:p>
            <a:pPr lvl="1">
              <a:buFont typeface="Courier New" panose="02070309020205020404" pitchFamily="49" charset="0"/>
              <a:buChar char="o"/>
            </a:pPr>
            <a:r>
              <a:rPr lang="en-US" sz="2400" dirty="0">
                <a:latin typeface="+mj-lt"/>
              </a:rPr>
              <a:t>has been granted lawful permanent residence status in the </a:t>
            </a:r>
            <a:r>
              <a:rPr lang="en-US" sz="2400" dirty="0" smtClean="0">
                <a:latin typeface="+mj-lt"/>
              </a:rPr>
              <a:t>U.S.</a:t>
            </a:r>
            <a:endParaRPr lang="en-US" sz="2400" dirty="0">
              <a:latin typeface="+mj-lt"/>
            </a:endParaRPr>
          </a:p>
          <a:p>
            <a:pPr lvl="1">
              <a:buFont typeface="Courier New" panose="02070309020205020404" pitchFamily="49" charset="0"/>
              <a:buChar char="o"/>
            </a:pPr>
            <a:r>
              <a:rPr lang="en-US" sz="2400" dirty="0">
                <a:latin typeface="+mj-lt"/>
              </a:rPr>
              <a:t>has been issued or will receive an alien registration card (also known as a green card) by the Immigration and Naturalization Service (INS). </a:t>
            </a:r>
          </a:p>
          <a:p>
            <a:pPr marL="457200" lvl="1" indent="0">
              <a:buNone/>
              <a:defRPr/>
            </a:pPr>
            <a:endParaRPr lang="en-US" dirty="0" smtClean="0"/>
          </a:p>
        </p:txBody>
      </p:sp>
      <p:sp>
        <p:nvSpPr>
          <p:cNvPr id="3" name="TextBox 2"/>
          <p:cNvSpPr txBox="1"/>
          <p:nvPr/>
        </p:nvSpPr>
        <p:spPr>
          <a:xfrm>
            <a:off x="0" y="6477000"/>
            <a:ext cx="68580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155761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3" y="838200"/>
            <a:ext cx="8229600" cy="838200"/>
          </a:xfrm>
        </p:spPr>
        <p:txBody>
          <a:bodyPr>
            <a:normAutofit fontScale="90000"/>
          </a:bodyPr>
          <a:lstStyle/>
          <a:p>
            <a:r>
              <a:rPr lang="en-US" sz="3600" dirty="0" smtClean="0"/>
              <a:t>What is the Substantial Presence test (SPT)?</a:t>
            </a:r>
            <a:endParaRPr lang="en-US" sz="3600" dirty="0"/>
          </a:p>
        </p:txBody>
      </p:sp>
      <p:sp>
        <p:nvSpPr>
          <p:cNvPr id="3" name="Content Placeholder 2"/>
          <p:cNvSpPr>
            <a:spLocks noGrp="1"/>
          </p:cNvSpPr>
          <p:nvPr>
            <p:ph idx="1"/>
          </p:nvPr>
        </p:nvSpPr>
        <p:spPr>
          <a:xfrm>
            <a:off x="559559" y="1600200"/>
            <a:ext cx="7746241" cy="5073134"/>
          </a:xfrm>
        </p:spPr>
        <p:txBody>
          <a:bodyPr>
            <a:noAutofit/>
          </a:bodyPr>
          <a:lstStyle/>
          <a:p>
            <a:pPr marL="0" indent="0">
              <a:buNone/>
            </a:pPr>
            <a:r>
              <a:rPr lang="en-US" sz="2400" dirty="0" smtClean="0">
                <a:latin typeface="+mj-lt"/>
                <a:cs typeface="Arial" panose="020B0604020202020204" pitchFamily="34" charset="0"/>
              </a:rPr>
              <a:t>You </a:t>
            </a:r>
            <a:r>
              <a:rPr lang="en-US" sz="2400" dirty="0">
                <a:latin typeface="+mj-lt"/>
                <a:cs typeface="Arial" panose="020B0604020202020204" pitchFamily="34" charset="0"/>
              </a:rPr>
              <a:t>will be considered a U.S. resident for tax purposes if you meet </a:t>
            </a:r>
            <a:r>
              <a:rPr lang="en-US" sz="2400" dirty="0" smtClean="0">
                <a:latin typeface="+mj-lt"/>
                <a:cs typeface="Arial" panose="020B0604020202020204" pitchFamily="34" charset="0"/>
              </a:rPr>
              <a:t>the Substantial Presence test </a:t>
            </a:r>
            <a:r>
              <a:rPr lang="en-US" sz="2400" dirty="0">
                <a:latin typeface="+mj-lt"/>
                <a:cs typeface="Arial" panose="020B0604020202020204" pitchFamily="34" charset="0"/>
              </a:rPr>
              <a:t>for the calendar year. To meet this test, you must be physically present in the United States on at least:</a:t>
            </a:r>
          </a:p>
          <a:p>
            <a:r>
              <a:rPr lang="en-US" sz="2400" b="1" dirty="0">
                <a:latin typeface="+mj-lt"/>
                <a:cs typeface="Arial" panose="020B0604020202020204" pitchFamily="34" charset="0"/>
              </a:rPr>
              <a:t>31 </a:t>
            </a:r>
            <a:r>
              <a:rPr lang="en-US" sz="2400" dirty="0">
                <a:latin typeface="+mj-lt"/>
                <a:cs typeface="Arial" panose="020B0604020202020204" pitchFamily="34" charset="0"/>
              </a:rPr>
              <a:t>days during the current year, and</a:t>
            </a:r>
          </a:p>
          <a:p>
            <a:r>
              <a:rPr lang="en-US" sz="2400" b="1" dirty="0">
                <a:latin typeface="+mj-lt"/>
                <a:cs typeface="Arial" panose="020B0604020202020204" pitchFamily="34" charset="0"/>
              </a:rPr>
              <a:t>183 </a:t>
            </a:r>
            <a:r>
              <a:rPr lang="en-US" sz="2400" dirty="0">
                <a:latin typeface="+mj-lt"/>
                <a:cs typeface="Arial" panose="020B0604020202020204" pitchFamily="34" charset="0"/>
              </a:rPr>
              <a:t>days during the 3-year period that includes the current year and the 2 years immediately before </a:t>
            </a:r>
            <a:r>
              <a:rPr lang="en-US" sz="2400" dirty="0" smtClean="0">
                <a:latin typeface="+mj-lt"/>
                <a:cs typeface="Arial" panose="020B0604020202020204" pitchFamily="34" charset="0"/>
              </a:rPr>
              <a:t>that </a:t>
            </a:r>
            <a:r>
              <a:rPr lang="en-US" sz="2400" dirty="0">
                <a:latin typeface="+mj-lt"/>
                <a:cs typeface="Arial" panose="020B0604020202020204" pitchFamily="34" charset="0"/>
              </a:rPr>
              <a:t>counting: </a:t>
            </a:r>
          </a:p>
          <a:p>
            <a:pPr lvl="1">
              <a:buFont typeface="Courier New" panose="02070309020205020404" pitchFamily="49" charset="0"/>
              <a:buChar char="o"/>
            </a:pPr>
            <a:r>
              <a:rPr lang="en-US" sz="2400" dirty="0">
                <a:latin typeface="+mj-lt"/>
                <a:cs typeface="Arial" panose="020B0604020202020204" pitchFamily="34" charset="0"/>
              </a:rPr>
              <a:t>All the days you were present in the current </a:t>
            </a:r>
            <a:r>
              <a:rPr lang="en-US" sz="2400" dirty="0" smtClean="0">
                <a:latin typeface="+mj-lt"/>
                <a:cs typeface="Arial" panose="020B0604020202020204" pitchFamily="34" charset="0"/>
              </a:rPr>
              <a:t>year</a:t>
            </a:r>
            <a:endParaRPr lang="en-US" sz="2400" dirty="0">
              <a:latin typeface="+mj-lt"/>
              <a:cs typeface="Arial" panose="020B0604020202020204" pitchFamily="34" charset="0"/>
            </a:endParaRPr>
          </a:p>
          <a:p>
            <a:pPr lvl="1">
              <a:buFont typeface="Courier New" panose="02070309020205020404" pitchFamily="49" charset="0"/>
              <a:buChar char="o"/>
            </a:pPr>
            <a:r>
              <a:rPr lang="en-US" sz="2400" dirty="0">
                <a:latin typeface="+mj-lt"/>
                <a:cs typeface="Arial" panose="020B0604020202020204" pitchFamily="34" charset="0"/>
              </a:rPr>
              <a:t>1/3 of the days you were present in the first year before the current </a:t>
            </a:r>
            <a:r>
              <a:rPr lang="en-US" sz="2400" dirty="0" smtClean="0">
                <a:latin typeface="+mj-lt"/>
                <a:cs typeface="Arial" panose="020B0604020202020204" pitchFamily="34" charset="0"/>
              </a:rPr>
              <a:t>year</a:t>
            </a:r>
            <a:endParaRPr lang="en-US" sz="2400" dirty="0">
              <a:latin typeface="+mj-lt"/>
              <a:cs typeface="Arial" panose="020B0604020202020204" pitchFamily="34" charset="0"/>
            </a:endParaRPr>
          </a:p>
          <a:p>
            <a:pPr lvl="1">
              <a:buFont typeface="Courier New" panose="02070309020205020404" pitchFamily="49" charset="0"/>
              <a:buChar char="o"/>
            </a:pPr>
            <a:r>
              <a:rPr lang="en-US" sz="2400" dirty="0">
                <a:latin typeface="+mj-lt"/>
                <a:cs typeface="Arial" panose="020B0604020202020204" pitchFamily="34" charset="0"/>
              </a:rPr>
              <a:t>1/6 of the days you were present in the second year before the current year.</a:t>
            </a:r>
          </a:p>
          <a:p>
            <a:pPr marL="0" indent="0">
              <a:buNone/>
            </a:pPr>
            <a:endParaRPr lang="en-US" sz="2200" dirty="0">
              <a:cs typeface="Arial" panose="020B0604020202020204" pitchFamily="34" charset="0"/>
            </a:endParaRPr>
          </a:p>
        </p:txBody>
      </p:sp>
      <p:sp>
        <p:nvSpPr>
          <p:cNvPr id="5" name="TextBox 4"/>
          <p:cNvSpPr txBox="1"/>
          <p:nvPr/>
        </p:nvSpPr>
        <p:spPr>
          <a:xfrm>
            <a:off x="26159" y="6400800"/>
            <a:ext cx="53340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426047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3" y="838200"/>
            <a:ext cx="8229600" cy="838200"/>
          </a:xfrm>
        </p:spPr>
        <p:txBody>
          <a:bodyPr>
            <a:normAutofit/>
          </a:bodyPr>
          <a:lstStyle/>
          <a:p>
            <a:r>
              <a:rPr lang="en-US" sz="3200" dirty="0" smtClean="0"/>
              <a:t>Substantial Presence Test Example</a:t>
            </a:r>
            <a:endParaRPr lang="en-US" sz="3200" dirty="0"/>
          </a:p>
        </p:txBody>
      </p:sp>
      <p:sp>
        <p:nvSpPr>
          <p:cNvPr id="3" name="Content Placeholder 2"/>
          <p:cNvSpPr>
            <a:spLocks noGrp="1"/>
          </p:cNvSpPr>
          <p:nvPr>
            <p:ph idx="1"/>
          </p:nvPr>
        </p:nvSpPr>
        <p:spPr>
          <a:xfrm>
            <a:off x="559559" y="1600200"/>
            <a:ext cx="7746241" cy="5073134"/>
          </a:xfrm>
        </p:spPr>
        <p:txBody>
          <a:bodyPr>
            <a:noAutofit/>
          </a:bodyPr>
          <a:lstStyle/>
          <a:p>
            <a:pPr marL="0" indent="0">
              <a:buNone/>
            </a:pPr>
            <a:r>
              <a:rPr lang="en-US" sz="2400" dirty="0" smtClean="0">
                <a:latin typeface="+mj-lt"/>
                <a:cs typeface="Arial" panose="020B0604020202020204" pitchFamily="34" charset="0"/>
              </a:rPr>
              <a:t>Mr. Zin was present in the U.S. 43 days in the current year (2015), 164 days in (2014) and 167 days in (2013).</a:t>
            </a:r>
          </a:p>
          <a:p>
            <a:pPr marL="0" indent="0">
              <a:buNone/>
            </a:pPr>
            <a:r>
              <a:rPr lang="en-US" sz="2400" dirty="0" smtClean="0">
                <a:latin typeface="+mj-lt"/>
                <a:cs typeface="Arial" panose="020B0604020202020204" pitchFamily="34" charset="0"/>
              </a:rPr>
              <a:t>The test is computed under the IRS formula as follows. </a:t>
            </a:r>
            <a:r>
              <a:rPr lang="en-US" sz="2400" b="1" dirty="0" smtClean="0">
                <a:latin typeface="+mj-lt"/>
                <a:cs typeface="Arial" panose="020B0604020202020204" pitchFamily="34" charset="0"/>
              </a:rPr>
              <a:t>Round up to the nearest whole number.</a:t>
            </a:r>
            <a:endParaRPr lang="en-US" sz="2400" b="1" dirty="0">
              <a:latin typeface="+mj-lt"/>
              <a:cs typeface="Arial" panose="020B0604020202020204" pitchFamily="34" charset="0"/>
            </a:endParaRPr>
          </a:p>
          <a:p>
            <a:pPr marL="0" indent="0">
              <a:buNone/>
            </a:pPr>
            <a:r>
              <a:rPr lang="en-US" sz="2400" dirty="0" smtClean="0">
                <a:latin typeface="+mj-lt"/>
                <a:cs typeface="Arial" panose="020B0604020202020204" pitchFamily="34" charset="0"/>
              </a:rPr>
              <a:t>  43 (days in 2015) X 1 	</a:t>
            </a:r>
            <a:r>
              <a:rPr lang="en-US" sz="2400" dirty="0">
                <a:latin typeface="+mj-lt"/>
                <a:cs typeface="Arial" panose="020B0604020202020204" pitchFamily="34" charset="0"/>
              </a:rPr>
              <a:t> </a:t>
            </a:r>
            <a:r>
              <a:rPr lang="en-US" sz="2400" dirty="0" smtClean="0">
                <a:latin typeface="+mj-lt"/>
                <a:cs typeface="Arial" panose="020B0604020202020204" pitchFamily="34" charset="0"/>
              </a:rPr>
              <a:t>               = 43</a:t>
            </a:r>
          </a:p>
          <a:p>
            <a:pPr marL="0" indent="0">
              <a:buNone/>
            </a:pPr>
            <a:r>
              <a:rPr lang="en-US" sz="2400" dirty="0" smtClean="0">
                <a:latin typeface="+mj-lt"/>
                <a:cs typeface="Arial" panose="020B0604020202020204" pitchFamily="34" charset="0"/>
              </a:rPr>
              <a:t>164 (days in 2014) X 1/3 (33.33%)	   = 55</a:t>
            </a:r>
          </a:p>
          <a:p>
            <a:pPr marL="0" indent="0">
              <a:buNone/>
            </a:pPr>
            <a:r>
              <a:rPr lang="en-US" sz="2400" dirty="0" smtClean="0">
                <a:latin typeface="+mj-lt"/>
                <a:cs typeface="Arial" panose="020B0604020202020204" pitchFamily="34" charset="0"/>
              </a:rPr>
              <a:t>167 (days in 2013) X 1/6 (16.67%           </a:t>
            </a:r>
            <a:r>
              <a:rPr lang="en-US" sz="2400" u="sng" dirty="0" smtClean="0">
                <a:latin typeface="+mj-lt"/>
                <a:cs typeface="Arial" panose="020B0604020202020204" pitchFamily="34" charset="0"/>
              </a:rPr>
              <a:t>= 28</a:t>
            </a:r>
          </a:p>
          <a:p>
            <a:pPr marL="0" indent="0">
              <a:buNone/>
            </a:pPr>
            <a:r>
              <a:rPr lang="en-US" sz="2400" b="1" dirty="0" smtClean="0">
                <a:latin typeface="+mj-lt"/>
                <a:cs typeface="Arial" panose="020B0604020202020204" pitchFamily="34" charset="0"/>
              </a:rPr>
              <a:t>Total days in U.S. 		                 126</a:t>
            </a:r>
          </a:p>
          <a:p>
            <a:pPr marL="0" indent="0">
              <a:buNone/>
            </a:pPr>
            <a:endParaRPr lang="en-US" sz="2400" b="1" dirty="0" smtClean="0">
              <a:latin typeface="+mj-lt"/>
              <a:cs typeface="Arial" panose="020B0604020202020204" pitchFamily="34" charset="0"/>
            </a:endParaRPr>
          </a:p>
          <a:p>
            <a:pPr marL="0" indent="0">
              <a:buNone/>
            </a:pPr>
            <a:r>
              <a:rPr lang="en-US" sz="2400" dirty="0" smtClean="0">
                <a:latin typeface="+mj-lt"/>
                <a:cs typeface="Arial" panose="020B0604020202020204" pitchFamily="34" charset="0"/>
              </a:rPr>
              <a:t>In this example, Mr. Zin does </a:t>
            </a:r>
            <a:r>
              <a:rPr lang="en-US" sz="2400" b="1" dirty="0" smtClean="0">
                <a:latin typeface="+mj-lt"/>
                <a:cs typeface="Arial" panose="020B0604020202020204" pitchFamily="34" charset="0"/>
              </a:rPr>
              <a:t>not</a:t>
            </a:r>
            <a:r>
              <a:rPr lang="en-US" sz="2400" dirty="0" smtClean="0">
                <a:latin typeface="+mj-lt"/>
                <a:cs typeface="Arial" panose="020B0604020202020204" pitchFamily="34" charset="0"/>
              </a:rPr>
              <a:t> meet the Substantial Presence test for 2015 since he was not present for at least 183 days during the 3 years.</a:t>
            </a:r>
            <a:r>
              <a:rPr lang="en-US" sz="2400" dirty="0">
                <a:latin typeface="+mj-lt"/>
                <a:cs typeface="Arial" panose="020B0604020202020204" pitchFamily="34" charset="0"/>
              </a:rPr>
              <a:t>  </a:t>
            </a:r>
            <a:r>
              <a:rPr lang="en-US" sz="2400" dirty="0" smtClean="0">
                <a:latin typeface="+mj-lt"/>
                <a:cs typeface="Arial" panose="020B0604020202020204" pitchFamily="34" charset="0"/>
              </a:rPr>
              <a:t>  </a:t>
            </a:r>
          </a:p>
          <a:p>
            <a:pPr marL="0" indent="0">
              <a:buNone/>
            </a:pPr>
            <a:endParaRPr lang="en-US" sz="2200" dirty="0" smtClean="0">
              <a:latin typeface="+mj-lt"/>
              <a:cs typeface="Arial" panose="020B0604020202020204" pitchFamily="34" charset="0"/>
            </a:endParaRPr>
          </a:p>
        </p:txBody>
      </p:sp>
      <p:sp>
        <p:nvSpPr>
          <p:cNvPr id="5" name="TextBox 4"/>
          <p:cNvSpPr txBox="1"/>
          <p:nvPr/>
        </p:nvSpPr>
        <p:spPr>
          <a:xfrm>
            <a:off x="26159" y="6488668"/>
            <a:ext cx="533400"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52440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56970</TotalTime>
  <Words>2335</Words>
  <Application>Microsoft Office PowerPoint</Application>
  <PresentationFormat>On-screen Show (4:3)</PresentationFormat>
  <Paragraphs>341</Paragraphs>
  <Slides>55</Slides>
  <Notes>38</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Custom Design</vt:lpstr>
      <vt:lpstr>Foreign National / Non-Resident Alien (NRA) Taxes</vt:lpstr>
      <vt:lpstr>This SIUE presentation…</vt:lpstr>
      <vt:lpstr>SIUE Foreign Tax Compliance Requirements…</vt:lpstr>
      <vt:lpstr>Who is a Foreign National?</vt:lpstr>
      <vt:lpstr>Who is a Non-Resident Alien (NRA)?</vt:lpstr>
      <vt:lpstr>Who is a Resident Alien?</vt:lpstr>
      <vt:lpstr>What is the Green Card test?</vt:lpstr>
      <vt:lpstr>What is the Substantial Presence test (SPT)?</vt:lpstr>
      <vt:lpstr>Substantial Presence Test Example</vt:lpstr>
      <vt:lpstr>Who is a Resident Alien or Non-Resident   Alien for Tax Purposes?</vt:lpstr>
      <vt:lpstr>How Do I Get Started?  </vt:lpstr>
      <vt:lpstr>Additional forms you may need  </vt:lpstr>
      <vt:lpstr>What documents do I need to gather?  </vt:lpstr>
      <vt:lpstr>Example of required documents : School ID   </vt:lpstr>
      <vt:lpstr>PowerPoint Presentation</vt:lpstr>
      <vt:lpstr>PowerPoint Presentation</vt:lpstr>
      <vt:lpstr>Example of Form I-94 or Form I-94A Arrival/Departure Record</vt:lpstr>
      <vt:lpstr> Example of  Form I-94 Electronic Document:  I-94 Arrival/Departure Form </vt:lpstr>
      <vt:lpstr>PowerPoint Presentation</vt:lpstr>
      <vt:lpstr>What is the Foreign National /NRA Tax Status 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W-8Ben Form?</vt:lpstr>
      <vt:lpstr>Example of completed W-8Ben Form </vt:lpstr>
      <vt:lpstr>Example of completed W-8Ben  Form continued</vt:lpstr>
      <vt:lpstr>Federal and State W-4 Forms and allowances</vt:lpstr>
      <vt:lpstr>Where to find and complete  Federal  and State W-4 Forms</vt:lpstr>
      <vt:lpstr>  Example of a Completed  Federal W-4 Form </vt:lpstr>
      <vt:lpstr>  Example of a Completed Illinois W-4 Form </vt:lpstr>
      <vt:lpstr>What is a Tax Treaty and how will this  benefit me?</vt:lpstr>
      <vt:lpstr>Where can I  find Tax Treaty Information?</vt:lpstr>
      <vt:lpstr> How can I claim tax treaty benefits?</vt:lpstr>
      <vt:lpstr>Example of completed 8233 form </vt:lpstr>
      <vt:lpstr>Example of completed 8233 form continued</vt:lpstr>
      <vt:lpstr>What is a W-7 Form and an ITIN?</vt:lpstr>
      <vt:lpstr>Example of completed W-7 Form</vt:lpstr>
      <vt:lpstr>Example of completed W-7  Form continued</vt:lpstr>
      <vt:lpstr>What type of funds are taxable?</vt:lpstr>
      <vt:lpstr> Non-Qualified  Scholarship Payments (taxable) </vt:lpstr>
      <vt:lpstr>Qualified Scholarship Payments  (non-taxable)  </vt:lpstr>
      <vt:lpstr>What tax forms will I receive from SIUE for tax reporting to the IRS? </vt:lpstr>
      <vt:lpstr>What is Form 1042-S</vt:lpstr>
      <vt:lpstr>Example of 1042-S form</vt:lpstr>
      <vt:lpstr>What is a W-2?</vt:lpstr>
      <vt:lpstr>Example of W-2 form</vt:lpstr>
      <vt:lpstr>Where to  find more information on Foreign National/Non-Resident Alien taxation?</vt:lpstr>
      <vt:lpstr>Links of Interest </vt:lpstr>
      <vt:lpstr>Who can I call for help?</vt:lpstr>
    </vt:vector>
  </TitlesOfParts>
  <Company>Kuwait Oil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 &amp; Cinnamon</dc:title>
  <dc:creator>SMOHIDEE</dc:creator>
  <cp:lastModifiedBy>ITS</cp:lastModifiedBy>
  <cp:revision>723</cp:revision>
  <cp:lastPrinted>2016-01-05T21:15:22Z</cp:lastPrinted>
  <dcterms:created xsi:type="dcterms:W3CDTF">2001-09-23T07:50:15Z</dcterms:created>
  <dcterms:modified xsi:type="dcterms:W3CDTF">2016-01-28T16:33:40Z</dcterms:modified>
</cp:coreProperties>
</file>