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5"/>
  </p:notesMasterIdLst>
  <p:handoutMasterIdLst>
    <p:handoutMasterId r:id="rId76"/>
  </p:handoutMasterIdLst>
  <p:sldIdLst>
    <p:sldId id="256" r:id="rId2"/>
    <p:sldId id="331" r:id="rId3"/>
    <p:sldId id="333" r:id="rId4"/>
    <p:sldId id="332" r:id="rId5"/>
    <p:sldId id="334" r:id="rId6"/>
    <p:sldId id="390" r:id="rId7"/>
    <p:sldId id="336" r:id="rId8"/>
    <p:sldId id="344" r:id="rId9"/>
    <p:sldId id="259" r:id="rId10"/>
    <p:sldId id="338" r:id="rId11"/>
    <p:sldId id="339" r:id="rId12"/>
    <p:sldId id="340" r:id="rId13"/>
    <p:sldId id="382" r:id="rId14"/>
    <p:sldId id="383" r:id="rId15"/>
    <p:sldId id="386" r:id="rId16"/>
    <p:sldId id="387" r:id="rId17"/>
    <p:sldId id="389" r:id="rId18"/>
    <p:sldId id="388" r:id="rId19"/>
    <p:sldId id="258" r:id="rId20"/>
    <p:sldId id="360" r:id="rId21"/>
    <p:sldId id="341" r:id="rId22"/>
    <p:sldId id="343" r:id="rId23"/>
    <p:sldId id="375" r:id="rId24"/>
    <p:sldId id="376" r:id="rId25"/>
    <p:sldId id="391" r:id="rId26"/>
    <p:sldId id="362" r:id="rId27"/>
    <p:sldId id="257" r:id="rId28"/>
    <p:sldId id="260" r:id="rId29"/>
    <p:sldId id="261" r:id="rId30"/>
    <p:sldId id="262" r:id="rId31"/>
    <p:sldId id="346" r:id="rId32"/>
    <p:sldId id="263" r:id="rId33"/>
    <p:sldId id="264" r:id="rId34"/>
    <p:sldId id="368" r:id="rId35"/>
    <p:sldId id="265" r:id="rId36"/>
    <p:sldId id="381" r:id="rId37"/>
    <p:sldId id="266" r:id="rId38"/>
    <p:sldId id="267" r:id="rId39"/>
    <p:sldId id="268" r:id="rId40"/>
    <p:sldId id="269" r:id="rId41"/>
    <p:sldId id="270" r:id="rId42"/>
    <p:sldId id="271" r:id="rId43"/>
    <p:sldId id="272" r:id="rId44"/>
    <p:sldId id="273" r:id="rId45"/>
    <p:sldId id="280" r:id="rId46"/>
    <p:sldId id="274" r:id="rId47"/>
    <p:sldId id="363" r:id="rId48"/>
    <p:sldId id="296" r:id="rId49"/>
    <p:sldId id="369" r:id="rId50"/>
    <p:sldId id="352" r:id="rId51"/>
    <p:sldId id="370" r:id="rId52"/>
    <p:sldId id="377" r:id="rId53"/>
    <p:sldId id="392" r:id="rId54"/>
    <p:sldId id="397" r:id="rId55"/>
    <p:sldId id="396" r:id="rId56"/>
    <p:sldId id="395" r:id="rId57"/>
    <p:sldId id="394" r:id="rId58"/>
    <p:sldId id="393" r:id="rId59"/>
    <p:sldId id="365" r:id="rId60"/>
    <p:sldId id="298" r:id="rId61"/>
    <p:sldId id="299" r:id="rId62"/>
    <p:sldId id="300" r:id="rId63"/>
    <p:sldId id="301" r:id="rId64"/>
    <p:sldId id="303" r:id="rId65"/>
    <p:sldId id="378" r:id="rId66"/>
    <p:sldId id="379" r:id="rId67"/>
    <p:sldId id="384" r:id="rId68"/>
    <p:sldId id="385" r:id="rId69"/>
    <p:sldId id="398" r:id="rId70"/>
    <p:sldId id="399" r:id="rId71"/>
    <p:sldId id="400" r:id="rId72"/>
    <p:sldId id="401" r:id="rId73"/>
    <p:sldId id="337" r:id="rId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476" y="6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-2748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E4A62D-8AE1-491D-A2DD-B700C213557F}" type="datetimeFigureOut">
              <a:rPr lang="en-US" smtClean="0"/>
              <a:pPr/>
              <a:t>4/22/2019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F539E2-8063-4FE9-A26A-91997E88D78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3076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73F759-6DC3-462E-A21F-BCF995D1A9D4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CDE44E-52D5-411C-B51C-08363DAC9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958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DE44E-52D5-411C-B51C-08363DAC9F8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915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6AFA8A-7AE3-4146-B2E0-66E84FDAA79E}" type="datetimeFigureOut">
              <a:rPr lang="en-US" smtClean="0"/>
              <a:pPr/>
              <a:t>4/22/2019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6AFA8A-7AE3-4146-B2E0-66E84FDAA79E}" type="datetimeFigureOut">
              <a:rPr lang="en-US" smtClean="0"/>
              <a:pPr/>
              <a:t>4/22/2019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6AFA8A-7AE3-4146-B2E0-66E84FDAA79E}" type="datetimeFigureOut">
              <a:rPr lang="en-US" smtClean="0"/>
              <a:pPr/>
              <a:t>4/22/2019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6AFA8A-7AE3-4146-B2E0-66E84FDAA79E}" type="datetimeFigureOut">
              <a:rPr lang="en-US" smtClean="0"/>
              <a:pPr/>
              <a:t>4/22/2019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6AFA8A-7AE3-4146-B2E0-66E84FDAA79E}" type="datetimeFigureOut">
              <a:rPr lang="en-US" smtClean="0"/>
              <a:pPr/>
              <a:t>4/22/2019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6AFA8A-7AE3-4146-B2E0-66E84FDAA79E}" type="datetimeFigureOut">
              <a:rPr lang="en-US" smtClean="0"/>
              <a:pPr/>
              <a:t>4/22/2019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6AFA8A-7AE3-4146-B2E0-66E84FDAA79E}" type="datetimeFigureOut">
              <a:rPr lang="en-US" smtClean="0"/>
              <a:pPr/>
              <a:t>4/22/2019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6AFA8A-7AE3-4146-B2E0-66E84FDAA79E}" type="datetimeFigureOut">
              <a:rPr lang="en-US" smtClean="0"/>
              <a:pPr/>
              <a:t>4/22/2019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6AFA8A-7AE3-4146-B2E0-66E84FDAA79E}" type="datetimeFigureOut">
              <a:rPr lang="en-US" smtClean="0"/>
              <a:pPr/>
              <a:t>4/22/2019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6AFA8A-7AE3-4146-B2E0-66E84FDAA79E}" type="datetimeFigureOut">
              <a:rPr lang="en-US" smtClean="0"/>
              <a:pPr/>
              <a:t>4/22/2019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8" name="Picture 7" descr="EdwardsvilleWrdmrk_K_4C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009900" y="6096000"/>
            <a:ext cx="3124200" cy="57630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762000" y="2057400"/>
            <a:ext cx="7772400" cy="147002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2019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Service Awards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295400" y="34290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Group 1</a:t>
            </a:r>
            <a:r>
              <a:rPr lang="en-US" dirty="0" smtClean="0">
                <a:solidFill>
                  <a:srgbClr val="FF0000"/>
                </a:solidFill>
              </a:rPr>
              <a:t>	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10 Year Honorees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667000" y="2057400"/>
            <a:ext cx="4038600" cy="4525963"/>
          </a:xfrm>
        </p:spPr>
        <p:txBody>
          <a:bodyPr/>
          <a:lstStyle/>
          <a:p>
            <a:r>
              <a:rPr lang="en-US" dirty="0" smtClean="0"/>
              <a:t>Dr. Ariel Belasen</a:t>
            </a:r>
            <a:endParaRPr lang="en-US" dirty="0"/>
          </a:p>
          <a:p>
            <a:r>
              <a:rPr lang="en-US" dirty="0"/>
              <a:t>Virginia </a:t>
            </a:r>
            <a:r>
              <a:rPr lang="en-US" dirty="0" smtClean="0"/>
              <a:t>Bell</a:t>
            </a:r>
            <a:endParaRPr lang="en-US" dirty="0"/>
          </a:p>
          <a:p>
            <a:r>
              <a:rPr lang="en-US" dirty="0" smtClean="0"/>
              <a:t>Kristin Best </a:t>
            </a:r>
            <a:r>
              <a:rPr lang="en-US" dirty="0"/>
              <a:t>Kinscherff</a:t>
            </a:r>
          </a:p>
          <a:p>
            <a:r>
              <a:rPr lang="en-US" dirty="0" smtClean="0"/>
              <a:t>Darla Borror</a:t>
            </a:r>
            <a:endParaRPr lang="en-US" dirty="0"/>
          </a:p>
          <a:p>
            <a:r>
              <a:rPr lang="en-US" dirty="0" smtClean="0"/>
              <a:t>Dustin Brueggemann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54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Group 2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10 Year Honorees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362200" y="2057400"/>
            <a:ext cx="4648200" cy="4525963"/>
          </a:xfrm>
        </p:spPr>
        <p:txBody>
          <a:bodyPr/>
          <a:lstStyle/>
          <a:p>
            <a:r>
              <a:rPr lang="en-US" dirty="0" smtClean="0"/>
              <a:t>Jennifer Caumiant</a:t>
            </a:r>
            <a:endParaRPr lang="en-US" dirty="0"/>
          </a:p>
          <a:p>
            <a:r>
              <a:rPr lang="en-US" dirty="0" smtClean="0"/>
              <a:t>Jason Coomer</a:t>
            </a:r>
            <a:endParaRPr lang="en-US" dirty="0"/>
          </a:p>
          <a:p>
            <a:r>
              <a:rPr lang="en-US" dirty="0" smtClean="0"/>
              <a:t>Dorothy Crews</a:t>
            </a:r>
            <a:endParaRPr lang="en-US" dirty="0"/>
          </a:p>
          <a:p>
            <a:r>
              <a:rPr lang="en-US" dirty="0" smtClean="0"/>
              <a:t>Kris Crosby</a:t>
            </a:r>
            <a:endParaRPr lang="en-US" dirty="0"/>
          </a:p>
          <a:p>
            <a:r>
              <a:rPr lang="en-US" dirty="0" smtClean="0"/>
              <a:t>Ruby D'Angelo-Joiner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Group 3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10 Year Honorees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2590800" y="1981200"/>
            <a:ext cx="4419600" cy="4525963"/>
          </a:xfrm>
        </p:spPr>
        <p:txBody>
          <a:bodyPr/>
          <a:lstStyle/>
          <a:p>
            <a:r>
              <a:rPr lang="en-US" dirty="0" smtClean="0"/>
              <a:t>Carol Dappert</a:t>
            </a:r>
            <a:endParaRPr lang="en-US" dirty="0"/>
          </a:p>
          <a:p>
            <a:r>
              <a:rPr lang="en-US" dirty="0" smtClean="0"/>
              <a:t>Dr. Jessica Despain</a:t>
            </a:r>
            <a:endParaRPr lang="en-US" dirty="0"/>
          </a:p>
          <a:p>
            <a:r>
              <a:rPr lang="en-US" dirty="0" smtClean="0"/>
              <a:t>Dr. Jing</a:t>
            </a:r>
            <a:r>
              <a:rPr lang="en-US" dirty="0"/>
              <a:t> </a:t>
            </a:r>
            <a:r>
              <a:rPr lang="en-US" dirty="0" smtClean="0"/>
              <a:t>Fan</a:t>
            </a:r>
            <a:endParaRPr lang="en-US" dirty="0"/>
          </a:p>
          <a:p>
            <a:r>
              <a:rPr lang="en-US" dirty="0" smtClean="0"/>
              <a:t>Christine Gallagher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07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Group 4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10 Year Honorees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2743200" y="2057400"/>
            <a:ext cx="4419600" cy="4525963"/>
          </a:xfrm>
        </p:spPr>
        <p:txBody>
          <a:bodyPr/>
          <a:lstStyle/>
          <a:p>
            <a:r>
              <a:rPr lang="en-US" dirty="0" smtClean="0"/>
              <a:t>Gene Goldsand</a:t>
            </a:r>
            <a:endParaRPr lang="en-US" dirty="0"/>
          </a:p>
          <a:p>
            <a:r>
              <a:rPr lang="en-US" dirty="0" smtClean="0"/>
              <a:t>Dr. Misty</a:t>
            </a:r>
            <a:r>
              <a:rPr lang="en-US" dirty="0"/>
              <a:t> </a:t>
            </a:r>
            <a:r>
              <a:rPr lang="en-US" dirty="0" smtClean="0"/>
              <a:t>Gonzalez</a:t>
            </a:r>
            <a:endParaRPr lang="en-US" dirty="0"/>
          </a:p>
          <a:p>
            <a:r>
              <a:rPr lang="en-US" dirty="0" smtClean="0"/>
              <a:t>Cynthia Horn</a:t>
            </a:r>
            <a:endParaRPr lang="en-US" dirty="0"/>
          </a:p>
          <a:p>
            <a:r>
              <a:rPr lang="en-US" dirty="0" smtClean="0"/>
              <a:t>Brandi Hudson</a:t>
            </a:r>
            <a:endParaRPr lang="en-US" dirty="0"/>
          </a:p>
          <a:p>
            <a:r>
              <a:rPr lang="en-US" dirty="0" smtClean="0"/>
              <a:t>Curtricia Hudson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67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Group </a:t>
            </a:r>
            <a:r>
              <a:rPr lang="en-US" dirty="0"/>
              <a:t>5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10 Year Honorees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2743200" y="2057400"/>
            <a:ext cx="4419600" cy="4525963"/>
          </a:xfrm>
        </p:spPr>
        <p:txBody>
          <a:bodyPr/>
          <a:lstStyle/>
          <a:p>
            <a:r>
              <a:rPr lang="en-US" dirty="0" smtClean="0"/>
              <a:t>Rex Jackson</a:t>
            </a:r>
            <a:endParaRPr lang="en-US" dirty="0"/>
          </a:p>
          <a:p>
            <a:r>
              <a:rPr lang="en-US" dirty="0" smtClean="0"/>
              <a:t>Adrienne Kaesberg</a:t>
            </a:r>
            <a:endParaRPr lang="en-US" dirty="0"/>
          </a:p>
          <a:p>
            <a:r>
              <a:rPr lang="en-US" dirty="0" smtClean="0"/>
              <a:t>Ricky Lallish</a:t>
            </a:r>
            <a:endParaRPr lang="en-US" dirty="0"/>
          </a:p>
          <a:p>
            <a:r>
              <a:rPr lang="en-US" dirty="0" smtClean="0"/>
              <a:t>Mark Lankford</a:t>
            </a:r>
            <a:endParaRPr lang="en-US" dirty="0"/>
          </a:p>
          <a:p>
            <a:r>
              <a:rPr lang="en-US" dirty="0" smtClean="0"/>
              <a:t>Dr. Bryan Lueck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97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Group </a:t>
            </a:r>
            <a:r>
              <a:rPr lang="en-US" dirty="0"/>
              <a:t>6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10 Year Honorees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2819400" y="2057400"/>
            <a:ext cx="4419600" cy="4525963"/>
          </a:xfrm>
        </p:spPr>
        <p:txBody>
          <a:bodyPr/>
          <a:lstStyle/>
          <a:p>
            <a:r>
              <a:rPr lang="en-US" dirty="0" smtClean="0"/>
              <a:t>Kimberly McClellan</a:t>
            </a:r>
            <a:endParaRPr lang="en-US" dirty="0"/>
          </a:p>
          <a:p>
            <a:r>
              <a:rPr lang="en-US" dirty="0" smtClean="0"/>
              <a:t>Melissa McEldowney</a:t>
            </a:r>
            <a:endParaRPr lang="en-US" dirty="0"/>
          </a:p>
          <a:p>
            <a:r>
              <a:rPr lang="en-US" dirty="0" smtClean="0"/>
              <a:t>Dr. Jennifer</a:t>
            </a:r>
            <a:r>
              <a:rPr lang="en-US" dirty="0"/>
              <a:t> </a:t>
            </a:r>
            <a:r>
              <a:rPr lang="en-US" dirty="0" smtClean="0"/>
              <a:t>Miller</a:t>
            </a:r>
            <a:endParaRPr lang="en-US" dirty="0"/>
          </a:p>
          <a:p>
            <a:r>
              <a:rPr lang="en-US" dirty="0" smtClean="0"/>
              <a:t>Summer Murphy</a:t>
            </a:r>
            <a:endParaRPr lang="en-US" dirty="0"/>
          </a:p>
          <a:p>
            <a:r>
              <a:rPr lang="en-US" dirty="0" smtClean="0"/>
              <a:t>Kirt Ormesher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19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Group </a:t>
            </a:r>
            <a:r>
              <a:rPr lang="en-US" dirty="0"/>
              <a:t>7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10 Year Honorees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2667000" y="2133600"/>
            <a:ext cx="4419600" cy="4525963"/>
          </a:xfrm>
        </p:spPr>
        <p:txBody>
          <a:bodyPr/>
          <a:lstStyle/>
          <a:p>
            <a:r>
              <a:rPr lang="en-US" dirty="0" smtClean="0"/>
              <a:t>Joe Pott</a:t>
            </a:r>
            <a:endParaRPr lang="en-US" dirty="0"/>
          </a:p>
          <a:p>
            <a:r>
              <a:rPr lang="en-US" dirty="0" smtClean="0"/>
              <a:t>Phil Ragsdale</a:t>
            </a:r>
            <a:endParaRPr lang="en-US" dirty="0"/>
          </a:p>
          <a:p>
            <a:r>
              <a:rPr lang="en-US" dirty="0" smtClean="0"/>
              <a:t>Darren Rhodes</a:t>
            </a:r>
            <a:endParaRPr lang="en-US" dirty="0"/>
          </a:p>
          <a:p>
            <a:r>
              <a:rPr lang="en-US" dirty="0" smtClean="0"/>
              <a:t>Dr. Carolina</a:t>
            </a:r>
            <a:r>
              <a:rPr lang="en-US" dirty="0"/>
              <a:t> </a:t>
            </a:r>
            <a:r>
              <a:rPr lang="en-US" dirty="0" smtClean="0"/>
              <a:t>Rocha</a:t>
            </a:r>
            <a:endParaRPr lang="en-US" dirty="0"/>
          </a:p>
          <a:p>
            <a:r>
              <a:rPr lang="en-US" dirty="0" smtClean="0"/>
              <a:t>Susan Shanks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5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Group </a:t>
            </a:r>
            <a:r>
              <a:rPr lang="en-US" dirty="0"/>
              <a:t>8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10 Year Honorees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2667000" y="2057400"/>
            <a:ext cx="4419600" cy="4525963"/>
          </a:xfrm>
        </p:spPr>
        <p:txBody>
          <a:bodyPr/>
          <a:lstStyle/>
          <a:p>
            <a:r>
              <a:rPr lang="en-US" dirty="0" smtClean="0"/>
              <a:t>Abby Stephens</a:t>
            </a:r>
            <a:endParaRPr lang="en-US" dirty="0"/>
          </a:p>
          <a:p>
            <a:r>
              <a:rPr lang="en-US" dirty="0"/>
              <a:t>Virginia "</a:t>
            </a:r>
            <a:r>
              <a:rPr lang="en-US" dirty="0" smtClean="0"/>
              <a:t>Ginger” Stricklin</a:t>
            </a:r>
            <a:endParaRPr lang="en-US" dirty="0"/>
          </a:p>
          <a:p>
            <a:r>
              <a:rPr lang="en-US" dirty="0" smtClean="0"/>
              <a:t>Roberta Studnicki</a:t>
            </a:r>
            <a:endParaRPr lang="en-US" dirty="0"/>
          </a:p>
          <a:p>
            <a:r>
              <a:rPr lang="en-US" dirty="0" smtClean="0"/>
              <a:t>Gary Traylor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5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Group </a:t>
            </a:r>
            <a:r>
              <a:rPr lang="en-US" dirty="0"/>
              <a:t>9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10 Year Honorees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2590800" y="2133600"/>
            <a:ext cx="4419600" cy="4525963"/>
          </a:xfrm>
        </p:spPr>
        <p:txBody>
          <a:bodyPr/>
          <a:lstStyle/>
          <a:p>
            <a:r>
              <a:rPr lang="en-US" dirty="0" smtClean="0"/>
              <a:t>Dr. Wendy</a:t>
            </a:r>
            <a:r>
              <a:rPr lang="en-US" dirty="0"/>
              <a:t> </a:t>
            </a:r>
            <a:r>
              <a:rPr lang="en-US" dirty="0" smtClean="0"/>
              <a:t>Weber</a:t>
            </a:r>
            <a:endParaRPr lang="en-US" dirty="0"/>
          </a:p>
          <a:p>
            <a:r>
              <a:rPr lang="en-US" dirty="0" smtClean="0"/>
              <a:t>Dennis Wobbe</a:t>
            </a:r>
            <a:endParaRPr lang="en-US" dirty="0"/>
          </a:p>
          <a:p>
            <a:r>
              <a:rPr lang="en-US" dirty="0" smtClean="0"/>
              <a:t>Dr. Yu-Ping</a:t>
            </a:r>
            <a:r>
              <a:rPr lang="en-US" dirty="0"/>
              <a:t> </a:t>
            </a:r>
            <a:r>
              <a:rPr lang="en-US" dirty="0" smtClean="0"/>
              <a:t>Zeng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31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525963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 smtClean="0"/>
              <a:t>15 Year</a:t>
            </a:r>
          </a:p>
          <a:p>
            <a:pPr marL="0" indent="0" algn="ctr">
              <a:buNone/>
            </a:pPr>
            <a:r>
              <a:rPr lang="en-US" sz="7200" dirty="0" smtClean="0"/>
              <a:t>Service Award</a:t>
            </a:r>
          </a:p>
          <a:p>
            <a:pPr marL="0" indent="0" algn="ctr">
              <a:buNone/>
            </a:pPr>
            <a:r>
              <a:rPr lang="en-US" sz="7200" dirty="0" smtClean="0"/>
              <a:t>Honorees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44247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Employees of the Month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085305" y="1913097"/>
            <a:ext cx="2973388" cy="6397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               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1828800"/>
            <a:ext cx="4040188" cy="39512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2551111" y="1170545"/>
            <a:ext cx="4041775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 March 2018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2520216" y="1778951"/>
            <a:ext cx="4041775" cy="395128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 Kelly Lasiter</a:t>
            </a:r>
            <a:r>
              <a:rPr lang="en-US" dirty="0" smtClean="0">
                <a:solidFill>
                  <a:srgbClr val="FF0000"/>
                </a:solidFill>
              </a:rPr>
              <a:t>   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    Social Work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336" y="2758440"/>
            <a:ext cx="1978103" cy="29717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9296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Group 1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15 Year Honorees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2552700" y="2057400"/>
            <a:ext cx="4038600" cy="4525963"/>
          </a:xfrm>
        </p:spPr>
        <p:txBody>
          <a:bodyPr/>
          <a:lstStyle/>
          <a:p>
            <a:r>
              <a:rPr lang="en-US" dirty="0" smtClean="0"/>
              <a:t>Dr. Alicia</a:t>
            </a:r>
            <a:r>
              <a:rPr lang="en-US" dirty="0"/>
              <a:t> </a:t>
            </a:r>
            <a:r>
              <a:rPr lang="en-US" dirty="0" smtClean="0"/>
              <a:t>Alexander</a:t>
            </a:r>
            <a:endParaRPr lang="en-US" dirty="0"/>
          </a:p>
          <a:p>
            <a:r>
              <a:rPr lang="en-US" dirty="0" smtClean="0"/>
              <a:t>Keith Becherer</a:t>
            </a:r>
            <a:endParaRPr lang="en-US" dirty="0"/>
          </a:p>
          <a:p>
            <a:r>
              <a:rPr lang="en-US" dirty="0" smtClean="0"/>
              <a:t>Phil Brown</a:t>
            </a:r>
            <a:endParaRPr lang="en-US" dirty="0"/>
          </a:p>
          <a:p>
            <a:r>
              <a:rPr lang="en-US" dirty="0" smtClean="0"/>
              <a:t>Todd Burrell</a:t>
            </a:r>
            <a:endParaRPr lang="en-US" dirty="0"/>
          </a:p>
          <a:p>
            <a:r>
              <a:rPr lang="en-US" dirty="0" smtClean="0"/>
              <a:t>Jackie Candela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94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Group 2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15 Year Honorees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2438400" y="1905000"/>
            <a:ext cx="4038600" cy="4525963"/>
          </a:xfrm>
        </p:spPr>
        <p:txBody>
          <a:bodyPr/>
          <a:lstStyle/>
          <a:p>
            <a:r>
              <a:rPr lang="en-US" dirty="0" smtClean="0"/>
              <a:t>Tronda Cunningham</a:t>
            </a:r>
            <a:endParaRPr lang="en-US" dirty="0"/>
          </a:p>
          <a:p>
            <a:r>
              <a:rPr lang="en-US" dirty="0" smtClean="0"/>
              <a:t>Dr. Ann</a:t>
            </a:r>
            <a:r>
              <a:rPr lang="en-US" dirty="0"/>
              <a:t> </a:t>
            </a:r>
            <a:r>
              <a:rPr lang="en-US" dirty="0" smtClean="0"/>
              <a:t>Dirks-Linhorst</a:t>
            </a:r>
            <a:endParaRPr lang="en-US" dirty="0"/>
          </a:p>
          <a:p>
            <a:r>
              <a:rPr lang="en-US" dirty="0" smtClean="0"/>
              <a:t>Leasa Ferry</a:t>
            </a:r>
            <a:endParaRPr lang="en-US" dirty="0"/>
          </a:p>
          <a:p>
            <a:r>
              <a:rPr lang="en-US" dirty="0" smtClean="0"/>
              <a:t>Dr. Jack Glassman</a:t>
            </a:r>
            <a:endParaRPr lang="en-US" dirty="0"/>
          </a:p>
          <a:p>
            <a:r>
              <a:rPr lang="en-US" dirty="0" smtClean="0"/>
              <a:t>Dr. Gireesh Gupchup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16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Group 3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15 Year Honorees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2438400" y="1981200"/>
            <a:ext cx="4038600" cy="4525963"/>
          </a:xfrm>
        </p:spPr>
        <p:txBody>
          <a:bodyPr/>
          <a:lstStyle/>
          <a:p>
            <a:r>
              <a:rPr lang="de-DE" dirty="0" smtClean="0"/>
              <a:t>Anne Kates</a:t>
            </a:r>
            <a:endParaRPr lang="de-DE" dirty="0"/>
          </a:p>
          <a:p>
            <a:r>
              <a:rPr lang="de-DE" dirty="0" smtClean="0"/>
              <a:t>Chris Knetzer</a:t>
            </a:r>
            <a:endParaRPr lang="de-DE" dirty="0"/>
          </a:p>
          <a:p>
            <a:r>
              <a:rPr lang="de-DE" dirty="0" smtClean="0"/>
              <a:t>David Kries</a:t>
            </a:r>
            <a:endParaRPr lang="de-DE" dirty="0"/>
          </a:p>
          <a:p>
            <a:r>
              <a:rPr lang="de-DE" dirty="0" smtClean="0"/>
              <a:t>Katherine Ledford</a:t>
            </a:r>
            <a:endParaRPr lang="de-DE" dirty="0"/>
          </a:p>
          <a:p>
            <a:r>
              <a:rPr lang="de-DE" dirty="0" smtClean="0"/>
              <a:t>Dr. Mark</a:t>
            </a:r>
            <a:r>
              <a:rPr lang="de-DE" dirty="0"/>
              <a:t> </a:t>
            </a:r>
            <a:r>
              <a:rPr lang="de-DE" dirty="0" smtClean="0"/>
              <a:t>Luer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7992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Group </a:t>
            </a:r>
            <a:r>
              <a:rPr lang="en-US" dirty="0"/>
              <a:t>4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15 Year Honorees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2438400" y="1905000"/>
            <a:ext cx="4038600" cy="4525963"/>
          </a:xfrm>
        </p:spPr>
        <p:txBody>
          <a:bodyPr/>
          <a:lstStyle/>
          <a:p>
            <a:r>
              <a:rPr lang="en-US" dirty="0" smtClean="0"/>
              <a:t>Dr. Florence Maatita</a:t>
            </a:r>
            <a:endParaRPr lang="en-US" dirty="0"/>
          </a:p>
          <a:p>
            <a:r>
              <a:rPr lang="en-US" dirty="0" smtClean="0"/>
              <a:t>Edward Matecki</a:t>
            </a:r>
            <a:endParaRPr lang="en-US" dirty="0"/>
          </a:p>
          <a:p>
            <a:r>
              <a:rPr lang="en-US" dirty="0" smtClean="0"/>
              <a:t>Bonnie McNeil</a:t>
            </a:r>
            <a:endParaRPr lang="en-US" dirty="0"/>
          </a:p>
          <a:p>
            <a:r>
              <a:rPr lang="en-US" dirty="0" smtClean="0"/>
              <a:t>Gail Munneke</a:t>
            </a:r>
            <a:endParaRPr lang="en-US" dirty="0"/>
          </a:p>
          <a:p>
            <a:r>
              <a:rPr lang="en-US" dirty="0" smtClean="0"/>
              <a:t>Nathaniel </a:t>
            </a:r>
            <a:r>
              <a:rPr lang="en-US" dirty="0" err="1" smtClean="0"/>
              <a:t>O'steen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74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Group </a:t>
            </a:r>
            <a:r>
              <a:rPr lang="en-US" dirty="0"/>
              <a:t>5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15 Year Honorees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2362200" y="2057400"/>
            <a:ext cx="4038600" cy="4525963"/>
          </a:xfrm>
        </p:spPr>
        <p:txBody>
          <a:bodyPr/>
          <a:lstStyle/>
          <a:p>
            <a:r>
              <a:rPr lang="en-US" dirty="0" smtClean="0"/>
              <a:t>Dr. Terri</a:t>
            </a:r>
            <a:r>
              <a:rPr lang="en-US" dirty="0"/>
              <a:t> </a:t>
            </a:r>
            <a:r>
              <a:rPr lang="en-US" dirty="0" smtClean="0"/>
              <a:t>Poirier</a:t>
            </a:r>
            <a:endParaRPr lang="en-US" dirty="0"/>
          </a:p>
          <a:p>
            <a:r>
              <a:rPr lang="en-US" dirty="0" smtClean="0"/>
              <a:t>Sherry </a:t>
            </a:r>
            <a:r>
              <a:rPr lang="en-US" dirty="0" smtClean="0"/>
              <a:t>Pomatto</a:t>
            </a:r>
          </a:p>
          <a:p>
            <a:r>
              <a:rPr lang="en-US" smtClean="0"/>
              <a:t>Jeffrey Price</a:t>
            </a:r>
            <a:endParaRPr lang="en-US" dirty="0"/>
          </a:p>
          <a:p>
            <a:r>
              <a:rPr lang="en-US" dirty="0" smtClean="0"/>
              <a:t>Reginald Randolph </a:t>
            </a:r>
            <a:r>
              <a:rPr lang="en-US" dirty="0"/>
              <a:t>Jr.</a:t>
            </a:r>
          </a:p>
          <a:p>
            <a:r>
              <a:rPr lang="en-US" dirty="0" smtClean="0"/>
              <a:t>Kimberly Robinson</a:t>
            </a:r>
            <a:endParaRPr lang="en-US" dirty="0"/>
          </a:p>
          <a:p>
            <a:r>
              <a:rPr lang="en-US" dirty="0" smtClean="0"/>
              <a:t>Trisha Simmons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28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Group </a:t>
            </a:r>
            <a:r>
              <a:rPr lang="en-US" dirty="0"/>
              <a:t>6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15 Year Honorees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2362200" y="2057400"/>
            <a:ext cx="4038600" cy="4525963"/>
          </a:xfrm>
        </p:spPr>
        <p:txBody>
          <a:bodyPr/>
          <a:lstStyle/>
          <a:p>
            <a:r>
              <a:rPr lang="en-US" dirty="0"/>
              <a:t>Lea	Tompkins</a:t>
            </a:r>
          </a:p>
          <a:p>
            <a:r>
              <a:rPr lang="en-US" dirty="0" smtClean="0"/>
              <a:t>Diana Ward</a:t>
            </a:r>
            <a:endParaRPr lang="en-US" dirty="0"/>
          </a:p>
          <a:p>
            <a:r>
              <a:rPr lang="en-US" dirty="0" smtClean="0"/>
              <a:t>Dr. Susan</a:t>
            </a:r>
            <a:r>
              <a:rPr lang="en-US" dirty="0"/>
              <a:t> </a:t>
            </a:r>
            <a:r>
              <a:rPr lang="en-US" dirty="0" smtClean="0"/>
              <a:t>Wiediger</a:t>
            </a:r>
            <a:endParaRPr lang="en-US" dirty="0"/>
          </a:p>
          <a:p>
            <a:r>
              <a:rPr lang="en-US" dirty="0" smtClean="0"/>
              <a:t>Kathy Woulfe</a:t>
            </a:r>
            <a:endParaRPr lang="en-US" dirty="0"/>
          </a:p>
          <a:p>
            <a:r>
              <a:rPr lang="en-US" dirty="0" smtClean="0"/>
              <a:t>Amanda Wright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54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lvl="0">
              <a:spcBef>
                <a:spcPct val="20000"/>
              </a:spcBef>
            </a:pPr>
            <a:r>
              <a:rPr lang="en-US" sz="7200" dirty="0" smtClean="0">
                <a:solidFill>
                  <a:prstClr val="black"/>
                </a:solidFill>
                <a:ea typeface="+mn-ea"/>
                <a:cs typeface="+mn-cs"/>
              </a:rPr>
              <a:t>20 </a:t>
            </a:r>
            <a:r>
              <a:rPr lang="en-US" sz="7200" dirty="0">
                <a:solidFill>
                  <a:prstClr val="black"/>
                </a:solidFill>
                <a:ea typeface="+mn-ea"/>
                <a:cs typeface="+mn-cs"/>
              </a:rPr>
              <a:t>Year</a:t>
            </a:r>
            <a:br>
              <a:rPr lang="en-US" sz="72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en-US" sz="7200" dirty="0">
                <a:solidFill>
                  <a:prstClr val="black"/>
                </a:solidFill>
                <a:ea typeface="+mn-ea"/>
                <a:cs typeface="+mn-cs"/>
              </a:rPr>
              <a:t>Service Award</a:t>
            </a:r>
            <a:br>
              <a:rPr lang="en-US" sz="72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en-US" sz="7200" dirty="0">
                <a:solidFill>
                  <a:prstClr val="black"/>
                </a:solidFill>
                <a:ea typeface="+mn-ea"/>
                <a:cs typeface="+mn-cs"/>
              </a:rPr>
              <a:t>Honorees</a:t>
            </a:r>
          </a:p>
        </p:txBody>
      </p:sp>
    </p:spTree>
    <p:extLst>
      <p:ext uri="{BB962C8B-B14F-4D97-AF65-F5344CB8AC3E}">
        <p14:creationId xmlns:p14="http://schemas.microsoft.com/office/powerpoint/2010/main" val="162066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Wendy</a:t>
            </a:r>
            <a:r>
              <a:rPr lang="en-US" dirty="0"/>
              <a:t>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Bunker</a:t>
            </a:r>
            <a:r>
              <a:rPr lang="en-US" dirty="0"/>
              <a:t> 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3657600"/>
            <a:ext cx="350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University Housing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133600"/>
            <a:ext cx="4994151" cy="3329434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Sue</a:t>
            </a:r>
            <a:r>
              <a:rPr lang="en-US" dirty="0"/>
              <a:t>	</a:t>
            </a:r>
            <a:r>
              <a:rPr lang="en-US" dirty="0" smtClean="0"/>
              <a:t>Cavaletti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rgbClr val="FF0000"/>
                </a:solidFill>
              </a:rPr>
              <a:t>	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52400" y="342900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3200" dirty="0" smtClean="0">
                <a:solidFill>
                  <a:prstClr val="white"/>
                </a:solidFill>
              </a:rPr>
              <a:t>Psychology</a:t>
            </a:r>
            <a:br>
              <a:rPr lang="en-US" sz="3200" dirty="0" smtClean="0">
                <a:solidFill>
                  <a:prstClr val="white"/>
                </a:solidFill>
              </a:rPr>
            </a:br>
            <a:r>
              <a:rPr lang="en-US" sz="3200" dirty="0" smtClean="0">
                <a:solidFill>
                  <a:prstClr val="white"/>
                </a:solidFill>
              </a:rPr>
              <a:t>Department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293914" y="3158532"/>
            <a:ext cx="367937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Bursar</a:t>
            </a:r>
          </a:p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057400"/>
            <a:ext cx="5033338" cy="3355559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292583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Diane Chappel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5000" y="2667000"/>
            <a:ext cx="27431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Office of Vice Chancellor for Administration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286000"/>
            <a:ext cx="4567645" cy="3045096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145603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Employees of the Month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-29308" y="1097757"/>
            <a:ext cx="4040188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      April 2018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31812" y="1684791"/>
            <a:ext cx="4040188" cy="395128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     </a:t>
            </a:r>
            <a:r>
              <a:rPr lang="en-US" dirty="0"/>
              <a:t> </a:t>
            </a:r>
            <a:r>
              <a:rPr lang="en-US" dirty="0" smtClean="0"/>
              <a:t>Kevin Wathen</a:t>
            </a: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</a:t>
            </a:r>
            <a:r>
              <a:rPr lang="en-US" dirty="0">
                <a:solidFill>
                  <a:srgbClr val="FF0000"/>
                </a:solidFill>
              </a:rPr>
              <a:t>Veteran Services</a:t>
            </a: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572000" y="1049383"/>
            <a:ext cx="4041775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  May 2018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747367" y="1635438"/>
            <a:ext cx="4041775" cy="395128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Trish Scheibal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Early Childhood Center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299" y="3045191"/>
            <a:ext cx="2202664" cy="254153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0338" y="2728424"/>
            <a:ext cx="2014322" cy="302739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2351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Kade Cole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3124200"/>
            <a:ext cx="266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Information Technology Services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868157"/>
            <a:ext cx="5711227" cy="3807485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246643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Veronica Corradini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51863" y="3571400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Bursar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99" y="2157754"/>
            <a:ext cx="5118100" cy="3412067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50944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Xanthe Emerick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429000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Registrar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218" y="1752600"/>
            <a:ext cx="5892436" cy="3928290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334066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Gary</a:t>
            </a:r>
            <a:r>
              <a:rPr lang="en-US" dirty="0"/>
              <a:t>	Hicks</a:t>
            </a:r>
            <a:br>
              <a:rPr lang="en-US" dirty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134843"/>
            <a:ext cx="304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Mass Communications</a:t>
            </a:r>
            <a:r>
              <a:rPr lang="en-US" sz="3200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905000"/>
            <a:ext cx="5305356" cy="3536904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109649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Michael Huddle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2999770"/>
            <a:ext cx="2514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Information Technology Services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905000"/>
            <a:ext cx="5486400" cy="3657600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152122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Steve Klein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271391"/>
            <a:ext cx="266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Computer Science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905000"/>
            <a:ext cx="5715000" cy="3810000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176426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Patti Koertge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3118991"/>
            <a:ext cx="266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Administrative </a:t>
            </a:r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Accounting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828800"/>
            <a:ext cx="5562600" cy="3708400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171131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Trisha McCulloch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24600" y="2895598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Early Childhood Center</a:t>
            </a:r>
            <a:r>
              <a:rPr lang="en-US" sz="3200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30" y="1981201"/>
            <a:ext cx="5611176" cy="3740784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241047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Christy</a:t>
            </a:r>
            <a:r>
              <a:rPr lang="en-US" dirty="0"/>
              <a:t> </a:t>
            </a:r>
            <a:r>
              <a:rPr lang="en-US" dirty="0" smtClean="0"/>
              <a:t>McDougal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0" y="3093592"/>
            <a:ext cx="2819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MUC Business Office</a:t>
            </a:r>
            <a:r>
              <a:rPr lang="en-US" sz="3200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905001"/>
            <a:ext cx="5181600" cy="3454400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106336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Josephine Morris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3187320"/>
            <a:ext cx="32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Mass Communications</a:t>
            </a:r>
            <a:r>
              <a:rPr lang="en-US" sz="3200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057400"/>
            <a:ext cx="5005589" cy="3337059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89928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/>
          <a:lstStyle/>
          <a:p>
            <a:r>
              <a:rPr lang="en-US" dirty="0" smtClean="0"/>
              <a:t>Employees of the Month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04800" y="1143000"/>
            <a:ext cx="2973388" cy="639762"/>
          </a:xfrm>
        </p:spPr>
        <p:txBody>
          <a:bodyPr>
            <a:normAutofit fontScale="92500"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         </a:t>
            </a:r>
            <a:r>
              <a:rPr lang="en-US" sz="2600" dirty="0" smtClean="0">
                <a:solidFill>
                  <a:srgbClr val="FF0000"/>
                </a:solidFill>
              </a:rPr>
              <a:t>September  2018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81000" y="1752600"/>
            <a:ext cx="4040188" cy="39512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Cathy Foland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                    </a:t>
            </a:r>
            <a:r>
              <a:rPr lang="en-US" dirty="0" smtClean="0">
                <a:solidFill>
                  <a:srgbClr val="FF0000"/>
                </a:solidFill>
              </a:rPr>
              <a:t>Bursar</a:t>
            </a:r>
            <a:r>
              <a:rPr lang="en-US" sz="2000" dirty="0" smtClean="0">
                <a:solidFill>
                  <a:srgbClr val="FF0000"/>
                </a:solidFill>
              </a:rPr>
              <a:t>	 </a:t>
            </a: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572000" y="1066800"/>
            <a:ext cx="4041775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      October 2018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595446" y="1706562"/>
            <a:ext cx="4041775" cy="3951288"/>
          </a:xfrm>
          <a:effectLst>
            <a:glow rad="101600">
              <a:srgbClr val="FF0000"/>
            </a:glow>
          </a:effectLst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   Gail Erb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      Student Financial Aid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873880"/>
            <a:ext cx="1905000" cy="286197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679" y="2732088"/>
            <a:ext cx="2009839" cy="2971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601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Jerry</a:t>
            </a:r>
            <a:r>
              <a:rPr lang="en-US" dirty="0"/>
              <a:t>	O'Brien</a:t>
            </a:r>
            <a:br>
              <a:rPr lang="en-US" dirty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24600" y="3327112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Social Work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28800"/>
            <a:ext cx="5486400" cy="3657600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306316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Ann Popkess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199" y="3352800"/>
            <a:ext cx="243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School of Nursing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828800"/>
            <a:ext cx="5671455" cy="3780969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301862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Angela Pulliam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3505200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Health Services</a:t>
            </a:r>
            <a:r>
              <a:rPr lang="en-US" sz="3200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549400"/>
            <a:ext cx="3067049" cy="4089399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132548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Allison</a:t>
            </a:r>
            <a:r>
              <a:rPr lang="en-US" dirty="0"/>
              <a:t> </a:t>
            </a:r>
            <a:r>
              <a:rPr lang="en-US" dirty="0" smtClean="0"/>
              <a:t>Thomason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3276600"/>
            <a:ext cx="2209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Historical Studies</a:t>
            </a:r>
            <a:r>
              <a:rPr lang="en-US" sz="3200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828800"/>
            <a:ext cx="5723709" cy="3815806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412589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Brad Whetzel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29400" y="3200400"/>
            <a:ext cx="220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Information Technology Services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828800"/>
            <a:ext cx="5673633" cy="3782422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253769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Beth Winet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48400" y="3429000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Bursar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905000"/>
            <a:ext cx="5257800" cy="3505200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34022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Traci Woolfolk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3505200"/>
            <a:ext cx="2742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Registrar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843" y="1828800"/>
            <a:ext cx="5607957" cy="3738638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44484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2286000"/>
            <a:ext cx="8229600" cy="1143000"/>
          </a:xfrm>
        </p:spPr>
        <p:txBody>
          <a:bodyPr>
            <a:noAutofit/>
          </a:bodyPr>
          <a:lstStyle/>
          <a:p>
            <a:pPr lvl="0">
              <a:spcBef>
                <a:spcPct val="20000"/>
              </a:spcBef>
            </a:pPr>
            <a:r>
              <a:rPr lang="en-US" sz="7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25 </a:t>
            </a:r>
            <a:r>
              <a:rPr lang="en-US" sz="72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Year</a:t>
            </a:r>
            <a:br>
              <a:rPr lang="en-US" sz="72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</a:br>
            <a:r>
              <a:rPr lang="en-US" sz="72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Service Award</a:t>
            </a:r>
            <a:br>
              <a:rPr lang="en-US" sz="72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</a:br>
            <a:r>
              <a:rPr lang="en-US" sz="72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Honorees</a:t>
            </a:r>
          </a:p>
        </p:txBody>
      </p:sp>
    </p:spTree>
    <p:extLst>
      <p:ext uri="{BB962C8B-B14F-4D97-AF65-F5344CB8AC3E}">
        <p14:creationId xmlns:p14="http://schemas.microsoft.com/office/powerpoint/2010/main" val="60498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Lollie Cotten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3352800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Head Start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752600"/>
            <a:ext cx="5239184" cy="3492789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354456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George</a:t>
            </a:r>
            <a:r>
              <a:rPr lang="en-US" dirty="0"/>
              <a:t> </a:t>
            </a:r>
            <a:r>
              <a:rPr lang="en-US" dirty="0" smtClean="0"/>
              <a:t>Engel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3200400"/>
            <a:ext cx="243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Electrical </a:t>
            </a:r>
            <a:r>
              <a:rPr lang="en-US" sz="3200" dirty="0"/>
              <a:t>&amp;</a:t>
            </a:r>
            <a:r>
              <a:rPr lang="en-US" sz="3200" dirty="0" smtClean="0"/>
              <a:t> Computer Engineering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828800"/>
            <a:ext cx="5647984" cy="3765323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23694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Employees of the Month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302" y="1066800"/>
            <a:ext cx="4040188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                  November 2018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676400"/>
            <a:ext cx="4040188" cy="39512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Sally Boutelle</a:t>
            </a:r>
            <a:endParaRPr lang="en-US" dirty="0"/>
          </a:p>
          <a:p>
            <a:pPr marL="0" indent="0"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          </a:t>
            </a:r>
            <a:r>
              <a:rPr lang="en-US" dirty="0" smtClean="0">
                <a:solidFill>
                  <a:srgbClr val="FF0000"/>
                </a:solidFill>
              </a:rPr>
              <a:t>Enrollment Management	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066800"/>
            <a:ext cx="4041775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        December 2018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1676400"/>
            <a:ext cx="4041775" cy="395128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        Tori Reany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          Information Technology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        Services         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866013"/>
            <a:ext cx="2282663" cy="27616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3600" y="3360802"/>
            <a:ext cx="1987315" cy="207830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5856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Michael Mishra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3355409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Music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676400"/>
            <a:ext cx="3153728" cy="3942794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60101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Annette	Musenbrock</a:t>
            </a:r>
            <a:br>
              <a:rPr lang="en-US" dirty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3195191"/>
            <a:ext cx="266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Mathematics 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&amp;</a:t>
            </a:r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Statistics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905000"/>
            <a:ext cx="5486400" cy="3657600"/>
          </a:xfr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414260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Catherine</a:t>
            </a:r>
            <a:r>
              <a:rPr lang="en-US" dirty="0"/>
              <a:t>	Santanello</a:t>
            </a:r>
            <a:br>
              <a:rPr lang="en-US" dirty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44381" y="3142446"/>
            <a:ext cx="2667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School of Pharmacy</a:t>
            </a:r>
            <a:endParaRPr lang="en-US" sz="2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342" y="1676400"/>
            <a:ext cx="5829300" cy="3886200"/>
          </a:xfrm>
          <a:effectLst>
            <a:glow rad="101600">
              <a:srgbClr val="FF0000"/>
            </a:glo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6879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Chief Kevin</a:t>
            </a:r>
            <a:r>
              <a:rPr lang="en-US" dirty="0"/>
              <a:t> </a:t>
            </a:r>
            <a:r>
              <a:rPr lang="en-US" dirty="0" smtClean="0"/>
              <a:t>Schmoll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8762" y="3505200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Police Services</a:t>
            </a:r>
            <a:endParaRPr 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981200"/>
            <a:ext cx="5138783" cy="3425855"/>
          </a:xfrm>
          <a:effectLst>
            <a:glow rad="101600">
              <a:srgbClr val="FF0000"/>
            </a:glo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7014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Kara Shustrin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169" y="2819400"/>
            <a:ext cx="2667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Office of the Vice Chancellor of Student Affairs</a:t>
            </a:r>
            <a:endParaRPr 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323" y="1676400"/>
            <a:ext cx="5829300" cy="3886200"/>
          </a:xfrm>
          <a:effectLst>
            <a:glow rad="101600">
              <a:srgbClr val="FF0000"/>
            </a:glo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4891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Dawn Sparks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3505200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Bursar</a:t>
            </a:r>
            <a:endParaRPr 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1676400"/>
            <a:ext cx="3352800" cy="4165921"/>
          </a:xfrm>
          <a:effectLst>
            <a:glow rad="101600">
              <a:srgbClr val="FF0000"/>
            </a:glo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78249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Tracy Wall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34816" y="3200400"/>
            <a:ext cx="266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Student Financial Aid</a:t>
            </a:r>
            <a:r>
              <a:rPr lang="en-US" sz="3200" dirty="0"/>
              <a:t>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599" y="1676401"/>
            <a:ext cx="5829300" cy="3886200"/>
          </a:xfrm>
          <a:effectLst>
            <a:glow rad="101600">
              <a:srgbClr val="FF0000"/>
            </a:glo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47459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Angela White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377" y="2895600"/>
            <a:ext cx="2667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Education, Health 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&amp; Human Behavior </a:t>
            </a:r>
            <a:endParaRPr 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599" y="1676401"/>
            <a:ext cx="5829300" cy="3886200"/>
          </a:xfrm>
          <a:effectLst>
            <a:glow rad="101600">
              <a:srgbClr val="FF0000"/>
            </a:glo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22585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Duff</a:t>
            </a:r>
            <a:r>
              <a:rPr lang="en-US" dirty="0"/>
              <a:t> </a:t>
            </a:r>
            <a:r>
              <a:rPr lang="en-US" dirty="0" smtClean="0"/>
              <a:t>Wrobbel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23" y="3048000"/>
            <a:ext cx="2667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Applied </a:t>
            </a:r>
            <a:r>
              <a:rPr lang="en-US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Communication </a:t>
            </a: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Studies</a:t>
            </a:r>
            <a:r>
              <a:rPr lang="en-US" sz="2800" dirty="0"/>
              <a:t>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0" y="1714500"/>
            <a:ext cx="5829300" cy="3886200"/>
          </a:xfrm>
          <a:effectLst>
            <a:glow rad="101600">
              <a:srgbClr val="FF0000"/>
            </a:glo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61312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0980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prstClr val="black"/>
                </a:solidFill>
                <a:latin typeface="+mn-lt"/>
              </a:rPr>
              <a:t>30 </a:t>
            </a:r>
            <a:r>
              <a:rPr lang="en-US" sz="7200" dirty="0">
                <a:solidFill>
                  <a:prstClr val="black"/>
                </a:solidFill>
                <a:latin typeface="+mn-lt"/>
              </a:rPr>
              <a:t>Year</a:t>
            </a:r>
            <a:br>
              <a:rPr lang="en-US" sz="7200" dirty="0">
                <a:solidFill>
                  <a:prstClr val="black"/>
                </a:solidFill>
                <a:latin typeface="+mn-lt"/>
              </a:rPr>
            </a:br>
            <a:r>
              <a:rPr lang="en-US" sz="7200" dirty="0">
                <a:solidFill>
                  <a:prstClr val="black"/>
                </a:solidFill>
                <a:latin typeface="+mn-lt"/>
              </a:rPr>
              <a:t>Service Award</a:t>
            </a:r>
            <a:br>
              <a:rPr lang="en-US" sz="7200" dirty="0">
                <a:solidFill>
                  <a:prstClr val="black"/>
                </a:solidFill>
                <a:latin typeface="+mn-lt"/>
              </a:rPr>
            </a:br>
            <a:r>
              <a:rPr lang="en-US" sz="7200" dirty="0">
                <a:solidFill>
                  <a:prstClr val="black"/>
                </a:solidFill>
                <a:latin typeface="+mn-lt"/>
              </a:rPr>
              <a:t>Honorees</a:t>
            </a:r>
            <a:endParaRPr lang="en-US" sz="4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338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Employees of the Month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302" y="1066800"/>
            <a:ext cx="4040188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          January 2019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676400"/>
            <a:ext cx="4040188" cy="39512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Angela Pritchett</a:t>
            </a:r>
            <a:endParaRPr lang="en-US" dirty="0"/>
          </a:p>
          <a:p>
            <a:pPr marL="0" indent="0"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       </a:t>
            </a:r>
            <a:r>
              <a:rPr lang="en-US" dirty="0" smtClean="0">
                <a:solidFill>
                  <a:srgbClr val="FF0000"/>
                </a:solidFill>
              </a:rPr>
              <a:t>School of Dental Medicine	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066800"/>
            <a:ext cx="4041775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        February 2019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1676400"/>
            <a:ext cx="4041775" cy="395128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          Tom Dougherty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          Campus Recreation         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939617"/>
            <a:ext cx="2101619" cy="28114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3600" y="2778125"/>
            <a:ext cx="1983106" cy="29793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8229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Gail Erb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FF0000"/>
                </a:solidFill>
              </a:rPr>
              <a:t>30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48400" y="2971800"/>
            <a:ext cx="251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Student Financial Aid</a:t>
            </a:r>
            <a:r>
              <a:rPr lang="en-US" sz="3200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981200"/>
            <a:ext cx="5143500" cy="3429000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370294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Linda Hahn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FF0000"/>
                </a:solidFill>
              </a:rPr>
              <a:t>30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61922" y="3048000"/>
            <a:ext cx="25712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Student Financial Aid</a:t>
            </a:r>
            <a:r>
              <a:rPr lang="en-US" sz="3200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22" y="1828800"/>
            <a:ext cx="5372100" cy="3581400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247890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Brad</a:t>
            </a:r>
            <a:r>
              <a:rPr lang="en-US" dirty="0"/>
              <a:t> </a:t>
            </a:r>
            <a:r>
              <a:rPr lang="en-US" dirty="0" smtClean="0"/>
              <a:t>Hewitt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FF0000"/>
                </a:solidFill>
              </a:rPr>
              <a:t>30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3080891"/>
            <a:ext cx="259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Intercollegiate 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Athletics</a:t>
            </a:r>
            <a:r>
              <a:rPr lang="en-US" sz="3200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676400"/>
            <a:ext cx="2620685" cy="3937180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302672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Sally</a:t>
            </a:r>
            <a:r>
              <a:rPr lang="en-US" dirty="0"/>
              <a:t> </a:t>
            </a:r>
            <a:r>
              <a:rPr lang="en-US" dirty="0" smtClean="0"/>
              <a:t>Mullen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FF0000"/>
                </a:solidFill>
              </a:rPr>
              <a:t>30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24600" y="2895600"/>
            <a:ext cx="259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Student Financial Aid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7400"/>
            <a:ext cx="5063444" cy="3375629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354690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Earleen</a:t>
            </a:r>
            <a:r>
              <a:rPr lang="en-US" dirty="0"/>
              <a:t> </a:t>
            </a:r>
            <a:r>
              <a:rPr lang="en-US" dirty="0" smtClean="0"/>
              <a:t>Patterson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FF0000"/>
                </a:solidFill>
              </a:rPr>
              <a:t>30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86400" y="2740848"/>
            <a:ext cx="2667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Student Opportunities for Academic Results 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412" y="1600200"/>
            <a:ext cx="2688193" cy="4038600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56047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Mary </a:t>
            </a:r>
            <a:r>
              <a:rPr lang="en-US" dirty="0" smtClean="0"/>
              <a:t>Kay Rehkemper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FF0000"/>
                </a:solidFill>
              </a:rPr>
              <a:t>30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80908" y="2911958"/>
            <a:ext cx="2667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Office of the Vice Chancellor of Administration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828800"/>
            <a:ext cx="5451565" cy="3634376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313755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Michael</a:t>
            </a:r>
            <a:r>
              <a:rPr lang="en-US" dirty="0"/>
              <a:t> </a:t>
            </a:r>
            <a:r>
              <a:rPr lang="en-US" dirty="0" smtClean="0"/>
              <a:t>Schultz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FF0000"/>
                </a:solidFill>
              </a:rPr>
              <a:t>30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19800" y="3225646"/>
            <a:ext cx="266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University Housing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905000"/>
            <a:ext cx="5486400" cy="3657600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158624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Toni Taylor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FF0000"/>
                </a:solidFill>
              </a:rPr>
              <a:t>30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34100" y="3004691"/>
            <a:ext cx="266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Student Financial Aid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752600"/>
            <a:ext cx="5372100" cy="3581400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142803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Curtiseena Wilson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FF0000"/>
                </a:solidFill>
              </a:rPr>
              <a:t>30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40315" y="3200400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Head Start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28800"/>
            <a:ext cx="5486400" cy="3657600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93074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0980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prstClr val="black"/>
                </a:solidFill>
                <a:latin typeface="+mn-lt"/>
              </a:rPr>
              <a:t>35 </a:t>
            </a:r>
            <a:r>
              <a:rPr lang="en-US" sz="7200" dirty="0">
                <a:solidFill>
                  <a:prstClr val="black"/>
                </a:solidFill>
                <a:latin typeface="+mn-lt"/>
              </a:rPr>
              <a:t>Year</a:t>
            </a:r>
            <a:br>
              <a:rPr lang="en-US" sz="7200" dirty="0">
                <a:solidFill>
                  <a:prstClr val="black"/>
                </a:solidFill>
                <a:latin typeface="+mn-lt"/>
              </a:rPr>
            </a:br>
            <a:r>
              <a:rPr lang="en-US" sz="7200" dirty="0">
                <a:solidFill>
                  <a:prstClr val="black"/>
                </a:solidFill>
                <a:latin typeface="+mn-lt"/>
              </a:rPr>
              <a:t>Service Award</a:t>
            </a:r>
            <a:br>
              <a:rPr lang="en-US" sz="7200" dirty="0">
                <a:solidFill>
                  <a:prstClr val="black"/>
                </a:solidFill>
                <a:latin typeface="+mn-lt"/>
              </a:rPr>
            </a:br>
            <a:r>
              <a:rPr lang="en-US" sz="7200" dirty="0">
                <a:solidFill>
                  <a:prstClr val="black"/>
                </a:solidFill>
                <a:latin typeface="+mn-lt"/>
              </a:rPr>
              <a:t>Honorees</a:t>
            </a:r>
            <a:endParaRPr lang="en-US" sz="4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440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Employees of the Month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61491" y="1240339"/>
            <a:ext cx="4040188" cy="518319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en-US" dirty="0" smtClean="0">
                <a:solidFill>
                  <a:srgbClr val="FF0000"/>
                </a:solidFill>
              </a:rPr>
              <a:t>   March 2019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89312" y="1782762"/>
            <a:ext cx="4040188" cy="3951288"/>
          </a:xfrm>
        </p:spPr>
        <p:txBody>
          <a:bodyPr/>
          <a:lstStyle/>
          <a:p>
            <a:pPr marL="0" indent="0">
              <a:lnSpc>
                <a:spcPts val="2880"/>
              </a:lnSpc>
              <a:spcBef>
                <a:spcPts val="0"/>
              </a:spcBef>
              <a:buNone/>
            </a:pPr>
            <a:r>
              <a:rPr lang="en-US" dirty="0" smtClean="0"/>
              <a:t> </a:t>
            </a:r>
            <a:r>
              <a:rPr lang="en-US" dirty="0"/>
              <a:t> </a:t>
            </a:r>
            <a:r>
              <a:rPr lang="en-US" dirty="0" smtClean="0"/>
              <a:t>             Bill Weidler</a:t>
            </a:r>
          </a:p>
          <a:p>
            <a:pPr marL="0" indent="0">
              <a:lnSpc>
                <a:spcPts val="2880"/>
              </a:lnSpc>
              <a:spcBef>
                <a:spcPts val="0"/>
              </a:spcBef>
              <a:buNone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   Lovejoy Library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066800"/>
            <a:ext cx="4041775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 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6137" y="1600200"/>
            <a:ext cx="4041775" cy="395128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   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     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971800"/>
            <a:ext cx="3065612" cy="204409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807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Angela Cotton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FF0000"/>
                </a:solidFill>
              </a:rPr>
              <a:t>35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25540" y="3233291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Head Start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05000"/>
            <a:ext cx="5600700" cy="3733800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406110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Edward Knowles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FF0000"/>
                </a:solidFill>
              </a:rPr>
              <a:t>35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2729952"/>
            <a:ext cx="266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Information Technology Services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752600"/>
            <a:ext cx="5340998" cy="3560665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9724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Shari Renken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FF0000"/>
                </a:solidFill>
              </a:rPr>
              <a:t>35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0" y="2971800"/>
            <a:ext cx="2819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Information Technology Services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905001"/>
            <a:ext cx="5181600" cy="3454400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243435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1066800"/>
            <a:ext cx="7239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/>
              <a:t>Congratulations to all </a:t>
            </a:r>
          </a:p>
          <a:p>
            <a:pPr algn="ctr"/>
            <a:r>
              <a:rPr lang="en-US" sz="8000" dirty="0" smtClean="0"/>
              <a:t>Honorees!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158152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71600" y="1676400"/>
            <a:ext cx="6324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 Chancellor </a:t>
            </a:r>
          </a:p>
          <a:p>
            <a:pPr algn="ctr"/>
            <a:r>
              <a:rPr lang="en-US" sz="4000" dirty="0" smtClean="0"/>
              <a:t>Randy Pembrook</a:t>
            </a:r>
          </a:p>
          <a:p>
            <a:pPr algn="ctr"/>
            <a:r>
              <a:rPr lang="en-US" sz="4000" dirty="0" smtClean="0"/>
              <a:t>2019 Service Awards </a:t>
            </a:r>
          </a:p>
          <a:p>
            <a:pPr algn="ctr"/>
            <a:r>
              <a:rPr lang="en-US" sz="4000" dirty="0" smtClean="0"/>
              <a:t>Address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31801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 smtClean="0"/>
              <a:t>10 Year</a:t>
            </a:r>
          </a:p>
          <a:p>
            <a:pPr marL="0" indent="0" algn="ctr">
              <a:buNone/>
            </a:pPr>
            <a:r>
              <a:rPr lang="en-US" sz="7200" dirty="0" smtClean="0"/>
              <a:t>Service Award</a:t>
            </a:r>
          </a:p>
          <a:p>
            <a:pPr marL="0" indent="0" algn="ctr">
              <a:buNone/>
            </a:pPr>
            <a:r>
              <a:rPr lang="en-US" sz="7200" dirty="0" smtClean="0"/>
              <a:t>Honorees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0978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UE Slide Master - Institutiona_Whit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SIUE Slide Master - Institutiona_Whitel</Template>
  <TotalTime>13276</TotalTime>
  <Words>583</Words>
  <Application>Microsoft Office PowerPoint</Application>
  <PresentationFormat>On-screen Show (4:3)</PresentationFormat>
  <Paragraphs>242</Paragraphs>
  <Slides>73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6" baseType="lpstr">
      <vt:lpstr>Arial</vt:lpstr>
      <vt:lpstr>Calibri</vt:lpstr>
      <vt:lpstr>SIUE Slide Master - Institutiona_Whitel</vt:lpstr>
      <vt:lpstr>PowerPoint Presentation</vt:lpstr>
      <vt:lpstr>Employees of the Month</vt:lpstr>
      <vt:lpstr>Employees of the Month</vt:lpstr>
      <vt:lpstr>Employees of the Month</vt:lpstr>
      <vt:lpstr>Employees of the Month</vt:lpstr>
      <vt:lpstr>Employees of the Month</vt:lpstr>
      <vt:lpstr>Employees of the Month</vt:lpstr>
      <vt:lpstr>PowerPoint Presentation</vt:lpstr>
      <vt:lpstr>  </vt:lpstr>
      <vt:lpstr>Group 1  10 Year Honorees</vt:lpstr>
      <vt:lpstr>Group 2 10 Year Honorees</vt:lpstr>
      <vt:lpstr>Group 3 10 Year Honorees</vt:lpstr>
      <vt:lpstr>Group 4 10 Year Honorees</vt:lpstr>
      <vt:lpstr>Group 5 10 Year Honorees</vt:lpstr>
      <vt:lpstr>Group 6 10 Year Honorees</vt:lpstr>
      <vt:lpstr>Group 7 10 Year Honorees</vt:lpstr>
      <vt:lpstr>Group 8 10 Year Honorees</vt:lpstr>
      <vt:lpstr>Group 9 10 Year Honorees</vt:lpstr>
      <vt:lpstr>PowerPoint Presentation</vt:lpstr>
      <vt:lpstr>Group 1 15 Year Honorees</vt:lpstr>
      <vt:lpstr>Group 2 15 Year Honorees</vt:lpstr>
      <vt:lpstr>Group 3 15 Year Honorees </vt:lpstr>
      <vt:lpstr>Group 4 15 Year Honorees </vt:lpstr>
      <vt:lpstr>Group 5 15 Year Honorees </vt:lpstr>
      <vt:lpstr>Group 6 15 Year Honorees </vt:lpstr>
      <vt:lpstr>20 Year Service Award Honorees</vt:lpstr>
      <vt:lpstr>Wendy Bunker  20 Years of Service </vt:lpstr>
      <vt:lpstr>  Sue Cavaletti 20 Years of Service </vt:lpstr>
      <vt:lpstr>Diane Chappel 20 Years of Service</vt:lpstr>
      <vt:lpstr>Kade Cole 20 Years of Service</vt:lpstr>
      <vt:lpstr>Veronica Corradini 20 Years of Service</vt:lpstr>
      <vt:lpstr>Xanthe Emerick 20 Years of Service</vt:lpstr>
      <vt:lpstr>Dr. Gary Hicks 20 Years of Service</vt:lpstr>
      <vt:lpstr>Michael Huddle 20 Years of Service</vt:lpstr>
      <vt:lpstr>Steve Klein 20 Years of Service</vt:lpstr>
      <vt:lpstr>Patti Koertge 20 Years of Service</vt:lpstr>
      <vt:lpstr> Trisha McCulloch 20 Years of Service</vt:lpstr>
      <vt:lpstr>Christy McDougal 20 Years of Service</vt:lpstr>
      <vt:lpstr>Josephine Morris 20 Years of Service</vt:lpstr>
      <vt:lpstr>Dr. Jerry O'Brien 20 Years of Service</vt:lpstr>
      <vt:lpstr>Dr. Ann Popkess 20 Years of Service</vt:lpstr>
      <vt:lpstr>Angela Pulliam 20 Years of Service</vt:lpstr>
      <vt:lpstr>Dr. Allison Thomason 20 Years of Service</vt:lpstr>
      <vt:lpstr>Brad Whetzel 20 Years of Service</vt:lpstr>
      <vt:lpstr>Beth Winet 20 Years of Service</vt:lpstr>
      <vt:lpstr>Traci Woolfolk 20 Years of Service</vt:lpstr>
      <vt:lpstr>25 Year Service Award Honorees</vt:lpstr>
      <vt:lpstr>Lollie Cotten 25 Years of Service</vt:lpstr>
      <vt:lpstr>Dr. George Engel 25 Years of Service</vt:lpstr>
      <vt:lpstr>Dr. Michael Mishra 25 Years of Service</vt:lpstr>
      <vt:lpstr>Annette Musenbrock 25 Years of Service</vt:lpstr>
      <vt:lpstr>Dr. Catherine Santanello 25 Years of Service</vt:lpstr>
      <vt:lpstr>Chief Kevin Schmoll 25 Years of Service</vt:lpstr>
      <vt:lpstr>Kara Shustrin 25 Years of Service</vt:lpstr>
      <vt:lpstr>Dawn Sparks 25 Years of Service</vt:lpstr>
      <vt:lpstr>Tracy Wall 25 Years of Service</vt:lpstr>
      <vt:lpstr>Angela White 25 Years of Service</vt:lpstr>
      <vt:lpstr>Dr. Duff Wrobbel 25 Years of Service</vt:lpstr>
      <vt:lpstr>30 Year Service Award Honorees</vt:lpstr>
      <vt:lpstr>Gail Erb 30 Years of Service</vt:lpstr>
      <vt:lpstr>Linda Hahn 30 Years of Service</vt:lpstr>
      <vt:lpstr>Dr. Brad Hewitt 30 Years of Service</vt:lpstr>
      <vt:lpstr>Sally Mullen 30 Years of Service</vt:lpstr>
      <vt:lpstr>Dr. Earleen Patterson 30 Years of Service</vt:lpstr>
      <vt:lpstr>Mary Kay Rehkemper 30 Years of Service</vt:lpstr>
      <vt:lpstr>Michael Schultz 30 Years of Service</vt:lpstr>
      <vt:lpstr>Toni Taylor 30 Years of Service</vt:lpstr>
      <vt:lpstr>Curtiseena Wilson 30 Years of Service</vt:lpstr>
      <vt:lpstr>35 Year Service Award Honorees</vt:lpstr>
      <vt:lpstr>Angela Cotton 35 Years of Service</vt:lpstr>
      <vt:lpstr>Edward Knowles 35 Years of Service</vt:lpstr>
      <vt:lpstr>Shari Renken 35 Years of Service</vt:lpstr>
      <vt:lpstr>PowerPoint Presentation</vt:lpstr>
    </vt:vector>
  </TitlesOfParts>
  <Company>Southern Illinois University Edwardsville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dbayne</dc:creator>
  <cp:lastModifiedBy>Crowder, Tayanna</cp:lastModifiedBy>
  <cp:revision>665</cp:revision>
  <dcterms:created xsi:type="dcterms:W3CDTF">2012-03-12T21:03:46Z</dcterms:created>
  <dcterms:modified xsi:type="dcterms:W3CDTF">2019-04-22T17:38:05Z</dcterms:modified>
</cp:coreProperties>
</file>