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56" r:id="rId2"/>
    <p:sldId id="331" r:id="rId3"/>
    <p:sldId id="333" r:id="rId4"/>
    <p:sldId id="332" r:id="rId5"/>
    <p:sldId id="334" r:id="rId6"/>
    <p:sldId id="336" r:id="rId7"/>
    <p:sldId id="344" r:id="rId8"/>
    <p:sldId id="259" r:id="rId9"/>
    <p:sldId id="338" r:id="rId10"/>
    <p:sldId id="339" r:id="rId11"/>
    <p:sldId id="340" r:id="rId12"/>
    <p:sldId id="382" r:id="rId13"/>
    <p:sldId id="383" r:id="rId14"/>
    <p:sldId id="386" r:id="rId15"/>
    <p:sldId id="387" r:id="rId16"/>
    <p:sldId id="389" r:id="rId17"/>
    <p:sldId id="388" r:id="rId18"/>
    <p:sldId id="258" r:id="rId19"/>
    <p:sldId id="360" r:id="rId20"/>
    <p:sldId id="341" r:id="rId21"/>
    <p:sldId id="343" r:id="rId22"/>
    <p:sldId id="375" r:id="rId23"/>
    <p:sldId id="376" r:id="rId24"/>
    <p:sldId id="362" r:id="rId25"/>
    <p:sldId id="257" r:id="rId26"/>
    <p:sldId id="260" r:id="rId27"/>
    <p:sldId id="261" r:id="rId28"/>
    <p:sldId id="262" r:id="rId29"/>
    <p:sldId id="346" r:id="rId30"/>
    <p:sldId id="263" r:id="rId31"/>
    <p:sldId id="264" r:id="rId32"/>
    <p:sldId id="368" r:id="rId33"/>
    <p:sldId id="265" r:id="rId34"/>
    <p:sldId id="381" r:id="rId35"/>
    <p:sldId id="266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80" r:id="rId44"/>
    <p:sldId id="274" r:id="rId45"/>
    <p:sldId id="363" r:id="rId46"/>
    <p:sldId id="296" r:id="rId47"/>
    <p:sldId id="369" r:id="rId48"/>
    <p:sldId id="352" r:id="rId49"/>
    <p:sldId id="370" r:id="rId50"/>
    <p:sldId id="377" r:id="rId51"/>
    <p:sldId id="365" r:id="rId52"/>
    <p:sldId id="298" r:id="rId53"/>
    <p:sldId id="299" r:id="rId54"/>
    <p:sldId id="300" r:id="rId55"/>
    <p:sldId id="301" r:id="rId56"/>
    <p:sldId id="303" r:id="rId57"/>
    <p:sldId id="378" r:id="rId58"/>
    <p:sldId id="379" r:id="rId59"/>
    <p:sldId id="384" r:id="rId60"/>
    <p:sldId id="385" r:id="rId61"/>
    <p:sldId id="337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748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4A62D-8AE1-491D-A2DD-B700C213557F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539E2-8063-4FE9-A26A-91997E88D78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307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3F759-6DC3-462E-A21F-BCF995D1A9D4}" type="datetimeFigureOut">
              <a:rPr lang="en-US" smtClean="0"/>
              <a:t>3/5/2018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DE44E-52D5-411C-B51C-08363DAC9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58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DE44E-52D5-411C-B51C-08363DAC9F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1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A6AFA8A-7AE3-4146-B2E0-66E84FDAA79E}" type="datetimeFigureOut">
              <a:rPr lang="en-US" smtClean="0"/>
              <a:pPr/>
              <a:t>3/5/2018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171449-A63A-4590-8282-018F1088E60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EdwardsvilleWrdmrk_K_4C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09900" y="6096000"/>
            <a:ext cx="3124200" cy="5763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62000" y="2057400"/>
            <a:ext cx="7772400" cy="147002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2018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Service Awards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295400" y="34290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362200" y="2057400"/>
            <a:ext cx="4648200" cy="4525963"/>
          </a:xfrm>
        </p:spPr>
        <p:txBody>
          <a:bodyPr/>
          <a:lstStyle/>
          <a:p>
            <a:r>
              <a:rPr lang="en-US" dirty="0" smtClean="0"/>
              <a:t>Dr. Heidy Cuervo Carruthers</a:t>
            </a:r>
          </a:p>
          <a:p>
            <a:r>
              <a:rPr lang="en-US" dirty="0" smtClean="0"/>
              <a:t>Dr. Serdar Celik</a:t>
            </a:r>
          </a:p>
          <a:p>
            <a:r>
              <a:rPr lang="en-US" dirty="0" smtClean="0"/>
              <a:t>Angela Davison</a:t>
            </a:r>
          </a:p>
          <a:p>
            <a:r>
              <a:rPr lang="en-US" dirty="0" smtClean="0"/>
              <a:t>Barbara Dixon</a:t>
            </a:r>
          </a:p>
          <a:p>
            <a:r>
              <a:rPr lang="en-US" dirty="0" smtClean="0"/>
              <a:t>Toni Faccin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3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90800" y="1981200"/>
            <a:ext cx="4419600" cy="4525963"/>
          </a:xfrm>
        </p:spPr>
        <p:txBody>
          <a:bodyPr/>
          <a:lstStyle/>
          <a:p>
            <a:r>
              <a:rPr lang="en-US" dirty="0"/>
              <a:t>Melissa Fenton</a:t>
            </a:r>
          </a:p>
          <a:p>
            <a:r>
              <a:rPr lang="en-US" dirty="0"/>
              <a:t>David Franke</a:t>
            </a:r>
          </a:p>
          <a:p>
            <a:r>
              <a:rPr lang="en-US" dirty="0"/>
              <a:t>Sherie Gottlob</a:t>
            </a:r>
          </a:p>
          <a:p>
            <a:r>
              <a:rPr lang="en-US" dirty="0"/>
              <a:t>Dr. Helena Gurfinkel</a:t>
            </a:r>
          </a:p>
          <a:p>
            <a:r>
              <a:rPr lang="en-US" dirty="0"/>
              <a:t>Dave Hagedorn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0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4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743200" y="2057400"/>
            <a:ext cx="4419600" cy="4525963"/>
          </a:xfrm>
        </p:spPr>
        <p:txBody>
          <a:bodyPr/>
          <a:lstStyle/>
          <a:p>
            <a:r>
              <a:rPr lang="en-US" dirty="0"/>
              <a:t>Linda Hampton</a:t>
            </a:r>
          </a:p>
          <a:p>
            <a:r>
              <a:rPr lang="en-US" dirty="0"/>
              <a:t>Tracy Hancock</a:t>
            </a:r>
          </a:p>
          <a:p>
            <a:r>
              <a:rPr lang="en-US" dirty="0"/>
              <a:t>Dr. Diane D. Hayes</a:t>
            </a:r>
          </a:p>
          <a:p>
            <a:r>
              <a:rPr lang="en-US" dirty="0"/>
              <a:t>Debra Hicks</a:t>
            </a:r>
          </a:p>
          <a:p>
            <a:r>
              <a:rPr lang="en-US" dirty="0"/>
              <a:t>Dr. Tom Holovics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5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743200" y="2057400"/>
            <a:ext cx="4419600" cy="4525963"/>
          </a:xfrm>
        </p:spPr>
        <p:txBody>
          <a:bodyPr/>
          <a:lstStyle/>
          <a:p>
            <a:r>
              <a:rPr lang="en-US" dirty="0"/>
              <a:t>Angela Howard</a:t>
            </a:r>
          </a:p>
          <a:p>
            <a:r>
              <a:rPr lang="en-US" dirty="0"/>
              <a:t>Anne Hunter</a:t>
            </a:r>
          </a:p>
          <a:p>
            <a:r>
              <a:rPr lang="en-US" dirty="0"/>
              <a:t>Dr. Musonda Kapatamoyo</a:t>
            </a:r>
          </a:p>
          <a:p>
            <a:r>
              <a:rPr lang="en-US" dirty="0"/>
              <a:t>Dr. Stacie Kirk</a:t>
            </a:r>
          </a:p>
          <a:p>
            <a:r>
              <a:rPr lang="en-US" dirty="0"/>
              <a:t>Vicki L. Kruse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6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819400" y="2057400"/>
            <a:ext cx="4419600" cy="4525963"/>
          </a:xfrm>
        </p:spPr>
        <p:txBody>
          <a:bodyPr/>
          <a:lstStyle/>
          <a:p>
            <a:r>
              <a:rPr lang="en-US" dirty="0"/>
              <a:t>Joan Lame</a:t>
            </a:r>
          </a:p>
          <a:p>
            <a:r>
              <a:rPr lang="en-US" dirty="0"/>
              <a:t>Ellie </a:t>
            </a:r>
            <a:r>
              <a:rPr lang="en-US" dirty="0" smtClean="0"/>
              <a:t>Lovellette</a:t>
            </a:r>
          </a:p>
          <a:p>
            <a:r>
              <a:rPr lang="en-US" dirty="0" smtClean="0"/>
              <a:t>Dr. Rebecca Luebbert</a:t>
            </a:r>
            <a:endParaRPr lang="en-US" dirty="0"/>
          </a:p>
          <a:p>
            <a:r>
              <a:rPr lang="en-US" dirty="0"/>
              <a:t>Tammy Merrett</a:t>
            </a:r>
          </a:p>
          <a:p>
            <a:r>
              <a:rPr lang="en-US" dirty="0"/>
              <a:t>Wayne Mills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19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7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667000" y="2133600"/>
            <a:ext cx="4419600" cy="4525963"/>
          </a:xfrm>
        </p:spPr>
        <p:txBody>
          <a:bodyPr/>
          <a:lstStyle/>
          <a:p>
            <a:r>
              <a:rPr lang="en-US" dirty="0"/>
              <a:t>Kayla </a:t>
            </a:r>
            <a:r>
              <a:rPr lang="en-US" dirty="0" smtClean="0"/>
              <a:t>Orban</a:t>
            </a:r>
          </a:p>
          <a:p>
            <a:r>
              <a:rPr lang="en-US" dirty="0" smtClean="0"/>
              <a:t>Nick </a:t>
            </a:r>
            <a:r>
              <a:rPr lang="en-US" dirty="0"/>
              <a:t>Paskus</a:t>
            </a:r>
          </a:p>
          <a:p>
            <a:r>
              <a:rPr lang="en-US" dirty="0"/>
              <a:t>Tyler Phelps</a:t>
            </a:r>
          </a:p>
          <a:p>
            <a:r>
              <a:rPr lang="en-US" dirty="0"/>
              <a:t>Dr. Alison Reeves</a:t>
            </a:r>
          </a:p>
          <a:p>
            <a:r>
              <a:rPr lang="en-US" dirty="0"/>
              <a:t>Dr. Katie Ronald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8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667000" y="2057400"/>
            <a:ext cx="4419600" cy="4525963"/>
          </a:xfrm>
        </p:spPr>
        <p:txBody>
          <a:bodyPr/>
          <a:lstStyle/>
          <a:p>
            <a:r>
              <a:rPr lang="en-US" dirty="0"/>
              <a:t>Dr. Jeffrey Sabby</a:t>
            </a:r>
          </a:p>
          <a:p>
            <a:r>
              <a:rPr lang="en-US" dirty="0"/>
              <a:t>Elizabeth </a:t>
            </a:r>
            <a:r>
              <a:rPr lang="en-US" dirty="0" smtClean="0"/>
              <a:t>Sanders</a:t>
            </a:r>
          </a:p>
          <a:p>
            <a:r>
              <a:rPr lang="en-US" dirty="0" smtClean="0"/>
              <a:t>Sherrie </a:t>
            </a:r>
            <a:r>
              <a:rPr lang="en-US" dirty="0"/>
              <a:t>Senkfor</a:t>
            </a:r>
          </a:p>
          <a:p>
            <a:r>
              <a:rPr lang="en-US" dirty="0"/>
              <a:t>Tammy Taylor</a:t>
            </a:r>
          </a:p>
          <a:p>
            <a:r>
              <a:rPr lang="en-US" dirty="0"/>
              <a:t>Dr. </a:t>
            </a:r>
            <a:r>
              <a:rPr lang="en-US" dirty="0" err="1"/>
              <a:t>Geet</a:t>
            </a:r>
            <a:r>
              <a:rPr lang="en-US" dirty="0"/>
              <a:t> Vanaik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5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9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90800" y="2133600"/>
            <a:ext cx="4419600" cy="4525963"/>
          </a:xfrm>
        </p:spPr>
        <p:txBody>
          <a:bodyPr/>
          <a:lstStyle/>
          <a:p>
            <a:r>
              <a:rPr lang="en-US" dirty="0"/>
              <a:t>Cynthia </a:t>
            </a:r>
            <a:r>
              <a:rPr lang="en-US" dirty="0" smtClean="0"/>
              <a:t>Warden</a:t>
            </a:r>
          </a:p>
          <a:p>
            <a:r>
              <a:rPr lang="en-US" dirty="0" smtClean="0"/>
              <a:t>Kevin </a:t>
            </a:r>
            <a:r>
              <a:rPr lang="en-US" dirty="0"/>
              <a:t>Wathen</a:t>
            </a:r>
          </a:p>
          <a:p>
            <a:r>
              <a:rPr lang="en-US" dirty="0"/>
              <a:t>Dr. Miranda Wilhelm</a:t>
            </a:r>
          </a:p>
          <a:p>
            <a:r>
              <a:rPr lang="en-US" dirty="0"/>
              <a:t>Dr. Clay Williams</a:t>
            </a:r>
          </a:p>
          <a:p>
            <a:r>
              <a:rPr lang="en-US" dirty="0"/>
              <a:t>Mary Willis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15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4247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52700" y="2057400"/>
            <a:ext cx="4038600" cy="4525963"/>
          </a:xfrm>
        </p:spPr>
        <p:txBody>
          <a:bodyPr/>
          <a:lstStyle/>
          <a:p>
            <a:r>
              <a:rPr lang="en-US" dirty="0"/>
              <a:t>Patricia Apponey</a:t>
            </a:r>
          </a:p>
          <a:p>
            <a:r>
              <a:rPr lang="en-US" dirty="0"/>
              <a:t>Flea Bodine</a:t>
            </a:r>
          </a:p>
          <a:p>
            <a:r>
              <a:rPr lang="en-US" dirty="0"/>
              <a:t>Tim Caniff</a:t>
            </a:r>
          </a:p>
          <a:p>
            <a:r>
              <a:rPr lang="en-US" dirty="0"/>
              <a:t>Robyn Courtway</a:t>
            </a:r>
          </a:p>
          <a:p>
            <a:r>
              <a:rPr lang="en-US" dirty="0"/>
              <a:t>Kristin Cruz</a:t>
            </a:r>
          </a:p>
        </p:txBody>
      </p:sp>
    </p:spTree>
    <p:extLst>
      <p:ext uri="{BB962C8B-B14F-4D97-AF65-F5344CB8AC3E}">
        <p14:creationId xmlns:p14="http://schemas.microsoft.com/office/powerpoint/2010/main" val="214794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508919"/>
            <a:ext cx="2973388" cy="63976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         </a:t>
            </a:r>
            <a:r>
              <a:rPr lang="en-US" sz="2800" dirty="0" smtClean="0">
                <a:solidFill>
                  <a:srgbClr val="FF0000"/>
                </a:solidFill>
              </a:rPr>
              <a:t>February  2017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288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Lisa Landers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School of Dental Medicine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March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8200" y="18288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Gretchen Fricke</a:t>
            </a:r>
            <a:r>
              <a:rPr lang="en-US" dirty="0" smtClean="0">
                <a:solidFill>
                  <a:srgbClr val="FF0000"/>
                </a:solidFill>
              </a:rPr>
              <a:t> 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School of Education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835" y="2772351"/>
            <a:ext cx="2390072" cy="32043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808289"/>
            <a:ext cx="1981200" cy="29717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9296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2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8400" y="1905000"/>
            <a:ext cx="4038600" cy="4525963"/>
          </a:xfrm>
        </p:spPr>
        <p:txBody>
          <a:bodyPr/>
          <a:lstStyle/>
          <a:p>
            <a:r>
              <a:rPr lang="en-US" dirty="0"/>
              <a:t>Thad Duhigg</a:t>
            </a:r>
          </a:p>
          <a:p>
            <a:r>
              <a:rPr lang="en-US" dirty="0"/>
              <a:t>Riane Greenwalt</a:t>
            </a:r>
          </a:p>
          <a:p>
            <a:r>
              <a:rPr lang="en-US" dirty="0"/>
              <a:t>Dr. Andrew Griffin</a:t>
            </a:r>
          </a:p>
          <a:p>
            <a:r>
              <a:rPr lang="en-US" dirty="0"/>
              <a:t>Kristine Heather</a:t>
            </a:r>
          </a:p>
          <a:p>
            <a:r>
              <a:rPr lang="en-US" dirty="0"/>
              <a:t>Dr. Stephen Hupp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6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3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8400" y="1981200"/>
            <a:ext cx="4038600" cy="4525963"/>
          </a:xfrm>
        </p:spPr>
        <p:txBody>
          <a:bodyPr/>
          <a:lstStyle/>
          <a:p>
            <a:r>
              <a:rPr lang="en-US" dirty="0"/>
              <a:t>George Johnson</a:t>
            </a:r>
          </a:p>
          <a:p>
            <a:r>
              <a:rPr lang="en-US" dirty="0"/>
              <a:t>Rasheda King</a:t>
            </a:r>
          </a:p>
          <a:p>
            <a:r>
              <a:rPr lang="en-US" dirty="0"/>
              <a:t>Laura A. Koch</a:t>
            </a:r>
          </a:p>
          <a:p>
            <a:r>
              <a:rPr lang="en-US" dirty="0"/>
              <a:t>Dr. ZQ Lin</a:t>
            </a:r>
          </a:p>
          <a:p>
            <a:r>
              <a:rPr lang="en-US" dirty="0"/>
              <a:t>Dr. Stephen Marlette</a:t>
            </a:r>
          </a:p>
        </p:txBody>
      </p:sp>
    </p:spTree>
    <p:extLst>
      <p:ext uri="{BB962C8B-B14F-4D97-AF65-F5344CB8AC3E}">
        <p14:creationId xmlns:p14="http://schemas.microsoft.com/office/powerpoint/2010/main" val="31799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4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438400" y="1905000"/>
            <a:ext cx="4038600" cy="4525963"/>
          </a:xfrm>
        </p:spPr>
        <p:txBody>
          <a:bodyPr/>
          <a:lstStyle/>
          <a:p>
            <a:r>
              <a:rPr lang="en-US" dirty="0"/>
              <a:t>Dr. Betsy Meinz</a:t>
            </a:r>
          </a:p>
          <a:p>
            <a:r>
              <a:rPr lang="en-US" dirty="0"/>
              <a:t>Jean Nasello</a:t>
            </a:r>
          </a:p>
          <a:p>
            <a:r>
              <a:rPr lang="en-US" dirty="0"/>
              <a:t>Jeanette Parmenter</a:t>
            </a:r>
          </a:p>
          <a:p>
            <a:r>
              <a:rPr lang="en-US" dirty="0"/>
              <a:t>Dr. Jonathan Pettibone</a:t>
            </a:r>
          </a:p>
          <a:p>
            <a:r>
              <a:rPr lang="en-US" dirty="0"/>
              <a:t>William Porter</a:t>
            </a:r>
          </a:p>
        </p:txBody>
      </p:sp>
    </p:spTree>
    <p:extLst>
      <p:ext uri="{BB962C8B-B14F-4D97-AF65-F5344CB8AC3E}">
        <p14:creationId xmlns:p14="http://schemas.microsoft.com/office/powerpoint/2010/main" val="34107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</a:t>
            </a:r>
            <a:r>
              <a:rPr lang="en-US" dirty="0"/>
              <a:t>5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15 Year Honorees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362200" y="2057400"/>
            <a:ext cx="4038600" cy="4525963"/>
          </a:xfrm>
        </p:spPr>
        <p:txBody>
          <a:bodyPr/>
          <a:lstStyle/>
          <a:p>
            <a:r>
              <a:rPr lang="en-US" dirty="0"/>
              <a:t>Laura Strom</a:t>
            </a:r>
          </a:p>
          <a:p>
            <a:r>
              <a:rPr lang="en-US" dirty="0"/>
              <a:t>Lisa Tate</a:t>
            </a:r>
          </a:p>
          <a:p>
            <a:r>
              <a:rPr lang="en-US" dirty="0"/>
              <a:t>Chad Verbais</a:t>
            </a:r>
          </a:p>
          <a:p>
            <a:r>
              <a:rPr lang="en-US" dirty="0"/>
              <a:t>Kay Weis</a:t>
            </a:r>
          </a:p>
          <a:p>
            <a:r>
              <a:rPr lang="en-US" dirty="0"/>
              <a:t>Dr. Jianpeng Zhou</a:t>
            </a:r>
          </a:p>
        </p:txBody>
      </p:sp>
    </p:spTree>
    <p:extLst>
      <p:ext uri="{BB962C8B-B14F-4D97-AF65-F5344CB8AC3E}">
        <p14:creationId xmlns:p14="http://schemas.microsoft.com/office/powerpoint/2010/main" val="177228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7200" dirty="0" smtClean="0">
                <a:solidFill>
                  <a:prstClr val="black"/>
                </a:solidFill>
                <a:ea typeface="+mn-ea"/>
                <a:cs typeface="+mn-cs"/>
              </a:rPr>
              <a:t>20 </a:t>
            </a:r>
            <a: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  <a:t>Year</a:t>
            </a:r>
            <a:b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  <a:t>Service Award</a:t>
            </a:r>
            <a:b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en-US" sz="7200" dirty="0">
                <a:solidFill>
                  <a:prstClr val="black"/>
                </a:solidFill>
                <a:ea typeface="+mn-ea"/>
                <a:cs typeface="+mn-cs"/>
              </a:rPr>
              <a:t>Honorees</a:t>
            </a:r>
          </a:p>
        </p:txBody>
      </p:sp>
    </p:spTree>
    <p:extLst>
      <p:ext uri="{BB962C8B-B14F-4D97-AF65-F5344CB8AC3E}">
        <p14:creationId xmlns:p14="http://schemas.microsoft.com/office/powerpoint/2010/main" val="162066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Zenia Agustin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131" y="2937287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Mathematics </a:t>
            </a:r>
          </a:p>
          <a:p>
            <a:pPr algn="ctr"/>
            <a:r>
              <a:rPr lang="en-US" sz="3200" dirty="0" smtClean="0"/>
              <a:t>&amp; </a:t>
            </a:r>
          </a:p>
          <a:p>
            <a:pPr algn="ctr"/>
            <a:r>
              <a:rPr lang="en-US" sz="3200" dirty="0" smtClean="0"/>
              <a:t>Statistics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331" y="2057400"/>
            <a:ext cx="4994151" cy="332943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Dianne Albl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FF0000"/>
                </a:solidFill>
              </a:rPr>
              <a:t>	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52400" y="3429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dirty="0" smtClean="0">
                <a:solidFill>
                  <a:prstClr val="white"/>
                </a:solidFill>
              </a:rPr>
              <a:t>Psychology</a:t>
            </a:r>
            <a:br>
              <a:rPr lang="en-US" sz="3200" dirty="0" smtClean="0">
                <a:solidFill>
                  <a:prstClr val="white"/>
                </a:solidFill>
              </a:rPr>
            </a:br>
            <a:r>
              <a:rPr lang="en-US" sz="3200" dirty="0" smtClean="0">
                <a:solidFill>
                  <a:prstClr val="white"/>
                </a:solidFill>
              </a:rPr>
              <a:t>Department</a:t>
            </a: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93914" y="3158532"/>
            <a:ext cx="367937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VC </a:t>
            </a:r>
          </a:p>
          <a:p>
            <a:pPr algn="ctr"/>
            <a:r>
              <a:rPr lang="en-US" sz="3200" dirty="0" smtClean="0"/>
              <a:t>Student Affairs</a:t>
            </a:r>
          </a:p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7400"/>
            <a:ext cx="5033339" cy="335555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92583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Lenora </a:t>
            </a:r>
            <a:r>
              <a:rPr lang="en-US" dirty="0" err="1" smtClean="0"/>
              <a:t>Marya</a:t>
            </a:r>
            <a:r>
              <a:rPr lang="en-US" dirty="0" smtClean="0"/>
              <a:t> Anop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8800" y="3380695"/>
            <a:ext cx="259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Music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478767"/>
            <a:ext cx="2688038" cy="4388633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45603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James Ballhurst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31242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68157"/>
            <a:ext cx="5711228" cy="3807485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6643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Kathleen Belden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1863" y="35714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Student Financial Aid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" y="2157754"/>
            <a:ext cx="5118101" cy="3412067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50944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April 2017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31812" y="1684791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</a:t>
            </a:r>
            <a:r>
              <a:rPr lang="en-US" dirty="0"/>
              <a:t> </a:t>
            </a:r>
            <a:r>
              <a:rPr lang="en-US" dirty="0" smtClean="0"/>
              <a:t>Janice Sunderland</a:t>
            </a: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CMIS and Accounting</a:t>
            </a: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49383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May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6612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Steve Varady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Facilities Management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99" y="2847162"/>
            <a:ext cx="2202664" cy="29375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32225" y="2728424"/>
            <a:ext cx="2270548" cy="3027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35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Silvia Torres Bowman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29000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Business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18" y="1752600"/>
            <a:ext cx="5892436" cy="3928291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34066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Paul Brunkow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2758470"/>
            <a:ext cx="251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Biological Sciences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11" y="1873296"/>
            <a:ext cx="5695813" cy="3797208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0964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Traci Castevens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75847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905000"/>
            <a:ext cx="5753100" cy="3835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5212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Daniel Chace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76482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Information Technology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05000"/>
            <a:ext cx="5715000" cy="38100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7642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Gay Cummins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311899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Computer Science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28800"/>
            <a:ext cx="5562600" cy="3708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711312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Dr. Christine Durbin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2895598"/>
            <a:ext cx="236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Primary Care Health Systems Nursing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30" y="1981201"/>
            <a:ext cx="5611176" cy="3740784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104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Renee Fussell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2592655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Applied </a:t>
            </a:r>
            <a:r>
              <a:rPr lang="en-US" sz="3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Communication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Studies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05001"/>
            <a:ext cx="5181600" cy="3454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0633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Joel Hardman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31242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English Language </a:t>
            </a:r>
            <a:r>
              <a:rPr lang="en-US" sz="3200" dirty="0"/>
              <a:t>&amp;</a:t>
            </a:r>
            <a:r>
              <a:rPr lang="en-US" sz="3200" dirty="0" smtClean="0"/>
              <a:t> Literature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600200"/>
            <a:ext cx="2819400" cy="423571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8992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Nancy Inlow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274320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752600"/>
            <a:ext cx="5600700" cy="37338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06316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Chris </a:t>
            </a:r>
            <a:r>
              <a:rPr lang="en-US" dirty="0"/>
              <a:t>L</a:t>
            </a:r>
            <a:r>
              <a:rPr lang="en-US" dirty="0" smtClean="0"/>
              <a:t>eopold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199" y="33528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Registrar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676400"/>
            <a:ext cx="6204856" cy="4136571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01862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 smtClean="0"/>
              <a:t>Employees of the Month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1143000"/>
            <a:ext cx="2973388" cy="639762"/>
          </a:xfrm>
        </p:spPr>
        <p:txBody>
          <a:bodyPr>
            <a:normAutofit fontScale="92500"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 </a:t>
            </a:r>
            <a:r>
              <a:rPr lang="en-US" sz="2600" dirty="0" smtClean="0">
                <a:solidFill>
                  <a:srgbClr val="FF0000"/>
                </a:solidFill>
              </a:rPr>
              <a:t>September  2017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81000" y="17526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Julie Devine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    </a:t>
            </a:r>
            <a:r>
              <a:rPr lang="en-US" dirty="0" smtClean="0">
                <a:solidFill>
                  <a:srgbClr val="FF0000"/>
                </a:solidFill>
              </a:rPr>
              <a:t>School of Dental Medicine</a:t>
            </a:r>
            <a:r>
              <a:rPr lang="en-US" sz="2000" dirty="0" smtClean="0">
                <a:solidFill>
                  <a:srgbClr val="FF0000"/>
                </a:solidFill>
              </a:rPr>
              <a:t>	 </a:t>
            </a: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October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84712" y="1600200"/>
            <a:ext cx="4041775" cy="3951288"/>
          </a:xfrm>
          <a:effectLst>
            <a:glow rad="101600">
              <a:srgbClr val="FF0000"/>
            </a:glow>
          </a:effectLst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Bonnie Brueggemann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Human Resources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766922"/>
            <a:ext cx="1905000" cy="30758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732088"/>
            <a:ext cx="3962400" cy="2971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0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Jack Lowe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400" y="3124200"/>
            <a:ext cx="29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828800"/>
            <a:ext cx="5714999" cy="3809999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3254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Trisha Markulakis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951873"/>
            <a:ext cx="220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Morris University Center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828800"/>
            <a:ext cx="5723709" cy="3815806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12589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Margaret Montibeller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3181402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Health Services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5673633" cy="3782422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53769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Georgia Ratliff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34290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05000"/>
            <a:ext cx="5257800" cy="35052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402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Morris Taylor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895600"/>
            <a:ext cx="27422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Public Administration </a:t>
            </a:r>
            <a:r>
              <a:rPr lang="en-US" sz="3200" dirty="0"/>
              <a:t>&amp;</a:t>
            </a:r>
            <a:r>
              <a:rPr lang="en-US" sz="3200" dirty="0" smtClean="0"/>
              <a:t> Policy Analysis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43" y="1828800"/>
            <a:ext cx="5607957" cy="3738638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4484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0" y="2286000"/>
            <a:ext cx="8229600" cy="1143000"/>
          </a:xfrm>
        </p:spPr>
        <p:txBody>
          <a:bodyPr>
            <a:noAutofit/>
          </a:bodyPr>
          <a:lstStyle/>
          <a:p>
            <a:pPr lvl="0">
              <a:spcBef>
                <a:spcPct val="20000"/>
              </a:spcBef>
            </a:pPr>
            <a:r>
              <a:rPr lang="en-US" sz="7200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25 </a:t>
            </a:r>
            <a: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Year</a:t>
            </a:r>
            <a:b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Service Award</a:t>
            </a:r>
            <a:b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Honorees</a:t>
            </a:r>
          </a:p>
        </p:txBody>
      </p:sp>
    </p:spTree>
    <p:extLst>
      <p:ext uri="{BB962C8B-B14F-4D97-AF65-F5344CB8AC3E}">
        <p14:creationId xmlns:p14="http://schemas.microsoft.com/office/powerpoint/2010/main" val="6049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Kim Bateman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729952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Environmental Research Training Center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676400"/>
            <a:ext cx="3513785" cy="4169208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5445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Kelly Lowder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34" y="3215949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Post Office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981200"/>
            <a:ext cx="5419385" cy="3612923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3694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Norris Manning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27139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Business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72" y="1752600"/>
            <a:ext cx="2726055" cy="41148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6010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Dawn Olive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441412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STEM Center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05000"/>
            <a:ext cx="5486400" cy="3657600"/>
          </a:xfr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41426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302" y="10668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  November 2017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676400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Denyse Anderson</a:t>
            </a:r>
            <a:endParaRPr lang="en-US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                      </a:t>
            </a:r>
            <a:r>
              <a:rPr lang="en-US" dirty="0" smtClean="0">
                <a:solidFill>
                  <a:srgbClr val="FF0000"/>
                </a:solidFill>
              </a:rPr>
              <a:t>Pharmacy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      December 2017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16764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       Nina Whiteside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    Campus Recreation         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778125"/>
            <a:ext cx="2054063" cy="30859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2778125"/>
            <a:ext cx="1987315" cy="29729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585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Prince Wells, III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25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8709" y="287277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Music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1676401"/>
            <a:ext cx="5829300" cy="3886200"/>
          </a:xfrm>
          <a:effectLst>
            <a:glow rad="101600">
              <a:srgbClr val="FF0000"/>
            </a:glo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87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098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>
                <a:solidFill>
                  <a:prstClr val="black"/>
                </a:solidFill>
                <a:latin typeface="+mn-lt"/>
              </a:rPr>
              <a:t>30 </a:t>
            </a:r>
            <a:r>
              <a:rPr lang="en-US" sz="7200" dirty="0">
                <a:solidFill>
                  <a:prstClr val="black"/>
                </a:solidFill>
                <a:latin typeface="+mn-lt"/>
              </a:rPr>
              <a:t>Year</a:t>
            </a:r>
            <a:br>
              <a:rPr lang="en-US" sz="7200" dirty="0">
                <a:solidFill>
                  <a:prstClr val="black"/>
                </a:solidFill>
                <a:latin typeface="+mn-lt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</a:rPr>
              <a:t>Service Award</a:t>
            </a:r>
            <a:br>
              <a:rPr lang="en-US" sz="7200" dirty="0">
                <a:solidFill>
                  <a:prstClr val="black"/>
                </a:solidFill>
                <a:latin typeface="+mn-lt"/>
              </a:rPr>
            </a:br>
            <a:r>
              <a:rPr lang="en-US" sz="7200" dirty="0">
                <a:solidFill>
                  <a:prstClr val="black"/>
                </a:solidFill>
                <a:latin typeface="+mn-lt"/>
              </a:rPr>
              <a:t>Honorees</a:t>
            </a:r>
            <a:endParaRPr lang="en-US" sz="4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33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Debbie Dial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29718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81200"/>
            <a:ext cx="5143501" cy="34290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70294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Karla Ellsworth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61922" y="3048000"/>
            <a:ext cx="2571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Morris University Center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2" y="1828800"/>
            <a:ext cx="5372100" cy="3581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24789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Eric Langenwalter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83467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Dental Medicine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828800"/>
            <a:ext cx="5372100" cy="3581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0267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Anngie</a:t>
            </a:r>
            <a:r>
              <a:rPr lang="en-US" dirty="0" smtClean="0"/>
              <a:t> Mosby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24600" y="2895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Information Technology Services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080230"/>
            <a:ext cx="4800599" cy="3200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5469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Lynda Pavia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5540" y="323329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Facilities Management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05000"/>
            <a:ext cx="5600700" cy="37338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56047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Dr. Jeffrey Skoblow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80908" y="2911958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English Language </a:t>
            </a:r>
            <a:r>
              <a:rPr lang="en-US" sz="3200" dirty="0"/>
              <a:t>&amp;</a:t>
            </a:r>
            <a:r>
              <a:rPr lang="en-US" sz="3200" dirty="0" smtClean="0"/>
              <a:t> Literature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5603965" cy="3735977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313755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Roberta Stanford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9800" y="3225646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Institutional Research </a:t>
            </a:r>
            <a:r>
              <a:rPr lang="en-US" sz="3200" dirty="0"/>
              <a:t>&amp;</a:t>
            </a:r>
            <a:r>
              <a:rPr lang="en-US" sz="3200" dirty="0" smtClean="0"/>
              <a:t> Studies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5486400" cy="36576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58624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Theresa Wasylenko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4100" y="300469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School of Engineering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5372100" cy="35814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4280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Employees of the Month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15763" y="1226367"/>
            <a:ext cx="4040188" cy="518319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rgbClr val="FF0000"/>
                </a:solidFill>
              </a:rPr>
              <a:t>  February 2018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8400" y="1744686"/>
            <a:ext cx="4040188" cy="3951288"/>
          </a:xfrm>
        </p:spPr>
        <p:txBody>
          <a:bodyPr/>
          <a:lstStyle/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Karen Straube</a:t>
            </a:r>
          </a:p>
          <a:p>
            <a:pPr marL="0" indent="0">
              <a:lnSpc>
                <a:spcPts val="2880"/>
              </a:lnSpc>
              <a:spcBef>
                <a:spcPts val="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Bursar’s Office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066800"/>
            <a:ext cx="4041775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137" y="1600200"/>
            <a:ext cx="4041775" cy="395128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    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428" y="2766671"/>
            <a:ext cx="2012132" cy="30043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807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Jacqueline Young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30 Years of Service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344141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Head Start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7275" y="2476502"/>
            <a:ext cx="4210049" cy="2514600"/>
          </a:xfrm>
          <a:prstGeom prst="rect">
            <a:avLst/>
          </a:prstGeom>
          <a:effectLst>
            <a:glow rad="1016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93074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066800"/>
            <a:ext cx="723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Congratulations to all </a:t>
            </a:r>
          </a:p>
          <a:p>
            <a:pPr algn="ctr"/>
            <a:r>
              <a:rPr lang="en-US" sz="8000" dirty="0" smtClean="0"/>
              <a:t>Honorees!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815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1676400"/>
            <a:ext cx="632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 Chancellor </a:t>
            </a:r>
          </a:p>
          <a:p>
            <a:pPr algn="ctr"/>
            <a:r>
              <a:rPr lang="en-US" sz="4000" dirty="0" smtClean="0"/>
              <a:t>Randy Pembrook</a:t>
            </a:r>
          </a:p>
          <a:p>
            <a:pPr algn="ctr"/>
            <a:r>
              <a:rPr lang="en-US" sz="4000" dirty="0" smtClean="0"/>
              <a:t>2018 Service Awards </a:t>
            </a:r>
          </a:p>
          <a:p>
            <a:pPr algn="ctr"/>
            <a:r>
              <a:rPr lang="en-US" sz="4000" dirty="0" smtClean="0"/>
              <a:t>Address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801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10 Year</a:t>
            </a:r>
          </a:p>
          <a:p>
            <a:pPr marL="0" indent="0" algn="ctr">
              <a:buNone/>
            </a:pPr>
            <a:r>
              <a:rPr lang="en-US" sz="7200" dirty="0" smtClean="0"/>
              <a:t>Service Award</a:t>
            </a:r>
          </a:p>
          <a:p>
            <a:pPr marL="0" indent="0" algn="ctr">
              <a:buNone/>
            </a:pPr>
            <a:r>
              <a:rPr lang="en-US" sz="7200" dirty="0" smtClean="0"/>
              <a:t>Honorees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097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Group 1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10 Year Honorees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667000" y="2057400"/>
            <a:ext cx="4038600" cy="4525963"/>
          </a:xfrm>
        </p:spPr>
        <p:txBody>
          <a:bodyPr/>
          <a:lstStyle/>
          <a:p>
            <a:r>
              <a:rPr lang="en-US" dirty="0"/>
              <a:t>Michele Bachmann</a:t>
            </a:r>
          </a:p>
          <a:p>
            <a:r>
              <a:rPr lang="en-US" dirty="0"/>
              <a:t>Stephen Bond</a:t>
            </a:r>
          </a:p>
          <a:p>
            <a:r>
              <a:rPr lang="en-US" dirty="0"/>
              <a:t>Kim Bozark</a:t>
            </a:r>
          </a:p>
          <a:p>
            <a:r>
              <a:rPr lang="en-US" dirty="0"/>
              <a:t>Sue Caban</a:t>
            </a:r>
          </a:p>
          <a:p>
            <a:r>
              <a:rPr lang="en-US" dirty="0"/>
              <a:t>Elizabeth Caldieraro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5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UE Slide Master - Institutiona_Whit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SIUE Slide Master - Institutiona_Whitel</Template>
  <TotalTime>12747</TotalTime>
  <Words>541</Words>
  <Application>Microsoft Office PowerPoint</Application>
  <PresentationFormat>On-screen Show (4:3)</PresentationFormat>
  <Paragraphs>215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Calibri</vt:lpstr>
      <vt:lpstr>SIUE Slide Master - Institutiona_Whitel</vt:lpstr>
      <vt:lpstr>PowerPoint Presentation</vt:lpstr>
      <vt:lpstr>Employees of the Month</vt:lpstr>
      <vt:lpstr>Employees of the Month</vt:lpstr>
      <vt:lpstr>Employees of the Month</vt:lpstr>
      <vt:lpstr>Employees of the Month</vt:lpstr>
      <vt:lpstr>Employees of the Month</vt:lpstr>
      <vt:lpstr>PowerPoint Presentation</vt:lpstr>
      <vt:lpstr>  </vt:lpstr>
      <vt:lpstr>Group 1  10 Year Honorees</vt:lpstr>
      <vt:lpstr>Group 2 10 Year Honorees</vt:lpstr>
      <vt:lpstr>Group 3 10 Year Honorees</vt:lpstr>
      <vt:lpstr>Group 4 10 Year Honorees</vt:lpstr>
      <vt:lpstr>Group 5 10 Year Honorees</vt:lpstr>
      <vt:lpstr>Group 6 10 Year Honorees</vt:lpstr>
      <vt:lpstr>Group 7 10 Year Honorees</vt:lpstr>
      <vt:lpstr>Group 8 10 Year Honorees</vt:lpstr>
      <vt:lpstr>Group 9 10 Year Honorees</vt:lpstr>
      <vt:lpstr>PowerPoint Presentation</vt:lpstr>
      <vt:lpstr>Group 1 15 Year Honorees</vt:lpstr>
      <vt:lpstr>Group 2 15 Year Honorees</vt:lpstr>
      <vt:lpstr>Group 3 15 Year Honorees </vt:lpstr>
      <vt:lpstr>Group 4 15 Year Honorees </vt:lpstr>
      <vt:lpstr>Group 5 15 Year Honorees </vt:lpstr>
      <vt:lpstr>20 Year Service Award Honorees</vt:lpstr>
      <vt:lpstr>Dr. Zenia Agustin 20 Years of Service </vt:lpstr>
      <vt:lpstr> Dianne Albl 20 Years of Service </vt:lpstr>
      <vt:lpstr>Dr. Lenora Marya Anop 20 Years of Service</vt:lpstr>
      <vt:lpstr>James Ballhurst 20 Years of Service</vt:lpstr>
      <vt:lpstr>Kathleen Belden 20 Years of Service</vt:lpstr>
      <vt:lpstr>Silvia Torres Bowman 20 Years of Service</vt:lpstr>
      <vt:lpstr>Dr. Paul Brunkow 20 Years of Service</vt:lpstr>
      <vt:lpstr>Traci Castevens 20 Years of Service</vt:lpstr>
      <vt:lpstr>Daniel Chace 20 Years of Service</vt:lpstr>
      <vt:lpstr>Gay Cummins 20 Years of Service</vt:lpstr>
      <vt:lpstr> Dr. Christine Durbin 20 Years of Service</vt:lpstr>
      <vt:lpstr>Renee Fussell 20 Years of Service</vt:lpstr>
      <vt:lpstr>Dr. Joel Hardman 20 Years of Service</vt:lpstr>
      <vt:lpstr>Nancy Inlow 20 Years of Service</vt:lpstr>
      <vt:lpstr>Chris Leopold 20 Years of Service</vt:lpstr>
      <vt:lpstr>Jack Lowe 20 Years of Service</vt:lpstr>
      <vt:lpstr>Trisha Markulakis 20 Years of Service</vt:lpstr>
      <vt:lpstr>Margaret Montibeller 20 Years of Service</vt:lpstr>
      <vt:lpstr>Georgia Ratliff 20 Years of Service</vt:lpstr>
      <vt:lpstr>Dr. Morris Taylor 20 Years of Service</vt:lpstr>
      <vt:lpstr>25 Year Service Award Honorees</vt:lpstr>
      <vt:lpstr>Kim Bateman 25 Years of Service</vt:lpstr>
      <vt:lpstr>Kelly Lowder 25 Years of Service</vt:lpstr>
      <vt:lpstr>Norris Manning 25 Years of Service</vt:lpstr>
      <vt:lpstr>Dawn Olive 25 Years of Service</vt:lpstr>
      <vt:lpstr>Prince Wells, III 25 Years of Service</vt:lpstr>
      <vt:lpstr>30 Year Service Award Honorees</vt:lpstr>
      <vt:lpstr>Debbie Dial 30 Years of Service</vt:lpstr>
      <vt:lpstr>Karla Ellsworth 30 Years of Service</vt:lpstr>
      <vt:lpstr>Dr. Eric Langenwalter 30 Years of Service</vt:lpstr>
      <vt:lpstr>Anngie Mosby 30 Years of Service</vt:lpstr>
      <vt:lpstr>Lynda Pavia 30 Years of Service</vt:lpstr>
      <vt:lpstr>Dr. Jeffrey Skoblow 30 Years of Service</vt:lpstr>
      <vt:lpstr>Roberta Stanford 30 Years of Service</vt:lpstr>
      <vt:lpstr>Theresa Wasylenko 30 Years of Service</vt:lpstr>
      <vt:lpstr>Jacqueline Young 30 Years of Service</vt:lpstr>
      <vt:lpstr>PowerPoint Presentation</vt:lpstr>
    </vt:vector>
  </TitlesOfParts>
  <Company>Southern Illinois University Edwardsville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dbayne</dc:creator>
  <cp:lastModifiedBy>Howard, Donte</cp:lastModifiedBy>
  <cp:revision>635</cp:revision>
  <dcterms:created xsi:type="dcterms:W3CDTF">2012-03-12T21:03:46Z</dcterms:created>
  <dcterms:modified xsi:type="dcterms:W3CDTF">2018-03-05T17:35:54Z</dcterms:modified>
</cp:coreProperties>
</file>