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33" r:id="rId2"/>
    <p:sldMasterId id="2147483745" r:id="rId3"/>
    <p:sldMasterId id="2147483758" r:id="rId4"/>
    <p:sldMasterId id="2147483770" r:id="rId5"/>
    <p:sldMasterId id="2147483782" r:id="rId6"/>
  </p:sldMasterIdLst>
  <p:notesMasterIdLst>
    <p:notesMasterId r:id="rId44"/>
  </p:notesMasterIdLst>
  <p:sldIdLst>
    <p:sldId id="780" r:id="rId7"/>
    <p:sldId id="809" r:id="rId8"/>
    <p:sldId id="801" r:id="rId9"/>
    <p:sldId id="806" r:id="rId10"/>
    <p:sldId id="693" r:id="rId11"/>
    <p:sldId id="444" r:id="rId12"/>
    <p:sldId id="785" r:id="rId13"/>
    <p:sldId id="786" r:id="rId14"/>
    <p:sldId id="789" r:id="rId15"/>
    <p:sldId id="443" r:id="rId16"/>
    <p:sldId id="447" r:id="rId17"/>
    <p:sldId id="804" r:id="rId18"/>
    <p:sldId id="805" r:id="rId19"/>
    <p:sldId id="433" r:id="rId20"/>
    <p:sldId id="432" r:id="rId21"/>
    <p:sldId id="438" r:id="rId22"/>
    <p:sldId id="807" r:id="rId23"/>
    <p:sldId id="810" r:id="rId24"/>
    <p:sldId id="516" r:id="rId25"/>
    <p:sldId id="564" r:id="rId26"/>
    <p:sldId id="539" r:id="rId27"/>
    <p:sldId id="802" r:id="rId28"/>
    <p:sldId id="517" r:id="rId29"/>
    <p:sldId id="456" r:id="rId30"/>
    <p:sldId id="457" r:id="rId31"/>
    <p:sldId id="261" r:id="rId32"/>
    <p:sldId id="262" r:id="rId33"/>
    <p:sldId id="263" r:id="rId34"/>
    <p:sldId id="274" r:id="rId35"/>
    <p:sldId id="276" r:id="rId36"/>
    <p:sldId id="803" r:id="rId37"/>
    <p:sldId id="478" r:id="rId38"/>
    <p:sldId id="480" r:id="rId39"/>
    <p:sldId id="812" r:id="rId40"/>
    <p:sldId id="815" r:id="rId41"/>
    <p:sldId id="814" r:id="rId42"/>
    <p:sldId id="816" r:id="rId43"/>
  </p:sldIdLst>
  <p:sldSz cx="9144000" cy="6858000" type="screen4x3"/>
  <p:notesSz cx="7010400" cy="9296400"/>
  <p:defaultTextStyle>
    <a:defPPr>
      <a:defRPr lang="en-US"/>
    </a:defPPr>
    <a:lvl1pPr marL="0" algn="l" defTabSz="91403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027" algn="l" defTabSz="91403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036" algn="l" defTabSz="91403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041" algn="l" defTabSz="91403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071" algn="l" defTabSz="91403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077" algn="l" defTabSz="91403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107" algn="l" defTabSz="91403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112" algn="l" defTabSz="91403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142" algn="l" defTabSz="91403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F3F"/>
    <a:srgbClr val="FF0000"/>
    <a:srgbClr val="379944"/>
    <a:srgbClr val="663300"/>
    <a:srgbClr val="DBDBF1"/>
    <a:srgbClr val="090E2D"/>
    <a:srgbClr val="89D4B6"/>
    <a:srgbClr val="F0D444"/>
    <a:srgbClr val="C6800D"/>
    <a:srgbClr val="F3D9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2010" y="5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slide" Target="slides/slide3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45765F5-A99C-4F3D-A3D7-537C4BC85843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7199CEA-03EA-4224-BE30-E77ADF54E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9153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03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57027" algn="l" defTabSz="91403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914036" algn="l" defTabSz="91403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371041" algn="l" defTabSz="91403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828071" algn="l" defTabSz="91403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285077" algn="l" defTabSz="91403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742107" algn="l" defTabSz="91403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3199112" algn="l" defTabSz="91403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656142" algn="l" defTabSz="91403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100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31774">
              <a:defRPr/>
            </a:pPr>
            <a:fld id="{5A30CB69-7BFD-41D7-9865-C3C814EE5F39}" type="slidenum">
              <a:rPr lang="en-US">
                <a:solidFill>
                  <a:prstClr val="black"/>
                </a:solidFill>
                <a:latin typeface="Calibri"/>
              </a:rPr>
              <a:pPr defTabSz="931774">
                <a:defRPr/>
              </a:pPr>
              <a:t>11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181257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84"/>
            <a:ext cx="7772400" cy="147002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0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0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0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1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1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11561-F651-432E-9231-A8ED850DF369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E19D5-72FE-411C-852E-4DACF41EEE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6798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11561-F651-432E-9231-A8ED850DF369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E19D5-72FE-411C-852E-4DACF41EEE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1077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99"/>
            <a:ext cx="2057400" cy="58515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99"/>
            <a:ext cx="6019800" cy="58515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11561-F651-432E-9231-A8ED850DF369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E19D5-72FE-411C-852E-4DACF41EEE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8621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11561-F651-432E-9231-A8ED850DF36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E19D5-72FE-411C-852E-4DACF41EEE8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6069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11561-F651-432E-9231-A8ED850DF36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E19D5-72FE-411C-852E-4DACF41EEE8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1581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11561-F651-432E-9231-A8ED850DF36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E19D5-72FE-411C-852E-4DACF41EEE8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9356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11561-F651-432E-9231-A8ED850DF36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E19D5-72FE-411C-852E-4DACF41EEE8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3749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11561-F651-432E-9231-A8ED850DF36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E19D5-72FE-411C-852E-4DACF41EEE8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4263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11561-F651-432E-9231-A8ED850DF36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E19D5-72FE-411C-852E-4DACF41EEE8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99817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11561-F651-432E-9231-A8ED850DF36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E19D5-72FE-411C-852E-4DACF41EEE8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9596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11561-F651-432E-9231-A8ED850DF36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E19D5-72FE-411C-852E-4DACF41EEE8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0269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11561-F651-432E-9231-A8ED850DF369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E19D5-72FE-411C-852E-4DACF41EEE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5692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11561-F651-432E-9231-A8ED850DF36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E19D5-72FE-411C-852E-4DACF41EEE8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9190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11561-F651-432E-9231-A8ED850DF36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E19D5-72FE-411C-852E-4DACF41EEE8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7066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11561-F651-432E-9231-A8ED850DF36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E19D5-72FE-411C-852E-4DACF41EEE8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2307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6B08A6-3E66-41DF-95DC-FB585B9F8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9E5DF0-E5AB-4424-BD56-FEF18887E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Child Psychology - PSY 231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C2DCFE-E943-4B68-BEDC-E26B77704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FAE6B7-89B0-4006-9B42-92B9098636B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12589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C0B549-5051-425F-9F43-80458065C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FFD9A7-B534-4D2E-A4E1-4D060FA5CF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Child Psychology - PSY 231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8CB3E3-B491-4E7E-9A0D-A14984106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892082-CBED-488F-A8DD-9D74278363C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10140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559D1D-4F24-41A4-8321-1735C8FB7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83DB33-BD79-48BC-9864-36D9BD9D4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Child Psychology - PSY 231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0052A1-B7A4-42EE-A817-302ED36FD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7AA59D-45C2-4EDA-9A67-1D4C1EACBA4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60316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67DFB4A-DE85-4542-9406-3DE3C29678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59280D7-3FF2-489A-B15A-719BC3C036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Child Psychology - PSY 231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3934441-7AD8-479A-BC39-671BDF027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F89616-35C4-41DB-9C36-22551FE0280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11327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410F0AE7-D50B-4B8E-9D7E-4359717DD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E416FF5-E7AC-4D64-AD6A-61FE63E7FC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Child Psychology - PSY 231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4C23256-7101-4938-B8E8-DE1ED6B47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F44CBA-E061-48C5-87CD-B6AA84298AF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756537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ABEDC338-7410-4E71-9DFB-01A7C7A772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2BEBB9F-4A22-4233-AD56-EE38108CC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Child Psychology - PSY 231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2483494-CF3C-45B3-9A35-BDE1637A9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664488-D245-4613-B931-524731E7CE5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003832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6FDCE3AA-3973-4EA7-8EAC-A6449E3A50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94038536-CDD5-4BF7-AEBD-1B328CAD4A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Child Psychology - PSY 231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7A47CFB-2398-4156-ACE2-DF3911A15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BD474D-2EBB-4E0D-85D5-7CAD029B574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7757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 anchor="t"/>
          <a:lstStyle>
            <a:lvl1pPr algn="l">
              <a:defRPr sz="39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41"/>
            <a:ext cx="7772400" cy="1500188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702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03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0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07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0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10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11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14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11561-F651-432E-9231-A8ED850DF369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E19D5-72FE-411C-852E-4DACF41EEE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30722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AEC3603-E488-4988-BA4D-8EA1A34038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6B4898C-04D3-404F-A790-0810F6BC6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Child Psychology - PSY 231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C15E9EF-7C2E-43C6-AF10-FF2514EC9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838712-61A2-40EF-8DA6-198B6CE96BE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4770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127DC74-DA82-4418-B945-FF2DAB1E13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813531C-431C-4505-89C7-95509A93B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Child Psychology - PSY 231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726EF61-3011-498E-A10F-0C393AC7B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83D03D-5E81-4C02-82A0-ABC7F6E6438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008157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A714A1-4896-4FDA-9786-BD8D99A491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41B8A9-4DBD-4BB4-96C2-F8DAC1E06A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Child Psychology - PSY 231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7282B4-7CD0-423D-ADB6-F4D973073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42250C-065A-4A89-ADB4-0F9C9BF5AE4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796505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74A8DD-00F3-4962-ACE0-284BA1C618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886C84-4A78-43F8-880F-3E6CD8D7D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Child Psychology - PSY 231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A7B758-1444-45E1-ADA1-1E1F06A75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E10335-682C-46CB-9332-B420E0F6AD6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206328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381000"/>
            <a:ext cx="6781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752600"/>
            <a:ext cx="3810000" cy="4343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3810000" cy="4343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D0A88BC-CDC7-4231-91C5-2F44D061A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07B0047-2D76-408B-9834-78326F432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Child Psychology - PSY 231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800A501-C771-4C60-A018-21BE82836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1CE441-26A9-47F7-B16F-DF134CC6314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937804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1101A-2810-41E3-B8CF-56C249929DCF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FEA77-2018-4356-AFFF-0285EE497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69475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1101A-2810-41E3-B8CF-56C249929DCF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FEA77-2018-4356-AFFF-0285EE497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79307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1101A-2810-41E3-B8CF-56C249929DCF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FEA77-2018-4356-AFFF-0285EE497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74530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1101A-2810-41E3-B8CF-56C249929DCF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FEA77-2018-4356-AFFF-0285EE497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53395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1101A-2810-41E3-B8CF-56C249929DCF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FEA77-2018-4356-AFFF-0285EE497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453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5"/>
          </a:xfrm>
        </p:spPr>
        <p:txBody>
          <a:bodyPr/>
          <a:lstStyle>
            <a:lvl1pPr>
              <a:defRPr sz="28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5"/>
          </a:xfrm>
        </p:spPr>
        <p:txBody>
          <a:bodyPr/>
          <a:lstStyle>
            <a:lvl1pPr>
              <a:defRPr sz="28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11561-F651-432E-9231-A8ED850DF369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E19D5-72FE-411C-852E-4DACF41EEE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82650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1101A-2810-41E3-B8CF-56C249929DCF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FEA77-2018-4356-AFFF-0285EE497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07492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1101A-2810-41E3-B8CF-56C249929DCF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FEA77-2018-4356-AFFF-0285EE497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05070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1101A-2810-41E3-B8CF-56C249929DCF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FEA77-2018-4356-AFFF-0285EE497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19604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1101A-2810-41E3-B8CF-56C249929DCF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FEA77-2018-4356-AFFF-0285EE497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62764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1101A-2810-41E3-B8CF-56C249929DCF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FEA77-2018-4356-AFFF-0285EE497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84404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1101A-2810-41E3-B8CF-56C249929DCF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FEA77-2018-4356-AFFF-0285EE497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9272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E4D111-DC51-4E09-BBA9-C5BB7D926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E8A181-700A-4576-A022-44B35D072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Child Psychology - PSY 231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3B38D5-60FA-47C1-BF2F-42410A5C5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804E22-6920-4740-A8DE-CB55BE68681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276510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570F62-9EB9-4AC5-B05C-4D0D7B62C5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1AF5A0-BB87-4017-B43E-EB16338B7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Child Psychology - PSY 231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BF4127-3F9A-4FE4-80C1-4B7154BF0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2D81F5-B5A8-4A1A-9478-33B60A85DB8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806412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8ACAFE-0ECC-4867-9C87-2BC6664F99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BC68A1-ED41-473D-B21D-A0D29B77F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Child Psychology - PSY 231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09918-2290-4A42-8324-C0553334D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FFC2D0-C681-4398-A9CF-9A286B66783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004049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A370E05-EF96-4325-96A2-85D48DCBB9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A3B2DE4-BF2B-4B56-8400-9EAB91A46C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Child Psychology - PSY 231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6CD09FD-CE73-42AB-9145-DF1910E13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B2C44F-F629-4F7A-AB86-7EFE1B8F931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1932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6" y="1535115"/>
            <a:ext cx="4040188" cy="639765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57027" indent="0">
              <a:buNone/>
              <a:defRPr sz="2100" b="1"/>
            </a:lvl2pPr>
            <a:lvl3pPr marL="914036" indent="0">
              <a:buNone/>
              <a:defRPr sz="1800" b="1"/>
            </a:lvl3pPr>
            <a:lvl4pPr marL="1371041" indent="0">
              <a:buNone/>
              <a:defRPr sz="1800" b="1"/>
            </a:lvl4pPr>
            <a:lvl5pPr marL="1828071" indent="0">
              <a:buNone/>
              <a:defRPr sz="1800" b="1"/>
            </a:lvl5pPr>
            <a:lvl6pPr marL="2285077" indent="0">
              <a:buNone/>
              <a:defRPr sz="1800" b="1"/>
            </a:lvl6pPr>
            <a:lvl7pPr marL="2742107" indent="0">
              <a:buNone/>
              <a:defRPr sz="1800" b="1"/>
            </a:lvl7pPr>
            <a:lvl8pPr marL="3199112" indent="0">
              <a:buNone/>
              <a:defRPr sz="1800" b="1"/>
            </a:lvl8pPr>
            <a:lvl9pPr marL="3656142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6" y="2174880"/>
            <a:ext cx="4040188" cy="3951285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5"/>
            <a:ext cx="4041775" cy="639765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57027" indent="0">
              <a:buNone/>
              <a:defRPr sz="2100" b="1"/>
            </a:lvl2pPr>
            <a:lvl3pPr marL="914036" indent="0">
              <a:buNone/>
              <a:defRPr sz="1800" b="1"/>
            </a:lvl3pPr>
            <a:lvl4pPr marL="1371041" indent="0">
              <a:buNone/>
              <a:defRPr sz="1800" b="1"/>
            </a:lvl4pPr>
            <a:lvl5pPr marL="1828071" indent="0">
              <a:buNone/>
              <a:defRPr sz="1800" b="1"/>
            </a:lvl5pPr>
            <a:lvl6pPr marL="2285077" indent="0">
              <a:buNone/>
              <a:defRPr sz="1800" b="1"/>
            </a:lvl6pPr>
            <a:lvl7pPr marL="2742107" indent="0">
              <a:buNone/>
              <a:defRPr sz="1800" b="1"/>
            </a:lvl7pPr>
            <a:lvl8pPr marL="3199112" indent="0">
              <a:buNone/>
              <a:defRPr sz="1800" b="1"/>
            </a:lvl8pPr>
            <a:lvl9pPr marL="3656142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80"/>
            <a:ext cx="4041775" cy="3951285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11561-F651-432E-9231-A8ED850DF369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E19D5-72FE-411C-852E-4DACF41EEE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75793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7A708E8-2EC4-47C5-A690-CC60B05236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AEDF831-37DC-457A-B8B0-4CE41ED76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Child Psychology - PSY 231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F02487A-D38F-4B16-ADC5-D261E3FC5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78500A-6ED8-40B0-B158-7D617031372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663673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AB32F9E3-BBE7-4094-ACBC-5516DA3604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BBE54C9C-9BAC-404E-90DB-1E89A3E08E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Child Psychology - PSY 231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EA7A7E2-E56B-4792-BADF-A500CFFA1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EC00DC-7E94-4EDD-830A-A74E121F370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801855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D8CC410D-5626-42D9-A5C0-379D72232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7897D723-3BA2-4B21-875B-267DC83BE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Child Psychology - PSY 231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51106DF-8DA8-484A-9CF6-3EC658263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892403-D38E-43B9-9153-BC194919741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271589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9208C3C-DD1A-4857-8234-72412A9C0C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07E4508-CED4-411F-8C9A-5B1BB9A37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Child Psychology - PSY 231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81913E5-42D6-46AB-AC37-D4BFBEE5F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B6E8C3-1525-4E05-9883-BBE8324D19D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928136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987F8F3-4115-4627-B0E3-97F667A2B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BA6FA77-91E2-4112-9179-69E60669DD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Child Psychology - PSY 231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CCC4259-C233-47BE-AAA9-BD722C6AE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4320A5-3226-4A00-9088-278BC2D27F9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444394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85097F-49E7-4592-A71E-45400D41D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29F408-E0C4-4486-A9C1-783AF4A63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Child Psychology - PSY 231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1C8891-7AA7-4EC2-873A-83999C911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C15FB4-5A3B-4909-BF18-9CAC54F37D3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624620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0DA9D9-49D0-4D7B-AEFF-21F959990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CA22F5-C52A-417F-A890-DCA6D09EB0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Child Psychology - PSY 231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505302-F09E-4948-83F1-8F0770383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05198A-1D1D-497D-8293-FD557D2282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966993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2930F-ED63-4012-954E-FC3D593E8B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A23FA2-6014-4B7E-A856-998FBDB6D7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FCE965-749F-4A96-BE18-FBCD5F2B5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8727A-771F-4EF6-9688-77CDC84385CB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D0AACA-B3FE-42E3-AEF5-4AE8D12B5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BF2D60-FA5D-4A11-A164-290FA6FE3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F9A84-89FA-4487-8489-5FC7C0BA9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84179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A46F6A-4C85-4A85-A392-0D4D5515F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1D8D17-D643-4B93-8951-1CB2F969B2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9E5E9B-A21A-4A3A-A6B0-1A2F547AA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8727A-771F-4EF6-9688-77CDC84385CB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564992-B848-426F-B0FB-93E938E02D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A657A6-24FC-4F5F-B3B0-A41F27CBE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F9A84-89FA-4487-8489-5FC7C0BA9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13664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5CD019-B384-4854-BD55-E11999BCF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3A465B-6E95-4E2B-B8B3-5B8467A016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F8E221-00F3-4B65-8D34-D4CD572FD8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8727A-771F-4EF6-9688-77CDC84385CB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8D76DC-5910-40D9-8652-8DA6ACB758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F1F16F-9D3D-497C-AF31-B49461E85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F9A84-89FA-4487-8489-5FC7C0BA9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502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11561-F651-432E-9231-A8ED850DF369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E19D5-72FE-411C-852E-4DACF41EEE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24188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D1DC5E-9DC5-4EDE-BFB5-81FACC2610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AD48FD-7753-4F45-B771-F4BD1D0C4B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F59BDD-AAB4-46AD-B50B-EAB0465159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82DEC4-2433-4076-915A-F980DDCF22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8727A-771F-4EF6-9688-77CDC84385CB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37313A-D1B5-44F9-A18E-408863D68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5795FF-FC02-4D55-B85B-002A3F123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F9A84-89FA-4487-8489-5FC7C0BA9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12618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509359-E72C-4D32-93A1-81DAEA929C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16D0AD-425C-4D4F-AE9E-21AAA458CF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10F4B3-8898-4BA1-AA93-C633079C5B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809A69A-9952-4A64-8AF2-FB40386103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93DD84B-ACA5-4595-8AE2-11BD094B69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BC0C61E-BA00-4AF9-9EC5-8554F06AF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8727A-771F-4EF6-9688-77CDC84385CB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7946C71-24B9-4E44-9218-A4105C6CE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1FFBA8B-E110-4554-A870-4034BD08D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F9A84-89FA-4487-8489-5FC7C0BA9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85319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AAE3F9-9B9E-4C91-8905-557E870B33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582B73-39DB-4536-824B-AC4059D8B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8727A-771F-4EF6-9688-77CDC84385CB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D69D98-731E-4AC6-BF13-369845857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E97BC7-C092-4800-AC4B-E881953D6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F9A84-89FA-4487-8489-5FC7C0BA9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33817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E813624-E334-4AC1-BF15-D581C460E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8727A-771F-4EF6-9688-77CDC84385CB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B7C68A3-FADD-48B5-81BB-6906298E8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A5A762-85A8-451F-B974-8A0072C27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F9A84-89FA-4487-8489-5FC7C0BA9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49274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3B2092-073E-4BAD-A387-C2505FDC1D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AFD9E0-8CE6-49CB-9A46-B79B7A198A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41D479-6F12-48AE-A83D-D91977F3D6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D1872A-A697-4CCC-AB6D-B0DDC59AF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8727A-771F-4EF6-9688-77CDC84385CB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08EDF4-8FAB-482F-A196-15CD3EFACB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1CC81D-B657-47C4-BEE8-55FF7E447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F9A84-89FA-4487-8489-5FC7C0BA9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45866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E89D7-BCD5-4AE2-AC4B-0079FD9123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CC404E2-33B1-48E9-8D51-DDEE2A2531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23FA1D-7E89-4C3E-B117-DD42C77BCE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9A6BAE-B9AE-45E6-BD41-D345C596BB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8727A-771F-4EF6-9688-77CDC84385CB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49191D-2BA5-4174-A028-342D9729A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EFF670-751D-4429-B86A-1170280E84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F9A84-89FA-4487-8489-5FC7C0BA9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93595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7F693-B76C-4C20-B1AC-282A2B2C0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B690F4-D791-41CB-B861-7B43E09C4B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ABDF2F-BC08-47E7-A069-5A4FD4424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8727A-771F-4EF6-9688-77CDC84385CB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E1C68A-83E5-4D75-BDB0-56E778699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F42237-D9FC-46D5-AD10-872D2808B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F9A84-89FA-4487-8489-5FC7C0BA9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27925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778CE59-95E5-4B9D-9F1A-735EC29B50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C034FE-6DEF-4581-A081-2AB49822D8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48C415-4DF3-4C2C-A0E4-FADF7913D4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8727A-771F-4EF6-9688-77CDC84385CB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C649A4-228E-44E5-8A4A-F54958B2C6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C303A2-5E7F-490E-970C-6BF5DDB22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F9A84-89FA-4487-8489-5FC7C0BA9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048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11561-F651-432E-9231-A8ED850DF369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E19D5-72FE-411C-852E-4DACF41EEE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1050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73053"/>
            <a:ext cx="3008313" cy="1162050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109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5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43511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27" indent="0">
              <a:buNone/>
              <a:defRPr sz="1100"/>
            </a:lvl2pPr>
            <a:lvl3pPr marL="914036" indent="0">
              <a:buNone/>
              <a:defRPr sz="1100"/>
            </a:lvl3pPr>
            <a:lvl4pPr marL="1371041" indent="0">
              <a:buNone/>
              <a:defRPr sz="1100"/>
            </a:lvl4pPr>
            <a:lvl5pPr marL="1828071" indent="0">
              <a:buNone/>
              <a:defRPr sz="1100"/>
            </a:lvl5pPr>
            <a:lvl6pPr marL="2285077" indent="0">
              <a:buNone/>
              <a:defRPr sz="1100"/>
            </a:lvl6pPr>
            <a:lvl7pPr marL="2742107" indent="0">
              <a:buNone/>
              <a:defRPr sz="1100"/>
            </a:lvl7pPr>
            <a:lvl8pPr marL="3199112" indent="0">
              <a:buNone/>
              <a:defRPr sz="1100"/>
            </a:lvl8pPr>
            <a:lvl9pPr marL="3656142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11561-F651-432E-9231-A8ED850DF369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E19D5-72FE-411C-852E-4DACF41EEE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771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56"/>
            <a:ext cx="5486400" cy="566738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3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27" indent="0">
              <a:buNone/>
              <a:defRPr sz="2800"/>
            </a:lvl2pPr>
            <a:lvl3pPr marL="914036" indent="0">
              <a:buNone/>
              <a:defRPr sz="2500"/>
            </a:lvl3pPr>
            <a:lvl4pPr marL="1371041" indent="0">
              <a:buNone/>
              <a:defRPr sz="2100"/>
            </a:lvl4pPr>
            <a:lvl5pPr marL="1828071" indent="0">
              <a:buNone/>
              <a:defRPr sz="2100"/>
            </a:lvl5pPr>
            <a:lvl6pPr marL="2285077" indent="0">
              <a:buNone/>
              <a:defRPr sz="2100"/>
            </a:lvl6pPr>
            <a:lvl7pPr marL="2742107" indent="0">
              <a:buNone/>
              <a:defRPr sz="2100"/>
            </a:lvl7pPr>
            <a:lvl8pPr marL="3199112" indent="0">
              <a:buNone/>
              <a:defRPr sz="2100"/>
            </a:lvl8pPr>
            <a:lvl9pPr marL="3656142" indent="0">
              <a:buNone/>
              <a:defRPr sz="21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94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027" indent="0">
              <a:buNone/>
              <a:defRPr sz="1100"/>
            </a:lvl2pPr>
            <a:lvl3pPr marL="914036" indent="0">
              <a:buNone/>
              <a:defRPr sz="1100"/>
            </a:lvl3pPr>
            <a:lvl4pPr marL="1371041" indent="0">
              <a:buNone/>
              <a:defRPr sz="1100"/>
            </a:lvl4pPr>
            <a:lvl5pPr marL="1828071" indent="0">
              <a:buNone/>
              <a:defRPr sz="1100"/>
            </a:lvl5pPr>
            <a:lvl6pPr marL="2285077" indent="0">
              <a:buNone/>
              <a:defRPr sz="1100"/>
            </a:lvl6pPr>
            <a:lvl7pPr marL="2742107" indent="0">
              <a:buNone/>
              <a:defRPr sz="1100"/>
            </a:lvl7pPr>
            <a:lvl8pPr marL="3199112" indent="0">
              <a:buNone/>
              <a:defRPr sz="1100"/>
            </a:lvl8pPr>
            <a:lvl9pPr marL="3656142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11561-F651-432E-9231-A8ED850DF369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E19D5-72FE-411C-852E-4DACF41EEE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849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5"/>
            <a:ext cx="8229600" cy="1143000"/>
          </a:xfrm>
          <a:prstGeom prst="rect">
            <a:avLst/>
          </a:prstGeom>
        </p:spPr>
        <p:txBody>
          <a:bodyPr vert="horz" lIns="91410" tIns="45693" rIns="91410" bIns="45693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5"/>
          </a:xfrm>
          <a:prstGeom prst="rect">
            <a:avLst/>
          </a:prstGeom>
        </p:spPr>
        <p:txBody>
          <a:bodyPr vert="horz" lIns="91410" tIns="45693" rIns="91410" bIns="4569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411"/>
            <a:ext cx="2133600" cy="365123"/>
          </a:xfrm>
          <a:prstGeom prst="rect">
            <a:avLst/>
          </a:prstGeom>
        </p:spPr>
        <p:txBody>
          <a:bodyPr vert="horz" lIns="91410" tIns="45693" rIns="91410" bIns="45693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711561-F651-432E-9231-A8ED850DF369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411"/>
            <a:ext cx="2895600" cy="365123"/>
          </a:xfrm>
          <a:prstGeom prst="rect">
            <a:avLst/>
          </a:prstGeom>
        </p:spPr>
        <p:txBody>
          <a:bodyPr vert="horz" lIns="91410" tIns="45693" rIns="91410" bIns="45693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411"/>
            <a:ext cx="2133600" cy="365123"/>
          </a:xfrm>
          <a:prstGeom prst="rect">
            <a:avLst/>
          </a:prstGeom>
        </p:spPr>
        <p:txBody>
          <a:bodyPr vert="horz" lIns="91410" tIns="45693" rIns="91410" bIns="45693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8E19D5-72FE-411C-852E-4DACF41EEE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013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036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62" indent="-342762" algn="l" defTabSz="914036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669" indent="-285639" algn="l" defTabSz="914036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551" indent="-228515" algn="l" defTabSz="9140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556" indent="-228515" algn="l" defTabSz="914036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586" indent="-228515" algn="l" defTabSz="914036" rtl="0" eaLnBrk="1" latinLnBrk="0" hangingPunct="1">
        <a:spcBef>
          <a:spcPct val="20000"/>
        </a:spcBef>
        <a:buFont typeface="Arial" panose="020B0604020202020204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592" indent="-228515" algn="l" defTabSz="9140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622" indent="-228515" algn="l" defTabSz="9140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627" indent="-228515" algn="l" defTabSz="9140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640" indent="-228515" algn="l" defTabSz="9140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0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27" algn="l" defTabSz="9140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36" algn="l" defTabSz="9140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41" algn="l" defTabSz="9140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071" algn="l" defTabSz="9140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077" algn="l" defTabSz="9140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107" algn="l" defTabSz="9140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112" algn="l" defTabSz="9140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142" algn="l" defTabSz="9140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6A711561-F651-432E-9231-A8ED850DF36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1/23/2024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CA8E19D5-72FE-411C-852E-4DACF41EEE8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05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1FB326DA-5CA2-4AC3-8E5A-C4507790E03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B56FBF3B-1C3B-4BC4-B9B9-F596D67F968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60C272-B767-430D-9EA0-26589B14F0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0CA9B6-35E6-4402-B3FD-48816C8CBA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Child Psychology - PSY 231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66D722-9AC4-47DC-A745-B43DEEA1CB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E6755FB8-6AA7-4DD4-AFA2-20913C4510A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7512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01101A-2810-41E3-B8CF-56C249929DCF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3FEA77-2018-4356-AFFF-0285EE497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365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282F3103-CEA9-4BE3-ABA8-C72F8BA0D3D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15B74036-5268-46BD-B0AC-9AF6FBA5D19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D067AB-6DB8-4347-B51D-5461A43457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03B7BD-6478-421D-AB16-3815076036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Child Psychology - PSY 231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5CA754-3472-4204-8635-B310DEDD6E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FC280C2F-F56A-4F1F-8864-949B66585AD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63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D29DCBE-B37C-4BB9-9126-E0D68B19F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5E5BBF-420E-4277-B6FF-3AB184D0BB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E31C32-ED60-4C1E-81D6-D66557A34F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F8727A-771F-4EF6-9688-77CDC84385CB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BE7195-D70D-4E41-8C2E-A4601687DB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D35CB8-D091-4B2C-A721-258F0EE890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AF9A84-89FA-4487-8489-5FC7C0BA9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001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4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3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5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39624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693" rIns="91410" bIns="45693" rtlCol="0" anchor="ctr"/>
          <a:lstStyle/>
          <a:p>
            <a:pPr marL="0" marR="0" lvl="0" indent="0" algn="ctr" defTabSz="9140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90600"/>
            <a:ext cx="9144000" cy="2285944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How to Increase Student Engagement with </a:t>
            </a:r>
            <a:br>
              <a:rPr lang="en-US" sz="3200" dirty="0">
                <a:solidFill>
                  <a:schemeClr val="bg1"/>
                </a:solidFill>
                <a:latin typeface="Showcard Gothic" panose="04020904020102020604" pitchFamily="82" charset="0"/>
              </a:rPr>
            </a:br>
            <a:r>
              <a:rPr lang="en-US" sz="3600" dirty="0">
                <a:solidFill>
                  <a:srgbClr val="FFFF00"/>
                </a:solidFill>
                <a:latin typeface="Showcard Gothic" panose="04020904020102020604" pitchFamily="82" charset="0"/>
              </a:rPr>
              <a:t>Unusual Methods</a:t>
            </a:r>
            <a:r>
              <a:rPr lang="en-US" sz="3200" dirty="0">
                <a:solidFill>
                  <a:schemeClr val="bg1"/>
                </a:solidFill>
                <a:latin typeface="Showcard Gothic" panose="04020904020102020604" pitchFamily="82" charset="0"/>
              </a:rPr>
              <a:t>, </a:t>
            </a:r>
            <a:r>
              <a:rPr lang="en-US" sz="3600" dirty="0">
                <a:solidFill>
                  <a:srgbClr val="FF0000"/>
                </a:solidFill>
                <a:latin typeface="Showcard Gothic" panose="04020904020102020604" pitchFamily="82" charset="0"/>
              </a:rPr>
              <a:t>Strange Ideas</a:t>
            </a:r>
            <a:r>
              <a:rPr lang="en-US" sz="3200" dirty="0">
                <a:solidFill>
                  <a:schemeClr val="bg1"/>
                </a:solidFill>
                <a:latin typeface="Showcard Gothic" panose="04020904020102020604" pitchFamily="82" charset="0"/>
              </a:rPr>
              <a:t>, </a:t>
            </a:r>
            <a:br>
              <a:rPr lang="en-US" sz="3200" dirty="0">
                <a:solidFill>
                  <a:schemeClr val="bg1"/>
                </a:solidFill>
                <a:latin typeface="Showcard Gothic" panose="04020904020102020604" pitchFamily="82" charset="0"/>
              </a:rPr>
            </a:br>
            <a:r>
              <a:rPr lang="en-US" sz="32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and</a:t>
            </a:r>
            <a:r>
              <a:rPr lang="en-US" sz="3200" dirty="0">
                <a:solidFill>
                  <a:schemeClr val="bg1"/>
                </a:solidFill>
                <a:latin typeface="Showcard Gothic" panose="04020904020102020604" pitchFamily="82" charset="0"/>
              </a:rPr>
              <a:t> </a:t>
            </a:r>
            <a:r>
              <a:rPr lang="en-US" sz="3600" dirty="0">
                <a:solidFill>
                  <a:srgbClr val="00E46D"/>
                </a:solidFill>
                <a:latin typeface="Showcard Gothic" panose="04020904020102020604" pitchFamily="82" charset="0"/>
              </a:rPr>
              <a:t>Pseudoscience</a:t>
            </a:r>
            <a:br>
              <a:rPr lang="en-US" sz="4000" dirty="0">
                <a:solidFill>
                  <a:schemeClr val="bg1"/>
                </a:solidFill>
              </a:rPr>
            </a:b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76201" y="4384964"/>
            <a:ext cx="9067799" cy="1738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0" tIns="45693" rIns="91410" bIns="45693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0" marR="0" lvl="0" indent="0" algn="l" defTabSz="91403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Stephen Hupp</a:t>
            </a:r>
            <a:endParaRPr kumimoji="0" lang="en-US" altLang="en-US" sz="3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l" defTabSz="91403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l" defTabSz="91403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Professor, </a:t>
            </a:r>
            <a:r>
              <a:rPr kumimoji="0" lang="en-US" alt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Southern Illinois University Edwardsville</a:t>
            </a:r>
          </a:p>
          <a:p>
            <a:pPr marL="0" marR="0" lvl="0" indent="0" algn="l" defTabSz="91403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Editor, </a:t>
            </a:r>
            <a:r>
              <a:rPr kumimoji="0" lang="en-US" altLang="en-US" sz="2300" b="0" i="1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Skeptical Inquirer: The Magazine for Science and Reason</a:t>
            </a:r>
          </a:p>
        </p:txBody>
      </p:sp>
    </p:spTree>
    <p:extLst>
      <p:ext uri="{BB962C8B-B14F-4D97-AF65-F5344CB8AC3E}">
        <p14:creationId xmlns:p14="http://schemas.microsoft.com/office/powerpoint/2010/main" val="14714642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nop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724400"/>
            <a:ext cx="3352800" cy="1285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3">
            <a:extLst>
              <a:ext uri="{FF2B5EF4-FFF2-40B4-BE49-F238E27FC236}">
                <a16:creationId xmlns:a16="http://schemas.microsoft.com/office/drawing/2014/main" id="{297ADCBD-CE65-4629-AB5A-266F48AA61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2228850"/>
            <a:ext cx="4724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MYTH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C1B82C15-A700-498D-95FF-2B2D08084A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752600"/>
            <a:ext cx="2976577" cy="4933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3B0F4687-16A4-4419-95A1-EB692F648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“Donald Duck comics were once banned in Finland because he wears no pants.” </a:t>
            </a:r>
          </a:p>
        </p:txBody>
      </p:sp>
    </p:spTree>
    <p:extLst>
      <p:ext uri="{BB962C8B-B14F-4D97-AF65-F5344CB8AC3E}">
        <p14:creationId xmlns:p14="http://schemas.microsoft.com/office/powerpoint/2010/main" val="7283144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2346D2-5BCA-499E-B09A-1893CA15F0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Tie Breaker</a:t>
            </a:r>
            <a:br>
              <a:rPr lang="en-US" dirty="0"/>
            </a:br>
            <a:r>
              <a:rPr lang="en-US" sz="2700" dirty="0"/>
              <a:t>(Closest without going over)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24DF88-307F-40FE-A5E9-8CD0B36153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6629400" cy="4525963"/>
          </a:xfrm>
        </p:spPr>
        <p:txBody>
          <a:bodyPr/>
          <a:lstStyle/>
          <a:p>
            <a:r>
              <a:rPr lang="en-US" dirty="0"/>
              <a:t>How many episodes were made of </a:t>
            </a:r>
            <a:r>
              <a:rPr lang="en-US" b="1" i="1" dirty="0"/>
              <a:t>Bill Nye the Science Guy</a:t>
            </a:r>
            <a:r>
              <a:rPr lang="en-US" dirty="0"/>
              <a:t>?*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F436D51-6B6B-46D8-B17C-51981E4794B0}"/>
              </a:ext>
            </a:extLst>
          </p:cNvPr>
          <p:cNvSpPr txBox="1"/>
          <p:nvPr/>
        </p:nvSpPr>
        <p:spPr>
          <a:xfrm>
            <a:off x="3429000" y="3276600"/>
            <a:ext cx="3429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FF0000"/>
                </a:solidFill>
              </a:rPr>
              <a:t>100</a:t>
            </a:r>
            <a:r>
              <a:rPr lang="en-US" sz="9600" dirty="0"/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2F97BF-D161-4D00-91A9-A1289B859293}"/>
              </a:ext>
            </a:extLst>
          </p:cNvPr>
          <p:cNvSpPr txBox="1"/>
          <p:nvPr/>
        </p:nvSpPr>
        <p:spPr>
          <a:xfrm>
            <a:off x="228600" y="6144515"/>
            <a:ext cx="42130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(Not including the pilot episode)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3CA545F-9B8F-4E1C-9AA6-81592D9580DD}"/>
              </a:ext>
            </a:extLst>
          </p:cNvPr>
          <p:cNvSpPr txBox="1"/>
          <p:nvPr/>
        </p:nvSpPr>
        <p:spPr>
          <a:xfrm>
            <a:off x="5690262" y="6126163"/>
            <a:ext cx="32269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*According to Wikipedia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B740E87-DCFB-485C-8A0C-270339ADF20C}"/>
              </a:ext>
            </a:extLst>
          </p:cNvPr>
          <p:cNvSpPr/>
          <p:nvPr/>
        </p:nvSpPr>
        <p:spPr>
          <a:xfrm>
            <a:off x="3429000" y="3429000"/>
            <a:ext cx="2133600" cy="12954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332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4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AE584F-ED25-4017-A83F-7349FFF2C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752600" y="4191000"/>
            <a:ext cx="8229600" cy="1143000"/>
          </a:xfrm>
        </p:spPr>
        <p:txBody>
          <a:bodyPr>
            <a:noAutofit/>
          </a:bodyPr>
          <a:lstStyle/>
          <a:p>
            <a:r>
              <a:rPr lang="en-US" sz="8000" dirty="0">
                <a:solidFill>
                  <a:schemeClr val="tx2">
                    <a:lumMod val="60000"/>
                    <a:lumOff val="40000"/>
                  </a:schemeClr>
                </a:solidFill>
                <a:latin typeface="Impact" panose="020B0806030902050204" pitchFamily="34" charset="0"/>
              </a:rPr>
              <a:t>OVER </a:t>
            </a:r>
            <a:br>
              <a:rPr lang="en-US" sz="8000" dirty="0">
                <a:solidFill>
                  <a:schemeClr val="tx2">
                    <a:lumMod val="60000"/>
                    <a:lumOff val="40000"/>
                  </a:schemeClr>
                </a:solidFill>
                <a:latin typeface="Impact" panose="020B0806030902050204" pitchFamily="34" charset="0"/>
              </a:rPr>
            </a:br>
            <a:r>
              <a:rPr lang="en-US" sz="8000" dirty="0">
                <a:latin typeface="Impact" panose="020B0806030902050204" pitchFamily="34" charset="0"/>
              </a:rPr>
              <a:t>or </a:t>
            </a:r>
            <a:br>
              <a:rPr lang="en-US" sz="8000" dirty="0">
                <a:latin typeface="Impact" panose="020B0806030902050204" pitchFamily="34" charset="0"/>
              </a:rPr>
            </a:br>
            <a:r>
              <a:rPr lang="en-US" sz="8000" dirty="0">
                <a:solidFill>
                  <a:srgbClr val="00B050"/>
                </a:solidFill>
                <a:latin typeface="Impact" panose="020B0806030902050204" pitchFamily="34" charset="0"/>
              </a:rPr>
              <a:t>UNDER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621C517B-F4DE-4729-B1C5-B453221C6166}"/>
              </a:ext>
            </a:extLst>
          </p:cNvPr>
          <p:cNvSpPr/>
          <p:nvPr/>
        </p:nvSpPr>
        <p:spPr>
          <a:xfrm>
            <a:off x="2057400" y="4537620"/>
            <a:ext cx="228600" cy="6096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C3EEDF-25D9-48AC-BDBC-D67656C971B8}"/>
              </a:ext>
            </a:extLst>
          </p:cNvPr>
          <p:cNvSpPr txBox="1"/>
          <p:nvPr/>
        </p:nvSpPr>
        <p:spPr>
          <a:xfrm>
            <a:off x="1955800" y="4457699"/>
            <a:ext cx="76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+mj-lt"/>
              </a:rPr>
              <a:t>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764F364-7052-4E3C-B56C-9ADA66955372}"/>
              </a:ext>
            </a:extLst>
          </p:cNvPr>
          <p:cNvSpPr/>
          <p:nvPr/>
        </p:nvSpPr>
        <p:spPr>
          <a:xfrm>
            <a:off x="0" y="0"/>
            <a:ext cx="9144000" cy="2667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/>
              <a:t>What year was </a:t>
            </a:r>
          </a:p>
          <a:p>
            <a:pPr algn="ctr"/>
            <a:r>
              <a:rPr lang="en-US" sz="4800" b="1" dirty="0"/>
              <a:t>Martin Luther King Jr. born?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C8A86F8-9A08-426F-9EF3-64397864B10E}"/>
              </a:ext>
            </a:extLst>
          </p:cNvPr>
          <p:cNvSpPr txBox="1"/>
          <p:nvPr/>
        </p:nvSpPr>
        <p:spPr>
          <a:xfrm>
            <a:off x="5137531" y="3977670"/>
            <a:ext cx="267893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/>
              <a:t>1939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95A03A7-92E1-466D-A5B3-5C8CF9895877}"/>
              </a:ext>
            </a:extLst>
          </p:cNvPr>
          <p:cNvCxnSpPr/>
          <p:nvPr/>
        </p:nvCxnSpPr>
        <p:spPr>
          <a:xfrm>
            <a:off x="5137531" y="4762500"/>
            <a:ext cx="2939669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54029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AE584F-ED25-4017-A83F-7349FFF2C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752600" y="4191000"/>
            <a:ext cx="8229600" cy="1143000"/>
          </a:xfrm>
        </p:spPr>
        <p:txBody>
          <a:bodyPr>
            <a:noAutofit/>
          </a:bodyPr>
          <a:lstStyle/>
          <a:p>
            <a:r>
              <a:rPr lang="en-US" sz="8000" dirty="0">
                <a:solidFill>
                  <a:schemeClr val="tx2">
                    <a:lumMod val="60000"/>
                    <a:lumOff val="40000"/>
                  </a:schemeClr>
                </a:solidFill>
                <a:latin typeface="Impact" panose="020B0806030902050204" pitchFamily="34" charset="0"/>
              </a:rPr>
              <a:t>OVER </a:t>
            </a:r>
            <a:br>
              <a:rPr lang="en-US" sz="8000" dirty="0">
                <a:solidFill>
                  <a:schemeClr val="tx2">
                    <a:lumMod val="60000"/>
                    <a:lumOff val="40000"/>
                  </a:schemeClr>
                </a:solidFill>
                <a:latin typeface="Impact" panose="020B0806030902050204" pitchFamily="34" charset="0"/>
              </a:rPr>
            </a:br>
            <a:r>
              <a:rPr lang="en-US" sz="8000" dirty="0">
                <a:latin typeface="Impact" panose="020B0806030902050204" pitchFamily="34" charset="0"/>
              </a:rPr>
              <a:t>or </a:t>
            </a:r>
            <a:br>
              <a:rPr lang="en-US" sz="8000" dirty="0">
                <a:latin typeface="Impact" panose="020B0806030902050204" pitchFamily="34" charset="0"/>
              </a:rPr>
            </a:br>
            <a:r>
              <a:rPr lang="en-US" sz="8000" dirty="0">
                <a:solidFill>
                  <a:srgbClr val="00B050"/>
                </a:solidFill>
                <a:latin typeface="Impact" panose="020B0806030902050204" pitchFamily="34" charset="0"/>
              </a:rPr>
              <a:t>UNDER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621C517B-F4DE-4729-B1C5-B453221C6166}"/>
              </a:ext>
            </a:extLst>
          </p:cNvPr>
          <p:cNvSpPr/>
          <p:nvPr/>
        </p:nvSpPr>
        <p:spPr>
          <a:xfrm>
            <a:off x="2057400" y="4537620"/>
            <a:ext cx="228600" cy="6096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0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C3EEDF-25D9-48AC-BDBC-D67656C971B8}"/>
              </a:ext>
            </a:extLst>
          </p:cNvPr>
          <p:cNvSpPr txBox="1"/>
          <p:nvPr/>
        </p:nvSpPr>
        <p:spPr>
          <a:xfrm>
            <a:off x="1955800" y="4457699"/>
            <a:ext cx="76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0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764F364-7052-4E3C-B56C-9ADA66955372}"/>
              </a:ext>
            </a:extLst>
          </p:cNvPr>
          <p:cNvSpPr/>
          <p:nvPr/>
        </p:nvSpPr>
        <p:spPr>
          <a:xfrm>
            <a:off x="0" y="0"/>
            <a:ext cx="9144000" cy="2667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0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What year was </a:t>
            </a:r>
          </a:p>
          <a:p>
            <a:pPr marL="0" marR="0" lvl="0" indent="0" algn="ctr" defTabSz="9140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Martin Luther King Jr. born?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C8A86F8-9A08-426F-9EF3-64397864B10E}"/>
              </a:ext>
            </a:extLst>
          </p:cNvPr>
          <p:cNvSpPr txBox="1"/>
          <p:nvPr/>
        </p:nvSpPr>
        <p:spPr>
          <a:xfrm>
            <a:off x="5137531" y="3977670"/>
            <a:ext cx="267893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0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1939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A5FE28C-5EC7-4264-AD57-639809899BC6}"/>
              </a:ext>
            </a:extLst>
          </p:cNvPr>
          <p:cNvSpPr txBox="1"/>
          <p:nvPr/>
        </p:nvSpPr>
        <p:spPr>
          <a:xfrm>
            <a:off x="5137531" y="5209570"/>
            <a:ext cx="267893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0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1929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F5BBA41-0A46-4905-8AA4-13E12BDA5F47}"/>
              </a:ext>
            </a:extLst>
          </p:cNvPr>
          <p:cNvCxnSpPr>
            <a:stCxn id="7" idx="1"/>
          </p:cNvCxnSpPr>
          <p:nvPr/>
        </p:nvCxnSpPr>
        <p:spPr>
          <a:xfrm>
            <a:off x="5137531" y="4762500"/>
            <a:ext cx="2939669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50016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10" descr="MPj03416730000[1]">
            <a:extLst>
              <a:ext uri="{FF2B5EF4-FFF2-40B4-BE49-F238E27FC236}">
                <a16:creationId xmlns:a16="http://schemas.microsoft.com/office/drawing/2014/main" id="{B58715B6-00FB-48CF-A7DE-6E7199C7D8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8850" y="4737100"/>
            <a:ext cx="2971800" cy="212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7266" name="Rectangle 2">
            <a:extLst>
              <a:ext uri="{FF2B5EF4-FFF2-40B4-BE49-F238E27FC236}">
                <a16:creationId xmlns:a16="http://schemas.microsoft.com/office/drawing/2014/main" id="{54C73B5C-FFBD-44A7-BDE8-36D05A2896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81000"/>
            <a:ext cx="7848600" cy="114300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000000"/>
                </a:solidFill>
                <a:latin typeface="Showcard Gothic" panose="04020904020102020604" pitchFamily="82" charset="0"/>
              </a:rPr>
              <a:t>World Records ?</a:t>
            </a:r>
          </a:p>
        </p:txBody>
      </p:sp>
      <p:sp>
        <p:nvSpPr>
          <p:cNvPr id="267267" name="Rectangle 3">
            <a:extLst>
              <a:ext uri="{FF2B5EF4-FFF2-40B4-BE49-F238E27FC236}">
                <a16:creationId xmlns:a16="http://schemas.microsoft.com/office/drawing/2014/main" id="{1F6D0E55-7A18-49C1-A323-40E0C88987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981200"/>
            <a:ext cx="8915400" cy="4343400"/>
          </a:xfrm>
        </p:spPr>
        <p:txBody>
          <a:bodyPr/>
          <a:lstStyle/>
          <a:p>
            <a:pPr eaLnBrk="1" hangingPunct="1"/>
            <a:r>
              <a:rPr lang="en-US" altLang="en-US" sz="2800" dirty="0">
                <a:solidFill>
                  <a:srgbClr val="000000"/>
                </a:solidFill>
              </a:rPr>
              <a:t>“Oldest Mother to Conceive Naturally” </a:t>
            </a:r>
            <a:r>
              <a:rPr lang="en-US" altLang="en-US" sz="2000" dirty="0">
                <a:solidFill>
                  <a:srgbClr val="000000"/>
                </a:solidFill>
              </a:rPr>
              <a:t>(and give birth)</a:t>
            </a:r>
          </a:p>
          <a:p>
            <a:pPr lvl="1" eaLnBrk="1" hangingPunct="1"/>
            <a:r>
              <a:rPr lang="en-US" altLang="en-US" sz="2400" dirty="0">
                <a:solidFill>
                  <a:srgbClr val="000000"/>
                </a:solidFill>
              </a:rPr>
              <a:t>59 years-old </a:t>
            </a:r>
            <a:r>
              <a:rPr lang="en-US" altLang="en-US" sz="2000" dirty="0">
                <a:solidFill>
                  <a:srgbClr val="000000"/>
                </a:solidFill>
              </a:rPr>
              <a:t>(1997: accident)</a:t>
            </a:r>
          </a:p>
          <a:p>
            <a:pPr eaLnBrk="1" hangingPunct="1"/>
            <a:endParaRPr lang="en-US" altLang="en-US" sz="2800" dirty="0">
              <a:solidFill>
                <a:srgbClr val="000000"/>
              </a:solidFill>
            </a:endParaRPr>
          </a:p>
          <a:p>
            <a:pPr eaLnBrk="1" hangingPunct="1"/>
            <a:r>
              <a:rPr lang="en-US" altLang="en-US" sz="2800" dirty="0">
                <a:solidFill>
                  <a:srgbClr val="000000"/>
                </a:solidFill>
              </a:rPr>
              <a:t>“Oldest Woman to Give Birth” </a:t>
            </a:r>
            <a:r>
              <a:rPr lang="en-US" altLang="en-US" sz="2000" dirty="0">
                <a:solidFill>
                  <a:srgbClr val="000000"/>
                </a:solidFill>
              </a:rPr>
              <a:t>(</a:t>
            </a:r>
            <a:r>
              <a:rPr lang="en-US" altLang="en-US" sz="2000" i="1" dirty="0">
                <a:solidFill>
                  <a:srgbClr val="000000"/>
                </a:solidFill>
              </a:rPr>
              <a:t>In vitro</a:t>
            </a:r>
            <a:r>
              <a:rPr lang="en-US" altLang="en-US" sz="2000" dirty="0">
                <a:solidFill>
                  <a:srgbClr val="000000"/>
                </a:solidFill>
              </a:rPr>
              <a:t> fertilization)</a:t>
            </a:r>
          </a:p>
          <a:p>
            <a:pPr lvl="1" eaLnBrk="1" hangingPunct="1"/>
            <a:r>
              <a:rPr lang="en-US" altLang="en-US" sz="2400" dirty="0">
                <a:solidFill>
                  <a:srgbClr val="000000"/>
                </a:solidFill>
              </a:rPr>
              <a:t>66 years-old </a:t>
            </a:r>
            <a:r>
              <a:rPr lang="en-US" altLang="en-US" sz="2000" dirty="0">
                <a:solidFill>
                  <a:srgbClr val="000000"/>
                </a:solidFill>
              </a:rPr>
              <a:t>(2006)</a:t>
            </a:r>
          </a:p>
          <a:p>
            <a:pPr eaLnBrk="1" hangingPunct="1">
              <a:buFontTx/>
              <a:buNone/>
            </a:pPr>
            <a:r>
              <a:rPr lang="en-US" altLang="en-US" sz="2800" dirty="0">
                <a:solidFill>
                  <a:srgbClr val="000000"/>
                </a:solidFill>
              </a:rPr>
              <a:t>	</a:t>
            </a:r>
          </a:p>
          <a:p>
            <a:pPr eaLnBrk="1" hangingPunct="1"/>
            <a:r>
              <a:rPr lang="en-US" altLang="en-US" sz="2800" dirty="0">
                <a:solidFill>
                  <a:srgbClr val="000000"/>
                </a:solidFill>
              </a:rPr>
              <a:t>“Oldest Father”</a:t>
            </a:r>
          </a:p>
          <a:p>
            <a:pPr lvl="1" eaLnBrk="1" hangingPunct="1"/>
            <a:r>
              <a:rPr lang="en-US" altLang="en-US" sz="2400" dirty="0">
                <a:solidFill>
                  <a:srgbClr val="000000"/>
                </a:solidFill>
              </a:rPr>
              <a:t>92 years-old (9</a:t>
            </a:r>
            <a:r>
              <a:rPr lang="en-US" altLang="en-US" sz="2400" baseline="30000" dirty="0">
                <a:solidFill>
                  <a:srgbClr val="000000"/>
                </a:solidFill>
              </a:rPr>
              <a:t>th</a:t>
            </a:r>
            <a:r>
              <a:rPr lang="en-US" altLang="en-US" sz="2400" dirty="0">
                <a:solidFill>
                  <a:srgbClr val="000000"/>
                </a:solidFill>
              </a:rPr>
              <a:t> child) </a:t>
            </a:r>
          </a:p>
        </p:txBody>
      </p:sp>
      <p:pic>
        <p:nvPicPr>
          <p:cNvPr id="64517" name="Picture 5" descr="MPj03211330000[1]">
            <a:extLst>
              <a:ext uri="{FF2B5EF4-FFF2-40B4-BE49-F238E27FC236}">
                <a16:creationId xmlns:a16="http://schemas.microsoft.com/office/drawing/2014/main" id="{169060D3-43D7-42BB-9C44-38316D951A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0650" y="4737100"/>
            <a:ext cx="1513350" cy="212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7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67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67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67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67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67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67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7266" grpId="0"/>
      <p:bldP spid="267267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0A61AAEB-A526-492E-A8D1-5BD04F5210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66800" y="152400"/>
            <a:ext cx="67818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4000" dirty="0">
                <a:latin typeface="Showcard Gothic" panose="04020904020102020604" pitchFamily="82" charset="0"/>
              </a:rPr>
              <a:t>Matching Game</a:t>
            </a:r>
            <a:br>
              <a:rPr lang="en-US" altLang="en-US" sz="4000" dirty="0"/>
            </a:br>
            <a:r>
              <a:rPr lang="en-US" altLang="en-US" sz="4000" dirty="0"/>
              <a:t>(Draw Lines)</a:t>
            </a:r>
          </a:p>
        </p:txBody>
      </p:sp>
      <p:pic>
        <p:nvPicPr>
          <p:cNvPr id="38915" name="Picture 3" descr="1-2-3-1-5-0-0-0-0-0-0">
            <a:extLst>
              <a:ext uri="{FF2B5EF4-FFF2-40B4-BE49-F238E27FC236}">
                <a16:creationId xmlns:a16="http://schemas.microsoft.com/office/drawing/2014/main" id="{9913E6BE-9309-4DC0-9FF2-744D15404D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276600"/>
            <a:ext cx="1600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6" name="Picture 4" descr="dog-embryo">
            <a:extLst>
              <a:ext uri="{FF2B5EF4-FFF2-40B4-BE49-F238E27FC236}">
                <a16:creationId xmlns:a16="http://schemas.microsoft.com/office/drawing/2014/main" id="{F58E9418-9EA4-4B5D-8BD1-8D70B83BBC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143500"/>
            <a:ext cx="2286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7" name="Picture 5" descr="258556-main_Full">
            <a:extLst>
              <a:ext uri="{FF2B5EF4-FFF2-40B4-BE49-F238E27FC236}">
                <a16:creationId xmlns:a16="http://schemas.microsoft.com/office/drawing/2014/main" id="{66FDEEA0-B4B9-4816-93CD-40AB8309F6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295400"/>
            <a:ext cx="1504950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8" name="Picture 6" descr="MPj04447920000[1]">
            <a:extLst>
              <a:ext uri="{FF2B5EF4-FFF2-40B4-BE49-F238E27FC236}">
                <a16:creationId xmlns:a16="http://schemas.microsoft.com/office/drawing/2014/main" id="{F8AD33DD-047F-40FA-AD5B-374CDF59F1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048000"/>
            <a:ext cx="1420813" cy="186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9" name="Picture 7" descr="MPj04410500000[1]">
            <a:extLst>
              <a:ext uri="{FF2B5EF4-FFF2-40B4-BE49-F238E27FC236}">
                <a16:creationId xmlns:a16="http://schemas.microsoft.com/office/drawing/2014/main" id="{450ADEF8-E623-4C7C-AA73-5BEDAB2E1F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3463" y="1219200"/>
            <a:ext cx="1352550" cy="167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48" name="Line 8">
            <a:extLst>
              <a:ext uri="{FF2B5EF4-FFF2-40B4-BE49-F238E27FC236}">
                <a16:creationId xmlns:a16="http://schemas.microsoft.com/office/drawing/2014/main" id="{5FAC3844-015D-49A7-9CF6-8F6E3E8B0628}"/>
              </a:ext>
            </a:extLst>
          </p:cNvPr>
          <p:cNvSpPr>
            <a:spLocks noChangeShapeType="1"/>
          </p:cNvSpPr>
          <p:nvPr/>
        </p:nvSpPr>
        <p:spPr bwMode="auto">
          <a:xfrm>
            <a:off x="3352800" y="2362200"/>
            <a:ext cx="2057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0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6249" name="Line 9">
            <a:extLst>
              <a:ext uri="{FF2B5EF4-FFF2-40B4-BE49-F238E27FC236}">
                <a16:creationId xmlns:a16="http://schemas.microsoft.com/office/drawing/2014/main" id="{2653524D-F3C9-41BF-8402-43385FE38275}"/>
              </a:ext>
            </a:extLst>
          </p:cNvPr>
          <p:cNvSpPr>
            <a:spLocks noChangeShapeType="1"/>
          </p:cNvSpPr>
          <p:nvPr/>
        </p:nvSpPr>
        <p:spPr bwMode="auto">
          <a:xfrm>
            <a:off x="3429000" y="4114800"/>
            <a:ext cx="1981200" cy="1828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0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6250" name="Line 10">
            <a:extLst>
              <a:ext uri="{FF2B5EF4-FFF2-40B4-BE49-F238E27FC236}">
                <a16:creationId xmlns:a16="http://schemas.microsoft.com/office/drawing/2014/main" id="{29D35A4E-B1B3-4574-AC2F-2C0A77C9997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429000" y="4114800"/>
            <a:ext cx="2057400" cy="1752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0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8923" name="Picture 2">
            <a:extLst>
              <a:ext uri="{FF2B5EF4-FFF2-40B4-BE49-F238E27FC236}">
                <a16:creationId xmlns:a16="http://schemas.microsoft.com/office/drawing/2014/main" id="{ECB31E1E-8221-4354-B558-938F0D15BA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4588" y="5118100"/>
            <a:ext cx="122555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8150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6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66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66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>
            <a:extLst>
              <a:ext uri="{FF2B5EF4-FFF2-40B4-BE49-F238E27FC236}">
                <a16:creationId xmlns:a16="http://schemas.microsoft.com/office/drawing/2014/main" id="{F7C84097-102C-4B7E-BF2E-284EB0B7A86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2057400"/>
            <a:ext cx="8229600" cy="4530725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/>
              <a:t>19,000 genes</a:t>
            </a:r>
          </a:p>
          <a:p>
            <a:endParaRPr lang="en-US" altLang="en-US"/>
          </a:p>
          <a:p>
            <a:endParaRPr lang="en-US" altLang="en-US"/>
          </a:p>
          <a:p>
            <a:pPr>
              <a:buFont typeface="Wingdings" panose="05000000000000000000" pitchFamily="2" charset="2"/>
              <a:buNone/>
            </a:pPr>
            <a:r>
              <a:rPr lang="en-US" altLang="en-US"/>
              <a:t>24,000 genes</a:t>
            </a:r>
          </a:p>
          <a:p>
            <a:endParaRPr lang="en-US" altLang="en-US"/>
          </a:p>
          <a:p>
            <a:endParaRPr lang="en-US" altLang="en-US"/>
          </a:p>
          <a:p>
            <a:pPr>
              <a:buFont typeface="Wingdings" panose="05000000000000000000" pitchFamily="2" charset="2"/>
              <a:buNone/>
            </a:pPr>
            <a:r>
              <a:rPr lang="en-US" altLang="en-US"/>
              <a:t>32,000 genes</a:t>
            </a:r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</p:txBody>
      </p:sp>
      <p:pic>
        <p:nvPicPr>
          <p:cNvPr id="28675" name="Picture 4" descr="MCBD07377_0000[1]">
            <a:extLst>
              <a:ext uri="{FF2B5EF4-FFF2-40B4-BE49-F238E27FC236}">
                <a16:creationId xmlns:a16="http://schemas.microsoft.com/office/drawing/2014/main" id="{AE8ABEC6-0A49-4FAC-8930-E0A934295C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676400"/>
            <a:ext cx="1981200" cy="163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7" descr="MCj04363570000[1]">
            <a:extLst>
              <a:ext uri="{FF2B5EF4-FFF2-40B4-BE49-F238E27FC236}">
                <a16:creationId xmlns:a16="http://schemas.microsoft.com/office/drawing/2014/main" id="{64CEB3DF-10FE-4427-8E85-3102D7527C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9300" y="3048000"/>
            <a:ext cx="17145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1608" name="Line 8">
            <a:extLst>
              <a:ext uri="{FF2B5EF4-FFF2-40B4-BE49-F238E27FC236}">
                <a16:creationId xmlns:a16="http://schemas.microsoft.com/office/drawing/2014/main" id="{989DCA6C-23B0-4920-B7AE-CEADCE03CFAF}"/>
              </a:ext>
            </a:extLst>
          </p:cNvPr>
          <p:cNvSpPr>
            <a:spLocks noChangeShapeType="1"/>
          </p:cNvSpPr>
          <p:nvPr/>
        </p:nvSpPr>
        <p:spPr bwMode="auto">
          <a:xfrm>
            <a:off x="3352800" y="2362200"/>
            <a:ext cx="2057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0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1609" name="Line 9">
            <a:extLst>
              <a:ext uri="{FF2B5EF4-FFF2-40B4-BE49-F238E27FC236}">
                <a16:creationId xmlns:a16="http://schemas.microsoft.com/office/drawing/2014/main" id="{56A429C1-E8C9-4AA5-A7B0-49722527FE82}"/>
              </a:ext>
            </a:extLst>
          </p:cNvPr>
          <p:cNvSpPr>
            <a:spLocks noChangeShapeType="1"/>
          </p:cNvSpPr>
          <p:nvPr/>
        </p:nvSpPr>
        <p:spPr bwMode="auto">
          <a:xfrm>
            <a:off x="3429000" y="4114800"/>
            <a:ext cx="2133600" cy="1752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0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1610" name="Line 10">
            <a:extLst>
              <a:ext uri="{FF2B5EF4-FFF2-40B4-BE49-F238E27FC236}">
                <a16:creationId xmlns:a16="http://schemas.microsoft.com/office/drawing/2014/main" id="{E69FCED9-CBCC-48B1-BB1C-16C2193FEC2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429000" y="4191000"/>
            <a:ext cx="2057400" cy="1676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0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8680" name="Picture 13" descr="segrist">
            <a:extLst>
              <a:ext uri="{FF2B5EF4-FFF2-40B4-BE49-F238E27FC236}">
                <a16:creationId xmlns:a16="http://schemas.microsoft.com/office/drawing/2014/main" id="{43B9D8AD-48C8-4E8A-BE11-0F5502D1AA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9788" y="5067300"/>
            <a:ext cx="126682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2">
            <a:extLst>
              <a:ext uri="{FF2B5EF4-FFF2-40B4-BE49-F238E27FC236}">
                <a16:creationId xmlns:a16="http://schemas.microsoft.com/office/drawing/2014/main" id="{A384EF62-94A8-479B-A760-177491876F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152400"/>
            <a:ext cx="6781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0000" lnSpcReduction="1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14400" eaLnBrk="1" fontAlgn="auto" hangingPunct="1">
              <a:spcAft>
                <a:spcPts val="0"/>
              </a:spcAft>
              <a:defRPr/>
            </a:pPr>
            <a:r>
              <a:rPr lang="en-US" altLang="en-US" sz="4000">
                <a:latin typeface="Showcard Gothic" panose="04020904020102020604" pitchFamily="82" charset="0"/>
              </a:rPr>
              <a:t>Matching Game</a:t>
            </a:r>
            <a:br>
              <a:rPr lang="en-US" altLang="en-US" sz="4000"/>
            </a:br>
            <a:r>
              <a:rPr lang="en-US" altLang="en-US" sz="4000"/>
              <a:t>(Draw Lines)</a:t>
            </a:r>
            <a:endParaRPr lang="en-US" altLang="en-US" sz="4000" dirty="0"/>
          </a:p>
        </p:txBody>
      </p:sp>
    </p:spTree>
    <p:extLst>
      <p:ext uri="{BB962C8B-B14F-4D97-AF65-F5344CB8AC3E}">
        <p14:creationId xmlns:p14="http://schemas.microsoft.com/office/powerpoint/2010/main" val="951727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1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81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81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6BE760-5407-4006-A8B9-11F9DAFB99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700"/>
            <a:ext cx="8229600" cy="1143000"/>
          </a:xfrm>
        </p:spPr>
        <p:txBody>
          <a:bodyPr/>
          <a:lstStyle/>
          <a:p>
            <a:r>
              <a:rPr lang="en-US" dirty="0">
                <a:latin typeface="Showcard Gothic" panose="04020904020102020604" pitchFamily="82" charset="0"/>
              </a:rPr>
              <a:t>SKEPTICROSS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BEFEB7A-1D1A-47AB-8AA1-3F5E491232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676399"/>
            <a:ext cx="3886200" cy="3886200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6780DAB-00D0-4FBF-984A-C95503BF2A93}"/>
              </a:ext>
            </a:extLst>
          </p:cNvPr>
          <p:cNvSpPr/>
          <p:nvPr/>
        </p:nvSpPr>
        <p:spPr>
          <a:xfrm>
            <a:off x="4254500" y="1770210"/>
            <a:ext cx="4889500" cy="36985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ACROSS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What stories should be handled with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good type of mind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What Hucksters do to you by your nose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 Medusa's head, perhaps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DOWN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Product that started as snake oil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If real, Bigfoot's family, with great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What Death does with a scythe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Justifies the means for a huckster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14105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40F0B1-CF01-41EE-9651-AD89575F6A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rgbClr val="379944"/>
                </a:solidFill>
                <a:latin typeface="Showcard Gothic" panose="04020904020102020604" pitchFamily="82" charset="0"/>
              </a:rPr>
              <a:t>CONNECTIVITY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DC49FB3-FD43-446A-AA91-68D927B1C2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672" y="1447800"/>
            <a:ext cx="4724655" cy="4724655"/>
          </a:xfrm>
        </p:spPr>
      </p:pic>
    </p:spTree>
    <p:extLst>
      <p:ext uri="{BB962C8B-B14F-4D97-AF65-F5344CB8AC3E}">
        <p14:creationId xmlns:p14="http://schemas.microsoft.com/office/powerpoint/2010/main" val="3645897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6">
            <a:extLst>
              <a:ext uri="{FF2B5EF4-FFF2-40B4-BE49-F238E27FC236}">
                <a16:creationId xmlns:a16="http://schemas.microsoft.com/office/drawing/2014/main" id="{FB2A3699-4F9F-458B-B9B3-B2F5702ABD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0"/>
            <a:ext cx="9144000" cy="7159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CC9BFFA-6107-45C8-914F-14C5A8A16D58}"/>
              </a:ext>
            </a:extLst>
          </p:cNvPr>
          <p:cNvSpPr/>
          <p:nvPr/>
        </p:nvSpPr>
        <p:spPr>
          <a:xfrm>
            <a:off x="2057400" y="1752600"/>
            <a:ext cx="2743200" cy="533400"/>
          </a:xfrm>
          <a:prstGeom prst="rect">
            <a:avLst/>
          </a:prstGeom>
          <a:solidFill>
            <a:srgbClr val="090E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459F9F-6D4D-4209-A4A9-69B673BA450A}"/>
              </a:ext>
            </a:extLst>
          </p:cNvPr>
          <p:cNvSpPr txBox="1"/>
          <p:nvPr/>
        </p:nvSpPr>
        <p:spPr>
          <a:xfrm>
            <a:off x="2819400" y="1603801"/>
            <a:ext cx="14847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chemeClr val="bg1">
                    <a:lumMod val="9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ONE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D7804A1-6184-4308-B8C0-860F460A2F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8867"/>
            <a:ext cx="4419600" cy="591193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E479984-E13A-4643-8CE7-5A079AAF33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2501" y="488866"/>
            <a:ext cx="4444199" cy="5911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8491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>
            <a:extLst>
              <a:ext uri="{FF2B5EF4-FFF2-40B4-BE49-F238E27FC236}">
                <a16:creationId xmlns:a16="http://schemas.microsoft.com/office/drawing/2014/main" id="{B173B7A0-3B72-422E-A8AD-741616F0E5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altLang="en-US" sz="3600"/>
              <a:t>Where is the green light on a stop light?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ABB3CEB-A14E-448E-88F8-C0EC8DE56C64}"/>
              </a:ext>
            </a:extLst>
          </p:cNvPr>
          <p:cNvSpPr/>
          <p:nvPr/>
        </p:nvSpPr>
        <p:spPr>
          <a:xfrm>
            <a:off x="5334000" y="1981200"/>
            <a:ext cx="1595630" cy="92333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11430"/>
                <a:solidFill>
                  <a:srgbClr val="00B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TOP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74309FB-B814-4FD2-8945-6E85AA9CF2B5}"/>
              </a:ext>
            </a:extLst>
          </p:cNvPr>
          <p:cNvSpPr/>
          <p:nvPr/>
        </p:nvSpPr>
        <p:spPr>
          <a:xfrm>
            <a:off x="4648200" y="4800600"/>
            <a:ext cx="3288401" cy="92333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11430"/>
                <a:solidFill>
                  <a:srgbClr val="00B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BOTTOM</a:t>
            </a:r>
          </a:p>
        </p:txBody>
      </p:sp>
      <p:pic>
        <p:nvPicPr>
          <p:cNvPr id="66562" name="Picture 2" descr="C:\Users\sthupp\AppData\Local\Microsoft\Windows\Temporary Internet Files\Content.IE5\W0QCKNV5\stop_light_v[1].png">
            <a:extLst>
              <a:ext uri="{FF2B5EF4-FFF2-40B4-BE49-F238E27FC236}">
                <a16:creationId xmlns:a16="http://schemas.microsoft.com/office/drawing/2014/main" id="{FDA1B51D-8CD2-450A-AFA4-B28362D7C8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598613"/>
            <a:ext cx="1687513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>
            <a:extLst>
              <a:ext uri="{FF2B5EF4-FFF2-40B4-BE49-F238E27FC236}">
                <a16:creationId xmlns:a16="http://schemas.microsoft.com/office/drawing/2014/main" id="{863863C1-BB4F-49B7-97EB-9ECF61A67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5563" y="76200"/>
            <a:ext cx="9144001" cy="1143000"/>
          </a:xfrm>
        </p:spPr>
        <p:txBody>
          <a:bodyPr/>
          <a:lstStyle/>
          <a:p>
            <a:pPr eaLnBrk="1" hangingPunct="1"/>
            <a:r>
              <a:rPr lang="en-US" altLang="en-US" sz="3600"/>
              <a:t>Which way is Lincoln’s head facing on a penny?</a:t>
            </a:r>
          </a:p>
        </p:txBody>
      </p:sp>
      <p:pic>
        <p:nvPicPr>
          <p:cNvPr id="367619" name="Picture 3" descr="C:\Users\sthupp\AppData\Local\Microsoft\Windows\Temporary Internet Files\Content.IE5\LIH88BBP\MC900019342[1].wmf">
            <a:extLst>
              <a:ext uri="{FF2B5EF4-FFF2-40B4-BE49-F238E27FC236}">
                <a16:creationId xmlns:a16="http://schemas.microsoft.com/office/drawing/2014/main" id="{3CE81D3F-C2B2-4293-9A78-D454C4238E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958975"/>
            <a:ext cx="4462463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EF49E16-498E-404C-8DFD-5DE58CF3B9BD}"/>
              </a:ext>
            </a:extLst>
          </p:cNvPr>
          <p:cNvSpPr/>
          <p:nvPr/>
        </p:nvSpPr>
        <p:spPr>
          <a:xfrm>
            <a:off x="762000" y="1600200"/>
            <a:ext cx="1992853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11430"/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LEFT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B86EEC0-89DB-4A7A-B69F-74404EC29395}"/>
              </a:ext>
            </a:extLst>
          </p:cNvPr>
          <p:cNvSpPr/>
          <p:nvPr/>
        </p:nvSpPr>
        <p:spPr>
          <a:xfrm>
            <a:off x="6089100" y="1600200"/>
            <a:ext cx="2492990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11430"/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RIGHT</a:t>
            </a:r>
          </a:p>
        </p:txBody>
      </p:sp>
    </p:spTree>
    <p:extLst>
      <p:ext uri="{BB962C8B-B14F-4D97-AF65-F5344CB8AC3E}">
        <p14:creationId xmlns:p14="http://schemas.microsoft.com/office/powerpoint/2010/main" val="2514851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676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676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676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9D4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FCDE0D18-032D-4B90-9D86-EF4923CD31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47700" y="2590800"/>
            <a:ext cx="7848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4000" b="1" dirty="0"/>
              <a:t>In which hand is the statue of liberty holding up the torch?</a:t>
            </a:r>
          </a:p>
        </p:txBody>
      </p:sp>
    </p:spTree>
    <p:extLst>
      <p:ext uri="{BB962C8B-B14F-4D97-AF65-F5344CB8AC3E}">
        <p14:creationId xmlns:p14="http://schemas.microsoft.com/office/powerpoint/2010/main" val="6023818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BE25CF6D-7AC4-446F-98CF-9D5D14AB6A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8957E4AA-50CC-4DC9-A6BB-88A4C33A1B3F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33796" name="Picture 5" descr="MP900442464[1]">
            <a:extLst>
              <a:ext uri="{FF2B5EF4-FFF2-40B4-BE49-F238E27FC236}">
                <a16:creationId xmlns:a16="http://schemas.microsoft.com/office/drawing/2014/main" id="{DD6721AC-F62A-4EDC-B7C7-872D980CE8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58400" cy="683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50000 Pyramid Slot - Free Play in Demo Mode">
            <a:extLst>
              <a:ext uri="{FF2B5EF4-FFF2-40B4-BE49-F238E27FC236}">
                <a16:creationId xmlns:a16="http://schemas.microsoft.com/office/drawing/2014/main" id="{3DAC71FE-18CD-422C-870E-C1D8A7BD55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676400"/>
            <a:ext cx="5257800" cy="356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03" name="Rectangle 3">
            <a:extLst>
              <a:ext uri="{FF2B5EF4-FFF2-40B4-BE49-F238E27FC236}">
                <a16:creationId xmlns:a16="http://schemas.microsoft.com/office/drawing/2014/main" id="{4996F2A3-C237-4EC9-8266-F4FBEB88392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0" y="381000"/>
            <a:ext cx="9144000" cy="12954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z="4800" dirty="0">
                <a:solidFill>
                  <a:srgbClr val="F3D972"/>
                </a:solidFill>
              </a:rPr>
              <a:t>It’s time to play!</a:t>
            </a:r>
            <a:endParaRPr lang="en-US" altLang="en-US" sz="48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AC027F8-79F3-42E0-8364-A716B2A6412D}"/>
              </a:ext>
            </a:extLst>
          </p:cNvPr>
          <p:cNvSpPr/>
          <p:nvPr/>
        </p:nvSpPr>
        <p:spPr>
          <a:xfrm>
            <a:off x="0" y="5867400"/>
            <a:ext cx="9144000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036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3D97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(1 Volunteer and the class yells out examples)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BD501DD-04B3-48B5-AB09-C7CA982F9779}"/>
              </a:ext>
            </a:extLst>
          </p:cNvPr>
          <p:cNvSpPr/>
          <p:nvPr/>
        </p:nvSpPr>
        <p:spPr>
          <a:xfrm>
            <a:off x="4038600" y="2590800"/>
            <a:ext cx="1600200" cy="11811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0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0D44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CENT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76B64A4-9AA0-4D8B-BDAB-4BE27A747402}"/>
              </a:ext>
            </a:extLst>
          </p:cNvPr>
          <p:cNvSpPr/>
          <p:nvPr/>
        </p:nvSpPr>
        <p:spPr>
          <a:xfrm rot="443228">
            <a:off x="3975602" y="3089363"/>
            <a:ext cx="125996" cy="762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0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565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6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0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026">
            <a:extLst>
              <a:ext uri="{FF2B5EF4-FFF2-40B4-BE49-F238E27FC236}">
                <a16:creationId xmlns:a16="http://schemas.microsoft.com/office/drawing/2014/main" id="{AEBDF8A2-1943-4A09-B0D5-EC73480375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8" y="29257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7171" name="Picture 1034" descr="100KPyramid2">
            <a:extLst>
              <a:ext uri="{FF2B5EF4-FFF2-40B4-BE49-F238E27FC236}">
                <a16:creationId xmlns:a16="http://schemas.microsoft.com/office/drawing/2014/main" id="{DB69EA0A-216F-4B27-AC34-F88F6987B9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7800" y="-914400"/>
            <a:ext cx="12496800" cy="937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Rectangle 1035">
            <a:extLst>
              <a:ext uri="{FF2B5EF4-FFF2-40B4-BE49-F238E27FC236}">
                <a16:creationId xmlns:a16="http://schemas.microsoft.com/office/drawing/2014/main" id="{C484D6B5-19D5-4D1F-8FEA-2AB1A97083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599" y="4038601"/>
            <a:ext cx="1747669" cy="1371586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173" name="Rectangle 1036">
            <a:extLst>
              <a:ext uri="{FF2B5EF4-FFF2-40B4-BE49-F238E27FC236}">
                <a16:creationId xmlns:a16="http://schemas.microsoft.com/office/drawing/2014/main" id="{650B5C28-A0BE-4E02-895F-3CD89F7197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14737" y="4038599"/>
            <a:ext cx="1696135" cy="1371575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174" name="Rectangle 1037">
            <a:extLst>
              <a:ext uri="{FF2B5EF4-FFF2-40B4-BE49-F238E27FC236}">
                <a16:creationId xmlns:a16="http://schemas.microsoft.com/office/drawing/2014/main" id="{9A3ADC65-A0ED-414D-A85C-8F19586997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4057649"/>
            <a:ext cx="1752600" cy="1276343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175" name="Rectangle 1038">
            <a:extLst>
              <a:ext uri="{FF2B5EF4-FFF2-40B4-BE49-F238E27FC236}">
                <a16:creationId xmlns:a16="http://schemas.microsoft.com/office/drawing/2014/main" id="{83D302AC-FFAB-4C0E-93C1-BC1015E02E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32023" y="2169685"/>
            <a:ext cx="1808820" cy="1348563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176" name="Rectangle 1039">
            <a:extLst>
              <a:ext uri="{FF2B5EF4-FFF2-40B4-BE49-F238E27FC236}">
                <a16:creationId xmlns:a16="http://schemas.microsoft.com/office/drawing/2014/main" id="{41BC6468-C72F-428F-A891-99026CB41C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64415" y="2169687"/>
            <a:ext cx="1816196" cy="1348566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177" name="Rectangle 1040">
            <a:extLst>
              <a:ext uri="{FF2B5EF4-FFF2-40B4-BE49-F238E27FC236}">
                <a16:creationId xmlns:a16="http://schemas.microsoft.com/office/drawing/2014/main" id="{2EF0F74B-CC41-490D-BE78-9439D391D5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5728" y="381000"/>
            <a:ext cx="1739272" cy="12954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WORDS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STARTING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WITH “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E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”</a:t>
            </a:r>
          </a:p>
        </p:txBody>
      </p:sp>
      <p:sp>
        <p:nvSpPr>
          <p:cNvPr id="7178" name="WordArt 1043">
            <a:extLst>
              <a:ext uri="{FF2B5EF4-FFF2-40B4-BE49-F238E27FC236}">
                <a16:creationId xmlns:a16="http://schemas.microsoft.com/office/drawing/2014/main" id="{B090FB39-30C8-4605-9B72-FE5535F7CD4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057400" y="4343400"/>
            <a:ext cx="101917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EAT</a:t>
            </a:r>
          </a:p>
        </p:txBody>
      </p:sp>
      <p:sp>
        <p:nvSpPr>
          <p:cNvPr id="7179" name="WordArt 1044">
            <a:extLst>
              <a:ext uri="{FF2B5EF4-FFF2-40B4-BE49-F238E27FC236}">
                <a16:creationId xmlns:a16="http://schemas.microsoft.com/office/drawing/2014/main" id="{0774C5F7-FE7C-4946-9F13-F64E24F0D7B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191000" y="4343400"/>
            <a:ext cx="139065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READ</a:t>
            </a:r>
          </a:p>
        </p:txBody>
      </p:sp>
      <p:sp>
        <p:nvSpPr>
          <p:cNvPr id="7180" name="WordArt 1047">
            <a:extLst>
              <a:ext uri="{FF2B5EF4-FFF2-40B4-BE49-F238E27FC236}">
                <a16:creationId xmlns:a16="http://schemas.microsoft.com/office/drawing/2014/main" id="{77996153-9955-45BD-9744-05C2D7C1C63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781800" y="4114800"/>
            <a:ext cx="7620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SIT</a:t>
            </a:r>
          </a:p>
        </p:txBody>
      </p:sp>
      <p:sp>
        <p:nvSpPr>
          <p:cNvPr id="7181" name="WordArt 1048">
            <a:extLst>
              <a:ext uri="{FF2B5EF4-FFF2-40B4-BE49-F238E27FC236}">
                <a16:creationId xmlns:a16="http://schemas.microsoft.com/office/drawing/2014/main" id="{875FD18A-3FCB-45BD-A949-6D686815F8E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781800" y="4724400"/>
            <a:ext cx="6858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ON</a:t>
            </a:r>
          </a:p>
        </p:txBody>
      </p:sp>
      <p:sp>
        <p:nvSpPr>
          <p:cNvPr id="7182" name="WordArt 1051">
            <a:extLst>
              <a:ext uri="{FF2B5EF4-FFF2-40B4-BE49-F238E27FC236}">
                <a16:creationId xmlns:a16="http://schemas.microsoft.com/office/drawing/2014/main" id="{52C1DA3C-4AF5-4DDB-B465-7E304D55B1F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276600" y="2895600"/>
            <a:ext cx="9144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BAD</a:t>
            </a:r>
          </a:p>
        </p:txBody>
      </p:sp>
      <p:sp>
        <p:nvSpPr>
          <p:cNvPr id="7183" name="WordArt 1052">
            <a:extLst>
              <a:ext uri="{FF2B5EF4-FFF2-40B4-BE49-F238E27FC236}">
                <a16:creationId xmlns:a16="http://schemas.microsoft.com/office/drawing/2014/main" id="{5776AB4E-D93E-484D-BB7C-2CC7308E169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562600" y="2286000"/>
            <a:ext cx="9144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ARE </a:t>
            </a:r>
          </a:p>
        </p:txBody>
      </p:sp>
      <p:sp>
        <p:nvSpPr>
          <p:cNvPr id="7184" name="WordArt 1053">
            <a:extLst>
              <a:ext uri="{FF2B5EF4-FFF2-40B4-BE49-F238E27FC236}">
                <a16:creationId xmlns:a16="http://schemas.microsoft.com/office/drawing/2014/main" id="{39EE9A67-BE87-480E-AAAA-70598807225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334000" y="2895600"/>
            <a:ext cx="13716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HAIRY</a:t>
            </a:r>
          </a:p>
        </p:txBody>
      </p:sp>
      <p:sp>
        <p:nvSpPr>
          <p:cNvPr id="7186" name="WordArt 1057">
            <a:extLst>
              <a:ext uri="{FF2B5EF4-FFF2-40B4-BE49-F238E27FC236}">
                <a16:creationId xmlns:a16="http://schemas.microsoft.com/office/drawing/2014/main" id="{42898BC2-A75C-46F2-8EB6-96C4675C322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048000" y="2286000"/>
            <a:ext cx="13716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SMELL</a:t>
            </a:r>
          </a:p>
        </p:txBody>
      </p:sp>
      <p:sp>
        <p:nvSpPr>
          <p:cNvPr id="257059" name="Rectangle 1059">
            <a:extLst>
              <a:ext uri="{FF2B5EF4-FFF2-40B4-BE49-F238E27FC236}">
                <a16:creationId xmlns:a16="http://schemas.microsoft.com/office/drawing/2014/main" id="{518ED97A-5FD5-4C8B-909F-C906E035EF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8378" y="4045226"/>
            <a:ext cx="1816196" cy="12954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57060" name="Rectangle 1060">
            <a:extLst>
              <a:ext uri="{FF2B5EF4-FFF2-40B4-BE49-F238E27FC236}">
                <a16:creationId xmlns:a16="http://schemas.microsoft.com/office/drawing/2014/main" id="{64E37778-7EA5-4A5F-AB2F-821EBA5208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5728" y="4011539"/>
            <a:ext cx="1846173" cy="1398642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57062" name="Rectangle 1062">
            <a:extLst>
              <a:ext uri="{FF2B5EF4-FFF2-40B4-BE49-F238E27FC236}">
                <a16:creationId xmlns:a16="http://schemas.microsoft.com/office/drawing/2014/main" id="{967AF056-E9D8-408B-91C6-764D517960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7721" y="4009111"/>
            <a:ext cx="1846172" cy="1398638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57063" name="Rectangle 1063">
            <a:extLst>
              <a:ext uri="{FF2B5EF4-FFF2-40B4-BE49-F238E27FC236}">
                <a16:creationId xmlns:a16="http://schemas.microsoft.com/office/drawing/2014/main" id="{AFE2797C-23B9-48AA-AA6F-5AEBB00D07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3701" y="2149228"/>
            <a:ext cx="1846173" cy="1396081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57064" name="Rectangle 1064">
            <a:extLst>
              <a:ext uri="{FF2B5EF4-FFF2-40B4-BE49-F238E27FC236}">
                <a16:creationId xmlns:a16="http://schemas.microsoft.com/office/drawing/2014/main" id="{DFE6B30B-08DC-4AB2-B7A7-A4B20229B5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6430" y="2167260"/>
            <a:ext cx="1816196" cy="1378049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57065" name="Rectangle 1065">
            <a:extLst>
              <a:ext uri="{FF2B5EF4-FFF2-40B4-BE49-F238E27FC236}">
                <a16:creationId xmlns:a16="http://schemas.microsoft.com/office/drawing/2014/main" id="{C61A6271-A3D1-4DFA-AD26-F2B23A358E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365918"/>
            <a:ext cx="1823868" cy="1384685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BC887DD-EB5F-4F12-8029-C52987E12079}"/>
              </a:ext>
            </a:extLst>
          </p:cNvPr>
          <p:cNvSpPr/>
          <p:nvPr/>
        </p:nvSpPr>
        <p:spPr>
          <a:xfrm rot="1862812">
            <a:off x="-4222199" y="-2967816"/>
            <a:ext cx="5790477" cy="9772294"/>
          </a:xfrm>
          <a:prstGeom prst="rect">
            <a:avLst/>
          </a:prstGeom>
          <a:solidFill>
            <a:srgbClr val="F0D444"/>
          </a:solidFill>
          <a:ln>
            <a:solidFill>
              <a:srgbClr val="F0D4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4644A12-BCDC-4D26-B6EA-AF62548BE79A}"/>
              </a:ext>
            </a:extLst>
          </p:cNvPr>
          <p:cNvSpPr/>
          <p:nvPr/>
        </p:nvSpPr>
        <p:spPr>
          <a:xfrm rot="19723659">
            <a:off x="7985292" y="-3209748"/>
            <a:ext cx="5770719" cy="9772294"/>
          </a:xfrm>
          <a:prstGeom prst="rect">
            <a:avLst/>
          </a:prstGeom>
          <a:solidFill>
            <a:srgbClr val="F0D444"/>
          </a:solidFill>
          <a:ln>
            <a:solidFill>
              <a:srgbClr val="F0D4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7059" grpId="0" animBg="1"/>
      <p:bldP spid="257060" grpId="0" animBg="1"/>
      <p:bldP spid="257062" grpId="0" animBg="1"/>
      <p:bldP spid="257063" grpId="0" animBg="1"/>
      <p:bldP spid="257064" grpId="0" animBg="1"/>
      <p:bldP spid="25706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ChangeArrowheads="1"/>
          </p:cNvSpPr>
          <p:nvPr/>
        </p:nvSpPr>
        <p:spPr bwMode="auto">
          <a:xfrm>
            <a:off x="5105400" y="2895600"/>
            <a:ext cx="4038600" cy="3962400"/>
          </a:xfrm>
          <a:prstGeom prst="rect">
            <a:avLst/>
          </a:prstGeom>
          <a:solidFill>
            <a:srgbClr val="FFFFFF"/>
          </a:solidFill>
          <a:ln w="9525" algn="ctr">
            <a:solidFill>
              <a:srgbClr val="FFFFFF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838200" y="1974914"/>
            <a:ext cx="777240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Linguistic</a:t>
            </a:r>
          </a:p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Logico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-mathematical</a:t>
            </a:r>
          </a:p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Spatial</a:t>
            </a:r>
          </a:p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Musical</a:t>
            </a:r>
          </a:p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Bodily-kinesthetic</a:t>
            </a:r>
          </a:p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Interpersonal</a:t>
            </a:r>
          </a:p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Intrapersonal</a:t>
            </a:r>
          </a:p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Naturalistic</a:t>
            </a:r>
          </a:p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Existential</a:t>
            </a:r>
          </a:p>
          <a:p>
            <a:pPr marL="0" marR="0" lvl="0" indent="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26" name="Picture 2" descr="C:\Users\sthupp\AppData\Local\Microsoft\Windows\Temporary Internet Files\Content.IE5\W0QCKNV5\200px-Millionaire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5124" y="1974914"/>
            <a:ext cx="4135476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id="{DF84704B-DB3B-42B1-A48A-9B6804C372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60337"/>
            <a:ext cx="91440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>
                <a:latin typeface="Showcard Gothic" panose="04020904020102020604" pitchFamily="82" charset="0"/>
              </a:rPr>
              <a:t>Who Wants to Be a </a:t>
            </a:r>
            <a:r>
              <a:rPr lang="en-US" altLang="en-US" dirty="0" err="1">
                <a:latin typeface="Showcard Gothic" panose="04020904020102020604" pitchFamily="82" charset="0"/>
              </a:rPr>
              <a:t>Dollaraire</a:t>
            </a:r>
            <a:r>
              <a:rPr lang="en-US" altLang="en-US" dirty="0">
                <a:latin typeface="Showcard Gothic" panose="04020904020102020604" pitchFamily="8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5558762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60337"/>
            <a:ext cx="91440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>
                <a:latin typeface="Showcard Gothic" panose="04020904020102020604" pitchFamily="82" charset="0"/>
              </a:rPr>
              <a:t>Who Wants to Be a </a:t>
            </a:r>
            <a:r>
              <a:rPr lang="en-US" altLang="en-US" dirty="0" err="1">
                <a:latin typeface="Showcard Gothic" panose="04020904020102020604" pitchFamily="82" charset="0"/>
              </a:rPr>
              <a:t>Dollaraire</a:t>
            </a:r>
            <a:r>
              <a:rPr lang="en-US" altLang="en-US" dirty="0">
                <a:latin typeface="Showcard Gothic" panose="04020904020102020604" pitchFamily="82" charset="0"/>
              </a:rPr>
              <a:t>?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Linguistic			1 cent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err="1"/>
              <a:t>Logico</a:t>
            </a:r>
            <a:r>
              <a:rPr lang="en-US" altLang="en-US" sz="2800" dirty="0"/>
              <a:t>-mathematical	5 cents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u="sng" dirty="0"/>
              <a:t>Spatial                        	7 cents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Musical			10 cents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Bodily-kinesthetic	20 cents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Interpersonal		30 cents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u="sng" dirty="0"/>
              <a:t>Intrapersonal              	40 cents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Naturalistic		50 cents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Existential			$1.00</a:t>
            </a:r>
          </a:p>
        </p:txBody>
      </p:sp>
    </p:spTree>
    <p:extLst>
      <p:ext uri="{BB962C8B-B14F-4D97-AF65-F5344CB8AC3E}">
        <p14:creationId xmlns:p14="http://schemas.microsoft.com/office/powerpoint/2010/main" val="18564006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381000"/>
            <a:ext cx="6781800" cy="1143000"/>
          </a:xfrm>
        </p:spPr>
        <p:txBody>
          <a:bodyPr/>
          <a:lstStyle/>
          <a:p>
            <a:pPr eaLnBrk="1" hangingPunct="1"/>
            <a:r>
              <a:rPr lang="en-US" altLang="en-US"/>
              <a:t>Linguistic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52600"/>
            <a:ext cx="8229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dirty="0"/>
              <a:t>Which of these words is usually considered poor </a:t>
            </a:r>
          </a:p>
          <a:p>
            <a:pPr eaLnBrk="1" hangingPunct="1">
              <a:buFontTx/>
              <a:buNone/>
            </a:pPr>
            <a:r>
              <a:rPr lang="en-US" altLang="en-US" dirty="0"/>
              <a:t>grammar?</a:t>
            </a:r>
          </a:p>
          <a:p>
            <a:pPr eaLnBrk="1" hangingPunct="1">
              <a:buFontTx/>
              <a:buNone/>
            </a:pPr>
            <a:endParaRPr lang="en-US" altLang="en-US" dirty="0"/>
          </a:p>
          <a:p>
            <a:pPr eaLnBrk="1" hangingPunct="1"/>
            <a:r>
              <a:rPr lang="en-US" altLang="en-US" dirty="0"/>
              <a:t>A. Don’t</a:t>
            </a:r>
          </a:p>
          <a:p>
            <a:pPr eaLnBrk="1" hangingPunct="1"/>
            <a:r>
              <a:rPr lang="en-US" altLang="en-US" dirty="0"/>
              <a:t>B. Won’t</a:t>
            </a:r>
          </a:p>
          <a:p>
            <a:pPr eaLnBrk="1" hangingPunct="1"/>
            <a:r>
              <a:rPr lang="en-US" altLang="en-US" dirty="0"/>
              <a:t>C. Can’t</a:t>
            </a:r>
          </a:p>
          <a:p>
            <a:pPr eaLnBrk="1" hangingPunct="1"/>
            <a:r>
              <a:rPr lang="en-US" altLang="en-US" dirty="0"/>
              <a:t>D. </a:t>
            </a:r>
            <a:r>
              <a:rPr lang="en-US" altLang="en-US" dirty="0" err="1"/>
              <a:t>Ain’t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20417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1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1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1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13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13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79" grpId="0" build="p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381000"/>
            <a:ext cx="6781800" cy="1143000"/>
          </a:xfrm>
        </p:spPr>
        <p:txBody>
          <a:bodyPr/>
          <a:lstStyle/>
          <a:p>
            <a:pPr eaLnBrk="1" hangingPunct="1"/>
            <a:r>
              <a:rPr lang="en-US" altLang="en-US"/>
              <a:t>Existential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752600"/>
            <a:ext cx="8610600" cy="4343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dirty="0"/>
              <a:t>What is the book’s definition of Existential?</a:t>
            </a:r>
          </a:p>
          <a:p>
            <a:pPr eaLnBrk="1" hangingPunct="1">
              <a:buFontTx/>
              <a:buNone/>
            </a:pPr>
            <a:endParaRPr lang="en-US" altLang="en-US" dirty="0"/>
          </a:p>
          <a:p>
            <a:pPr eaLnBrk="1" hangingPunct="1"/>
            <a:r>
              <a:rPr lang="en-US" altLang="en-US" dirty="0"/>
              <a:t>A. considering “Paradoxical” issues</a:t>
            </a:r>
          </a:p>
          <a:p>
            <a:pPr eaLnBrk="1" hangingPunct="1"/>
            <a:r>
              <a:rPr lang="en-US" altLang="en-US" dirty="0"/>
              <a:t>B. considering “</a:t>
            </a:r>
            <a:r>
              <a:rPr lang="en-US" altLang="en-US" dirty="0" err="1"/>
              <a:t>Zeitgeit</a:t>
            </a:r>
            <a:r>
              <a:rPr lang="en-US" altLang="en-US" dirty="0"/>
              <a:t>” issues</a:t>
            </a:r>
          </a:p>
          <a:p>
            <a:pPr eaLnBrk="1" hangingPunct="1"/>
            <a:r>
              <a:rPr lang="en-US" altLang="en-US" dirty="0"/>
              <a:t>C. considering “Ultimate” issues</a:t>
            </a:r>
          </a:p>
          <a:p>
            <a:pPr eaLnBrk="1" hangingPunct="1"/>
            <a:r>
              <a:rPr lang="en-US" altLang="en-US" dirty="0"/>
              <a:t>D. considering “Fulfillment” Issues</a:t>
            </a:r>
          </a:p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316441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A0EFDEB-E121-44C0-8FD3-5AF316A8CF08}"/>
              </a:ext>
            </a:extLst>
          </p:cNvPr>
          <p:cNvSpPr/>
          <p:nvPr/>
        </p:nvSpPr>
        <p:spPr>
          <a:xfrm>
            <a:off x="0" y="381000"/>
            <a:ext cx="9114034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WRONG ANSWERS ONLY!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873105E-646F-412F-A388-EBE1965E13DE}"/>
              </a:ext>
            </a:extLst>
          </p:cNvPr>
          <p:cNvSpPr txBox="1"/>
          <p:nvPr/>
        </p:nvSpPr>
        <p:spPr>
          <a:xfrm>
            <a:off x="0" y="2367171"/>
            <a:ext cx="9144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Showcard Gothic" panose="04020904020102020604" pitchFamily="82" charset="0"/>
              </a:rPr>
              <a:t>What’s A GREAT way </a:t>
            </a:r>
          </a:p>
          <a:p>
            <a:pPr algn="ctr"/>
            <a:r>
              <a:rPr lang="en-US" sz="5400" dirty="0">
                <a:latin typeface="Showcard Gothic" panose="04020904020102020604" pitchFamily="82" charset="0"/>
              </a:rPr>
              <a:t>to encourage </a:t>
            </a:r>
          </a:p>
          <a:p>
            <a:pPr algn="ctr"/>
            <a:r>
              <a:rPr lang="en-US" sz="5400" dirty="0">
                <a:latin typeface="Showcard Gothic" panose="04020904020102020604" pitchFamily="82" charset="0"/>
              </a:rPr>
              <a:t>student participation?</a:t>
            </a:r>
          </a:p>
        </p:txBody>
      </p:sp>
    </p:spTree>
    <p:extLst>
      <p:ext uri="{BB962C8B-B14F-4D97-AF65-F5344CB8AC3E}">
        <p14:creationId xmlns:p14="http://schemas.microsoft.com/office/powerpoint/2010/main" val="3362807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5" descr="are-you-smarter-than-a-fifth-grad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638800" cy="3510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Family Feud - Wikipedia">
            <a:extLst>
              <a:ext uri="{FF2B5EF4-FFF2-40B4-BE49-F238E27FC236}">
                <a16:creationId xmlns:a16="http://schemas.microsoft.com/office/drawing/2014/main" id="{7F002EBA-6B8F-44D1-82A1-790DE5F863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223207"/>
            <a:ext cx="6103542" cy="3487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74788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91BC7D-5BBA-43DB-8D2E-AAFCFAD15B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4" name="Picture 4" descr="How Does The Floor Work on FOX? Details on the New Show">
            <a:extLst>
              <a:ext uri="{FF2B5EF4-FFF2-40B4-BE49-F238E27FC236}">
                <a16:creationId xmlns:a16="http://schemas.microsoft.com/office/drawing/2014/main" id="{799E494E-07CA-4F85-B844-3C25BDF05A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000"/>
          <a:stretch/>
        </p:blipFill>
        <p:spPr bwMode="auto">
          <a:xfrm>
            <a:off x="0" y="0"/>
            <a:ext cx="9144000" cy="6371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27074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CD8442D-4A6D-4938-AEF7-77C3C7C0B223}"/>
              </a:ext>
            </a:extLst>
          </p:cNvPr>
          <p:cNvSpPr/>
          <p:nvPr/>
        </p:nvSpPr>
        <p:spPr>
          <a:xfrm>
            <a:off x="0" y="5208363"/>
            <a:ext cx="9144000" cy="1659030"/>
          </a:xfrm>
          <a:prstGeom prst="rect">
            <a:avLst/>
          </a:prstGeom>
          <a:solidFill>
            <a:srgbClr val="2C2C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4596E04-5910-4BCA-A630-0877169EE0D8}"/>
              </a:ext>
            </a:extLst>
          </p:cNvPr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693" rIns="91410" bIns="45693"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9800F5-38B0-4610-85AE-1917F19FE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Committee for Skeptical Inquiry</a:t>
            </a:r>
          </a:p>
        </p:txBody>
      </p:sp>
      <p:pic>
        <p:nvPicPr>
          <p:cNvPr id="9" name="Picture 2" descr="Image result for csicon 2020">
            <a:extLst>
              <a:ext uri="{FF2B5EF4-FFF2-40B4-BE49-F238E27FC236}">
                <a16:creationId xmlns:a16="http://schemas.microsoft.com/office/drawing/2014/main" id="{9E51B9E5-8889-4991-A806-8F00283984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5208362"/>
            <a:ext cx="6324600" cy="1659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AutoShape 4" descr="Penn &amp; Teller">
            <a:extLst>
              <a:ext uri="{FF2B5EF4-FFF2-40B4-BE49-F238E27FC236}">
                <a16:creationId xmlns:a16="http://schemas.microsoft.com/office/drawing/2014/main" id="{04BB2D91-8166-4408-AE67-425901ED228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D3EF007-AA4F-4447-99F8-10C3928352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3397" y="2270847"/>
            <a:ext cx="2945777" cy="294577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0BC858B-6B93-4EF0-A876-BE2D7ABAA9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0113" y="1981199"/>
            <a:ext cx="3243887" cy="3243887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1B2F575F-139A-40DC-95F7-6A01403CB66B}"/>
              </a:ext>
            </a:extLst>
          </p:cNvPr>
          <p:cNvSpPr/>
          <p:nvPr/>
        </p:nvSpPr>
        <p:spPr>
          <a:xfrm>
            <a:off x="5900113" y="924983"/>
            <a:ext cx="3243887" cy="1056216"/>
          </a:xfrm>
          <a:prstGeom prst="rect">
            <a:avLst/>
          </a:prstGeom>
          <a:solidFill>
            <a:srgbClr val="696A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20F0301-A78B-4295-AF04-D5DF91BC9F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924983"/>
            <a:ext cx="3243887" cy="43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19562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23006C0-1734-43EC-B971-46099F295EDB}"/>
              </a:ext>
            </a:extLst>
          </p:cNvPr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693" rIns="91410" bIns="45693" rtlCol="0" anchor="ctr"/>
          <a:lstStyle/>
          <a:p>
            <a:pPr marL="0" marR="0" lvl="0" indent="0" algn="ctr" defTabSz="9140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4CD2D6-87B6-43D4-A6CC-69723E825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Websites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EAEF8E-A548-4CC0-9F9C-4AD3894AA4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5562600"/>
          </a:xfrm>
        </p:spPr>
        <p:txBody>
          <a:bodyPr>
            <a:normAutofit/>
          </a:bodyPr>
          <a:lstStyle/>
          <a:p>
            <a:pPr lvl="0"/>
            <a:r>
              <a:rPr lang="en-US" b="1" i="1" dirty="0"/>
              <a:t>Skeptical Inquirer. </a:t>
            </a:r>
            <a:r>
              <a:rPr lang="en-US" dirty="0"/>
              <a:t>Website for the Committee for Skeptical Inquiry. </a:t>
            </a:r>
          </a:p>
          <a:p>
            <a:pPr lvl="0"/>
            <a:endParaRPr lang="en-US" dirty="0"/>
          </a:p>
          <a:p>
            <a:pPr lvl="0"/>
            <a:r>
              <a:rPr lang="en-US" b="1" i="1" dirty="0"/>
              <a:t>Snopes. </a:t>
            </a:r>
            <a:r>
              <a:rPr lang="en-US" dirty="0"/>
              <a:t>Investigates shocking claims that have gone viral on the internet.</a:t>
            </a:r>
          </a:p>
          <a:p>
            <a:pPr lvl="0"/>
            <a:endParaRPr lang="en-US" dirty="0"/>
          </a:p>
          <a:p>
            <a:pPr lvl="0"/>
            <a:r>
              <a:rPr lang="en-US" b="1" i="1" dirty="0"/>
              <a:t>Science-Based Medicine.</a:t>
            </a:r>
            <a:r>
              <a:rPr lang="en-US" b="1" dirty="0"/>
              <a:t> </a:t>
            </a:r>
            <a:r>
              <a:rPr lang="en-US" dirty="0"/>
              <a:t>Scrutinizes dubious claims related to health. </a:t>
            </a:r>
          </a:p>
        </p:txBody>
      </p:sp>
    </p:spTree>
    <p:extLst>
      <p:ext uri="{BB962C8B-B14F-4D97-AF65-F5344CB8AC3E}">
        <p14:creationId xmlns:p14="http://schemas.microsoft.com/office/powerpoint/2010/main" val="3116250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07CE3-0119-490D-9E7A-1A7DBDAA9D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" y="1210371"/>
            <a:ext cx="9143711" cy="341012"/>
          </a:xfrm>
        </p:spPr>
        <p:txBody>
          <a:bodyPr>
            <a:noAutofit/>
          </a:bodyPr>
          <a:lstStyle/>
          <a:p>
            <a:pPr algn="ctr"/>
            <a:r>
              <a:rPr lang="en-US" sz="4050" b="1" dirty="0">
                <a:latin typeface="+mn-lt"/>
              </a:rPr>
              <a:t>skeptical</a:t>
            </a:r>
            <a:r>
              <a:rPr lang="en-US" sz="4050" b="1" dirty="0">
                <a:solidFill>
                  <a:srgbClr val="379944"/>
                </a:solidFill>
                <a:latin typeface="+mn-lt"/>
              </a:rPr>
              <a:t>inquirer</a:t>
            </a:r>
            <a:r>
              <a:rPr lang="en-US" sz="4050" b="1" dirty="0">
                <a:latin typeface="+mn-lt"/>
              </a:rPr>
              <a:t>.org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74D036-F2DF-43E9-A78C-ACF9601FC7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B7479A-3163-44EB-96EE-4A44E187E5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205"/>
          <a:stretch/>
        </p:blipFill>
        <p:spPr>
          <a:xfrm>
            <a:off x="289" y="1996309"/>
            <a:ext cx="9143711" cy="4004441"/>
          </a:xfrm>
          <a:prstGeom prst="rect">
            <a:avLst/>
          </a:prstGeom>
        </p:spPr>
      </p:pic>
      <p:sp>
        <p:nvSpPr>
          <p:cNvPr id="5" name="Arrow: Down 4">
            <a:extLst>
              <a:ext uri="{FF2B5EF4-FFF2-40B4-BE49-F238E27FC236}">
                <a16:creationId xmlns:a16="http://schemas.microsoft.com/office/drawing/2014/main" id="{033433A9-8666-4B3E-A8E4-43AB18E7812D}"/>
              </a:ext>
            </a:extLst>
          </p:cNvPr>
          <p:cNvSpPr/>
          <p:nvPr/>
        </p:nvSpPr>
        <p:spPr>
          <a:xfrm rot="8905717">
            <a:off x="7479856" y="2555697"/>
            <a:ext cx="1119352" cy="1588951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100727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557E6B-A0D2-496D-B208-A3EFBEBE6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1F687A-A5E9-41AF-A27C-CB9EF89E0D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BB565C-D657-43CA-997A-4C84A1EFC6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9444" y="0"/>
            <a:ext cx="67451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45745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6B41A3D-8B3C-4901-831E-9B5200911C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9600"/>
            <a:ext cx="9115808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25459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95891-1171-42AA-87FE-20550867B9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53331"/>
            <a:ext cx="7886700" cy="4351338"/>
          </a:xfrm>
        </p:spPr>
        <p:txBody>
          <a:bodyPr>
            <a:normAutofit/>
          </a:bodyPr>
          <a:lstStyle/>
          <a:p>
            <a:r>
              <a:rPr lang="en-US" sz="3600" dirty="0"/>
              <a:t> Questions?</a:t>
            </a:r>
          </a:p>
          <a:p>
            <a:r>
              <a:rPr lang="en-US" sz="3600" dirty="0"/>
              <a:t> Comments?</a:t>
            </a:r>
          </a:p>
          <a:p>
            <a:r>
              <a:rPr lang="en-US" sz="3600" dirty="0"/>
              <a:t> Games you are playing?</a:t>
            </a:r>
          </a:p>
          <a:p>
            <a:r>
              <a:rPr lang="en-US" sz="3600" dirty="0"/>
              <a:t> New ideas for the future?</a:t>
            </a:r>
          </a:p>
          <a:p>
            <a:r>
              <a:rPr lang="en-US" sz="3600" dirty="0"/>
              <a:t> Other activities?</a:t>
            </a:r>
          </a:p>
          <a:p>
            <a:r>
              <a:rPr lang="en-US" sz="3600" dirty="0"/>
              <a:t> Other ways to promote engagement?</a:t>
            </a:r>
          </a:p>
          <a:p>
            <a:r>
              <a:rPr lang="en-US" sz="3600" dirty="0"/>
              <a:t> Ways to teaching critical thinking?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819288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Wordle Starting Word Suggestions - Wordle Guide - IGN">
            <a:extLst>
              <a:ext uri="{FF2B5EF4-FFF2-40B4-BE49-F238E27FC236}">
                <a16:creationId xmlns:a16="http://schemas.microsoft.com/office/drawing/2014/main" id="{E8BCABA2-A365-4396-9B11-A91F690E88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89" t="14444" r="18889" b="14444"/>
          <a:stretch/>
        </p:blipFill>
        <p:spPr bwMode="auto">
          <a:xfrm>
            <a:off x="838200" y="990600"/>
            <a:ext cx="42672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D9CAF2D-52B2-48B2-B8C0-30157FD9758F}"/>
              </a:ext>
            </a:extLst>
          </p:cNvPr>
          <p:cNvSpPr txBox="1"/>
          <p:nvPr/>
        </p:nvSpPr>
        <p:spPr>
          <a:xfrm>
            <a:off x="5233877" y="2743200"/>
            <a:ext cx="309732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>
                <a:solidFill>
                  <a:schemeClr val="bg1"/>
                </a:solidFill>
                <a:latin typeface="Lucida Fax" panose="02060602050505020204" pitchFamily="18" charset="0"/>
                <a:ea typeface="Ebrima" panose="02000000000000000000" pitchFamily="2" charset="0"/>
                <a:cs typeface="Ebrima" panose="02000000000000000000" pitchFamily="2" charset="0"/>
              </a:rPr>
              <a:t>Clue</a:t>
            </a:r>
          </a:p>
        </p:txBody>
      </p:sp>
    </p:spTree>
    <p:extLst>
      <p:ext uri="{BB962C8B-B14F-4D97-AF65-F5344CB8AC3E}">
        <p14:creationId xmlns:p14="http://schemas.microsoft.com/office/powerpoint/2010/main" val="21133174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B29237-31B3-4DAE-9F72-AE0132CE76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361950"/>
            <a:ext cx="7543800" cy="4525965"/>
          </a:xfrm>
        </p:spPr>
        <p:txBody>
          <a:bodyPr/>
          <a:lstStyle/>
          <a:p>
            <a:pPr marL="0" indent="0">
              <a:buNone/>
            </a:pPr>
            <a:r>
              <a:rPr lang="en-US" sz="4400" dirty="0">
                <a:solidFill>
                  <a:schemeClr val="bg1"/>
                </a:solidFill>
              </a:rPr>
              <a:t>“Science must begin with myths and the criticism of myths.”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                                     ~ Sir Karl Popper (1957)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9D5233B-739E-4013-80C0-25331F1B04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057399"/>
            <a:ext cx="2952750" cy="4441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930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>
            <a:extLst>
              <a:ext uri="{FF2B5EF4-FFF2-40B4-BE49-F238E27FC236}">
                <a16:creationId xmlns:a16="http://schemas.microsoft.com/office/drawing/2014/main" id="{99888602-7DA8-4761-AD5A-42C52D475E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86000"/>
            <a:ext cx="9144000" cy="1143000"/>
          </a:xfrm>
        </p:spPr>
        <p:txBody>
          <a:bodyPr/>
          <a:lstStyle/>
          <a:p>
            <a:pPr algn="l"/>
            <a:r>
              <a:rPr lang="en-US" altLang="en-US" sz="5400" dirty="0"/>
              <a:t>The</a:t>
            </a:r>
            <a:r>
              <a:rPr lang="en-US" altLang="en-US" sz="8000" b="1" dirty="0">
                <a:solidFill>
                  <a:srgbClr val="00B050"/>
                </a:solidFill>
              </a:rPr>
              <a:t> Truth</a:t>
            </a:r>
            <a:r>
              <a:rPr lang="en-US" altLang="en-US" sz="8000" dirty="0"/>
              <a:t> </a:t>
            </a:r>
            <a:r>
              <a:rPr lang="en-US" altLang="en-US" sz="5400" dirty="0"/>
              <a:t>or</a:t>
            </a:r>
            <a:r>
              <a:rPr lang="en-US" altLang="en-US" sz="8000" dirty="0"/>
              <a:t> </a:t>
            </a:r>
            <a:r>
              <a:rPr lang="en-US" altLang="en-US" sz="8000" b="1" dirty="0">
                <a:solidFill>
                  <a:srgbClr val="FF0000"/>
                </a:solidFill>
              </a:rPr>
              <a:t>Myth</a:t>
            </a:r>
            <a:r>
              <a:rPr lang="en-US" altLang="en-US" sz="8000" dirty="0"/>
              <a:t> </a:t>
            </a:r>
            <a:r>
              <a:rPr lang="en-US" altLang="en-US" sz="5400" dirty="0"/>
              <a:t>Game</a:t>
            </a:r>
          </a:p>
        </p:txBody>
      </p:sp>
      <p:sp>
        <p:nvSpPr>
          <p:cNvPr id="15363" name="Content Placeholder 2">
            <a:extLst>
              <a:ext uri="{FF2B5EF4-FFF2-40B4-BE49-F238E27FC236}">
                <a16:creationId xmlns:a16="http://schemas.microsoft.com/office/drawing/2014/main" id="{F8550EB7-DA0C-4B31-A55F-0F8A593148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92088"/>
            <a:ext cx="10020300" cy="1954212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altLang="en-US" sz="2600" dirty="0"/>
              <a:t>Please stand </a:t>
            </a:r>
            <a:r>
              <a:rPr lang="en-US" altLang="en-US" sz="2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(you can also play from the seated position)</a:t>
            </a:r>
          </a:p>
          <a:p>
            <a:pPr>
              <a:defRPr/>
            </a:pPr>
            <a:r>
              <a:rPr lang="en-US" altLang="en-US" sz="2600" dirty="0"/>
              <a:t>Decide if statements are “truths” or “myths.</a:t>
            </a:r>
          </a:p>
          <a:p>
            <a:pPr>
              <a:defRPr/>
            </a:pPr>
            <a:r>
              <a:rPr lang="en-US" altLang="en-US" sz="2600" dirty="0"/>
              <a:t>If you get one wrong, please sit down.</a:t>
            </a:r>
          </a:p>
          <a:p>
            <a:pPr>
              <a:defRPr/>
            </a:pPr>
            <a:r>
              <a:rPr lang="en-US" altLang="en-US" sz="2600" dirty="0"/>
              <a:t>Winner is the person standing at the end (tie-breaker may be used)</a:t>
            </a:r>
          </a:p>
          <a:p>
            <a:pPr>
              <a:defRPr/>
            </a:pPr>
            <a:r>
              <a:rPr lang="en-US" altLang="en-US" sz="2600" dirty="0"/>
              <a:t>Fabulous prize!</a:t>
            </a:r>
          </a:p>
          <a:p>
            <a:pPr lvl="1">
              <a:defRPr/>
            </a:pPr>
            <a:endParaRPr lang="en-US" altLang="en-US" dirty="0"/>
          </a:p>
        </p:txBody>
      </p:sp>
      <p:pic>
        <p:nvPicPr>
          <p:cNvPr id="4100" name="Picture 4" descr="http://file1.uploadsociety.com/api/files/photos/2015/12/26/14511541443004cf_t.png">
            <a:extLst>
              <a:ext uri="{FF2B5EF4-FFF2-40B4-BE49-F238E27FC236}">
                <a16:creationId xmlns:a16="http://schemas.microsoft.com/office/drawing/2014/main" id="{EA71FB02-3885-4B1D-90DA-C9834A04E8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030663"/>
            <a:ext cx="2459038" cy="282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2" descr="C:\Users\sthupp\AppData\Local\Microsoft\Windows\Temporary Internet Files\Content.IE5\MNKL6J6V\stewie_familyguy_arms_crossed[1].gif">
            <a:extLst>
              <a:ext uri="{FF2B5EF4-FFF2-40B4-BE49-F238E27FC236}">
                <a16:creationId xmlns:a16="http://schemas.microsoft.com/office/drawing/2014/main" id="{EAEDBA4B-9DB0-4A01-8A93-2A269F29C0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886200"/>
            <a:ext cx="3124200" cy="354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B38642F-CBCF-4C3F-94DD-AD32C5D9D4A0}"/>
              </a:ext>
            </a:extLst>
          </p:cNvPr>
          <p:cNvSpPr txBox="1">
            <a:spLocks/>
          </p:cNvSpPr>
          <p:nvPr/>
        </p:nvSpPr>
        <p:spPr>
          <a:xfrm>
            <a:off x="0" y="-85725"/>
            <a:ext cx="9144000" cy="1457325"/>
          </a:xfrm>
          <a:prstGeom prst="rect">
            <a:avLst/>
          </a:prstGeom>
        </p:spPr>
        <p:txBody>
          <a:bodyPr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“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Cigarettes were once used to treat asthma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.”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28BFD76-6ABC-4764-8994-A9A11BF07C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30343"/>
            <a:ext cx="9144000" cy="5242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288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5129B-65F8-442F-8545-F2043F39F5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67BDAE-9758-4A7D-AB6A-4B92FCE459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88785E-BE79-40D6-97C6-92D391FF8E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232460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565E198-3BF0-4DE4-9AB6-0E925A1B78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561" y="2262981"/>
            <a:ext cx="8758878" cy="4525963"/>
          </a:xfrm>
          <a:prstGeom prst="rect">
            <a:avLst/>
          </a:prstGeom>
        </p:spPr>
      </p:pic>
      <p:pic>
        <p:nvPicPr>
          <p:cNvPr id="6" name="Picture 2" descr="snopes">
            <a:extLst>
              <a:ext uri="{FF2B5EF4-FFF2-40B4-BE49-F238E27FC236}">
                <a16:creationId xmlns:a16="http://schemas.microsoft.com/office/drawing/2014/main" id="{ACB3CD09-491F-4FF9-B724-742F88CB3B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789708"/>
            <a:ext cx="4679950" cy="1793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>
            <a:extLst>
              <a:ext uri="{FF2B5EF4-FFF2-40B4-BE49-F238E27FC236}">
                <a16:creationId xmlns:a16="http://schemas.microsoft.com/office/drawing/2014/main" id="{A8F4E1A1-5D72-4CD1-8E6F-46794322DA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2381" y="1227249"/>
            <a:ext cx="3733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TRUTH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4E42859-E7E8-4F94-86D4-DAC3C40382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4639" y="4249110"/>
            <a:ext cx="8229600" cy="45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2882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“Donald Duck comics were once banned in Finland because he wears no pants.”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752600"/>
            <a:ext cx="2976577" cy="4933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654174" y="4553893"/>
            <a:ext cx="3886200" cy="12573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CENSORED</a:t>
            </a:r>
          </a:p>
        </p:txBody>
      </p:sp>
    </p:spTree>
    <p:extLst>
      <p:ext uri="{BB962C8B-B14F-4D97-AF65-F5344CB8AC3E}">
        <p14:creationId xmlns:p14="http://schemas.microsoft.com/office/powerpoint/2010/main" val="40356621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5224</TotalTime>
  <Words>637</Words>
  <Application>Microsoft Office PowerPoint</Application>
  <PresentationFormat>On-screen Show (4:3)</PresentationFormat>
  <Paragraphs>148</Paragraphs>
  <Slides>37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37</vt:i4>
      </vt:variant>
    </vt:vector>
  </HeadingPairs>
  <TitlesOfParts>
    <vt:vector size="54" baseType="lpstr">
      <vt:lpstr>Aharoni</vt:lpstr>
      <vt:lpstr>Arial</vt:lpstr>
      <vt:lpstr>Arial Black</vt:lpstr>
      <vt:lpstr>Calibri</vt:lpstr>
      <vt:lpstr>Calibri Light</vt:lpstr>
      <vt:lpstr>Ebrima</vt:lpstr>
      <vt:lpstr>Impact</vt:lpstr>
      <vt:lpstr>Lucida Fax</vt:lpstr>
      <vt:lpstr>Showcard Gothic</vt:lpstr>
      <vt:lpstr>Times New Roman</vt:lpstr>
      <vt:lpstr>Wingdings</vt:lpstr>
      <vt:lpstr>Office Theme</vt:lpstr>
      <vt:lpstr>3_Office Theme</vt:lpstr>
      <vt:lpstr>1_Office Theme</vt:lpstr>
      <vt:lpstr>2_Office Theme</vt:lpstr>
      <vt:lpstr>4_Office Theme</vt:lpstr>
      <vt:lpstr>5_Office Theme</vt:lpstr>
      <vt:lpstr>How to Increase Student Engagement with  Unusual Methods, Strange Ideas,  and Pseudoscience </vt:lpstr>
      <vt:lpstr>PowerPoint Presentation</vt:lpstr>
      <vt:lpstr>PowerPoint Presentation</vt:lpstr>
      <vt:lpstr>PowerPoint Presentation</vt:lpstr>
      <vt:lpstr>PowerPoint Presentation</vt:lpstr>
      <vt:lpstr>The Truth or Myth Game</vt:lpstr>
      <vt:lpstr>PowerPoint Presentation</vt:lpstr>
      <vt:lpstr>PowerPoint Presentation</vt:lpstr>
      <vt:lpstr>“Donald Duck comics were once banned in Finland because he wears no pants.” </vt:lpstr>
      <vt:lpstr>“Donald Duck comics were once banned in Finland because he wears no pants.” </vt:lpstr>
      <vt:lpstr>Tie Breaker (Closest without going over)</vt:lpstr>
      <vt:lpstr>OVER  or  UNDER</vt:lpstr>
      <vt:lpstr>OVER  or  UNDER</vt:lpstr>
      <vt:lpstr>World Records ?</vt:lpstr>
      <vt:lpstr>Matching Game (Draw Lines)</vt:lpstr>
      <vt:lpstr>PowerPoint Presentation</vt:lpstr>
      <vt:lpstr>SKEPTICROSS</vt:lpstr>
      <vt:lpstr>CONNECTIVITY</vt:lpstr>
      <vt:lpstr>PowerPoint Presentation</vt:lpstr>
      <vt:lpstr>Where is the green light on a stop light?</vt:lpstr>
      <vt:lpstr>Which way is Lincoln’s head facing on a penny?</vt:lpstr>
      <vt:lpstr>In which hand is the statue of liberty holding up the torch?</vt:lpstr>
      <vt:lpstr>PowerPoint Presentation</vt:lpstr>
      <vt:lpstr>PowerPoint Presentation</vt:lpstr>
      <vt:lpstr>PowerPoint Presentation</vt:lpstr>
      <vt:lpstr>Who Wants to Be a Dollaraire?</vt:lpstr>
      <vt:lpstr>Who Wants to Be a Dollaraire?</vt:lpstr>
      <vt:lpstr>Linguistic</vt:lpstr>
      <vt:lpstr>Existential</vt:lpstr>
      <vt:lpstr>PowerPoint Presentation</vt:lpstr>
      <vt:lpstr>PowerPoint Presentation</vt:lpstr>
      <vt:lpstr>Committee for Skeptical Inquiry</vt:lpstr>
      <vt:lpstr>Websites</vt:lpstr>
      <vt:lpstr>skepticalinquirer.org</vt:lpstr>
      <vt:lpstr>PowerPoint Presentation</vt:lpstr>
      <vt:lpstr>PowerPoint Presentation</vt:lpstr>
      <vt:lpstr>PowerPoint Presentation</vt:lpstr>
    </vt:vector>
  </TitlesOfParts>
  <Company>SIUE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Pseudoscience  Ruins Adolescence</dc:title>
  <dc:creator>Hupp, Stephen</dc:creator>
  <cp:lastModifiedBy>Hupp, Stephen</cp:lastModifiedBy>
  <cp:revision>260</cp:revision>
  <dcterms:created xsi:type="dcterms:W3CDTF">2018-09-12T21:37:17Z</dcterms:created>
  <dcterms:modified xsi:type="dcterms:W3CDTF">2024-01-23T17:40:00Z</dcterms:modified>
</cp:coreProperties>
</file>