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293d1ee1a10_4_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293d1ee1a10_4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293d1ee1a10_4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293d1ee1a10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293d1ee1a10_4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3" name="Google Shape;543;g293d1ee1a10_4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293d1ee1a10_4_3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293d1ee1a10_4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293d1ee1a10_4_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293d1ee1a10_4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2926514c9bd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2926514c9b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25cd6c593e8_4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25cd6c593e8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25cd6c593e8_4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25cd6c593e8_4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25cd6c593e8_4_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25cd6c593e8_4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293ddcefd45_1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293ddcefd45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25cd6c593e8_4_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1" name="Google Shape;611;g25cd6c593e8_4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25cd6c593e8_4_2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25cd6c593e8_4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25cd6c593e8_4_4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25cd6c593e8_4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4" name="Google Shape;634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293ddcefd45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293ddcefd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293ddcefd45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293ddcefd4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293ddcefd45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293ddcefd4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293ddcefd45_0_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293ddcefd4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29429d3cb54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29429d3cb5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2926514c9bd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2926514c9b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/>
          <p:nvPr/>
        </p:nvSpPr>
        <p:spPr>
          <a:xfrm>
            <a:off x="-26775" y="2008375"/>
            <a:ext cx="9210650" cy="3172625"/>
          </a:xfrm>
          <a:custGeom>
            <a:rect b="b" l="l" r="r" t="t"/>
            <a:pathLst>
              <a:path extrusionOk="0" h="126905" w="368426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5" name="Google Shape;35;p2"/>
          <p:cNvSpPr/>
          <p:nvPr/>
        </p:nvSpPr>
        <p:spPr>
          <a:xfrm>
            <a:off x="-26775" y="2139700"/>
            <a:ext cx="9210650" cy="3041300"/>
          </a:xfrm>
          <a:custGeom>
            <a:rect b="b" l="l" r="r" t="t"/>
            <a:pathLst>
              <a:path extrusionOk="0" h="121652" w="368426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6" name="Google Shape;36;p2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2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40" name="Google Shape;40;p2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1" name="Google Shape;41;p2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2" name="Google Shape;42;p2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43" name="Google Shape;43;p2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44" name="Google Shape;44;p2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2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2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2"/>
          <p:cNvSpPr txBox="1"/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 graph">
  <p:cSld name="BLANK_2"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1"/>
          <p:cNvSpPr/>
          <p:nvPr/>
        </p:nvSpPr>
        <p:spPr>
          <a:xfrm>
            <a:off x="-20075" y="636775"/>
            <a:ext cx="9203950" cy="4550900"/>
          </a:xfrm>
          <a:custGeom>
            <a:rect b="b" l="l" r="r" t="t"/>
            <a:pathLst>
              <a:path extrusionOk="0" h="182036" w="368158">
                <a:moveTo>
                  <a:pt x="41" y="263"/>
                </a:moveTo>
                <a:lnTo>
                  <a:pt x="16234" y="11294"/>
                </a:lnTo>
                <a:lnTo>
                  <a:pt x="31283" y="5122"/>
                </a:lnTo>
                <a:lnTo>
                  <a:pt x="62144" y="4991"/>
                </a:lnTo>
                <a:lnTo>
                  <a:pt x="77384" y="0"/>
                </a:lnTo>
                <a:lnTo>
                  <a:pt x="92624" y="13527"/>
                </a:lnTo>
                <a:lnTo>
                  <a:pt x="107674" y="21276"/>
                </a:lnTo>
                <a:lnTo>
                  <a:pt x="122723" y="21145"/>
                </a:lnTo>
                <a:lnTo>
                  <a:pt x="138725" y="10375"/>
                </a:lnTo>
                <a:lnTo>
                  <a:pt x="153775" y="7880"/>
                </a:lnTo>
                <a:lnTo>
                  <a:pt x="168443" y="2349"/>
                </a:lnTo>
                <a:lnTo>
                  <a:pt x="184064" y="14841"/>
                </a:lnTo>
                <a:lnTo>
                  <a:pt x="199304" y="15274"/>
                </a:lnTo>
                <a:lnTo>
                  <a:pt x="214354" y="25085"/>
                </a:lnTo>
                <a:lnTo>
                  <a:pt x="229784" y="25085"/>
                </a:lnTo>
                <a:lnTo>
                  <a:pt x="245786" y="20094"/>
                </a:lnTo>
                <a:lnTo>
                  <a:pt x="260836" y="20094"/>
                </a:lnTo>
                <a:lnTo>
                  <a:pt x="275123" y="11426"/>
                </a:lnTo>
                <a:lnTo>
                  <a:pt x="291316" y="16810"/>
                </a:lnTo>
                <a:lnTo>
                  <a:pt x="305603" y="8143"/>
                </a:lnTo>
                <a:lnTo>
                  <a:pt x="336464" y="8012"/>
                </a:lnTo>
                <a:lnTo>
                  <a:pt x="351514" y="11294"/>
                </a:lnTo>
                <a:lnTo>
                  <a:pt x="367325" y="2758"/>
                </a:lnTo>
                <a:lnTo>
                  <a:pt x="368158" y="181769"/>
                </a:lnTo>
                <a:lnTo>
                  <a:pt x="0" y="1820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419" name="Google Shape;419;p11"/>
          <p:cNvSpPr/>
          <p:nvPr/>
        </p:nvSpPr>
        <p:spPr>
          <a:xfrm>
            <a:off x="-33475" y="768100"/>
            <a:ext cx="9210650" cy="4406200"/>
          </a:xfrm>
          <a:custGeom>
            <a:rect b="b" l="l" r="r" t="t"/>
            <a:pathLst>
              <a:path extrusionOk="0" h="176248" w="368426">
                <a:moveTo>
                  <a:pt x="577" y="5516"/>
                </a:moveTo>
                <a:lnTo>
                  <a:pt x="16960" y="11214"/>
                </a:lnTo>
                <a:lnTo>
                  <a:pt x="47440" y="11214"/>
                </a:lnTo>
                <a:lnTo>
                  <a:pt x="62680" y="6843"/>
                </a:lnTo>
                <a:lnTo>
                  <a:pt x="77920" y="16156"/>
                </a:lnTo>
                <a:lnTo>
                  <a:pt x="93160" y="16156"/>
                </a:lnTo>
                <a:lnTo>
                  <a:pt x="107638" y="11214"/>
                </a:lnTo>
                <a:lnTo>
                  <a:pt x="122878" y="8173"/>
                </a:lnTo>
                <a:lnTo>
                  <a:pt x="138880" y="8173"/>
                </a:lnTo>
                <a:lnTo>
                  <a:pt x="154120" y="10834"/>
                </a:lnTo>
                <a:lnTo>
                  <a:pt x="168979" y="7603"/>
                </a:lnTo>
                <a:lnTo>
                  <a:pt x="184219" y="12734"/>
                </a:lnTo>
                <a:lnTo>
                  <a:pt x="199840" y="20527"/>
                </a:lnTo>
                <a:lnTo>
                  <a:pt x="214318" y="15205"/>
                </a:lnTo>
                <a:lnTo>
                  <a:pt x="229939" y="15205"/>
                </a:lnTo>
                <a:lnTo>
                  <a:pt x="245560" y="5892"/>
                </a:lnTo>
                <a:lnTo>
                  <a:pt x="260800" y="11214"/>
                </a:lnTo>
                <a:lnTo>
                  <a:pt x="276040" y="11214"/>
                </a:lnTo>
                <a:lnTo>
                  <a:pt x="291280" y="6843"/>
                </a:lnTo>
                <a:lnTo>
                  <a:pt x="321760" y="6843"/>
                </a:lnTo>
                <a:lnTo>
                  <a:pt x="337000" y="15966"/>
                </a:lnTo>
                <a:lnTo>
                  <a:pt x="351478" y="12734"/>
                </a:lnTo>
                <a:lnTo>
                  <a:pt x="367861" y="0"/>
                </a:lnTo>
                <a:lnTo>
                  <a:pt x="368426" y="176248"/>
                </a:lnTo>
                <a:lnTo>
                  <a:pt x="0" y="176248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420" name="Google Shape;420;p11"/>
          <p:cNvSpPr/>
          <p:nvPr/>
        </p:nvSpPr>
        <p:spPr>
          <a:xfrm rot="8100000">
            <a:off x="1847981" y="44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11"/>
          <p:cNvSpPr/>
          <p:nvPr/>
        </p:nvSpPr>
        <p:spPr>
          <a:xfrm rot="8100000">
            <a:off x="6038981" y="72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11"/>
          <p:cNvSpPr/>
          <p:nvPr/>
        </p:nvSpPr>
        <p:spPr>
          <a:xfrm rot="8100000">
            <a:off x="7181981" y="76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3" name="Google Shape;423;p11"/>
          <p:cNvGrpSpPr/>
          <p:nvPr/>
        </p:nvGrpSpPr>
        <p:grpSpPr>
          <a:xfrm>
            <a:off x="-9525" y="652475"/>
            <a:ext cx="9167825" cy="595300"/>
            <a:chOff x="-9525" y="4462475"/>
            <a:chExt cx="9167825" cy="595300"/>
          </a:xfrm>
        </p:grpSpPr>
        <p:sp>
          <p:nvSpPr>
            <p:cNvPr id="424" name="Google Shape;424;p11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25" name="Google Shape;425;p11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426" name="Google Shape;426;p11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427" name="Google Shape;427;p11"/>
          <p:cNvGrpSpPr/>
          <p:nvPr/>
        </p:nvGrpSpPr>
        <p:grpSpPr>
          <a:xfrm>
            <a:off x="-42837" y="633488"/>
            <a:ext cx="9229575" cy="642787"/>
            <a:chOff x="-42837" y="4443488"/>
            <a:chExt cx="9229575" cy="642787"/>
          </a:xfrm>
        </p:grpSpPr>
        <p:sp>
          <p:nvSpPr>
            <p:cNvPr id="428" name="Google Shape;428;p11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1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1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1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1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1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1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1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11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1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1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1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1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11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1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11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11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11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11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11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11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11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11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11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3" name="Google Shape;453;p11"/>
          <p:cNvSpPr/>
          <p:nvPr/>
        </p:nvSpPr>
        <p:spPr>
          <a:xfrm>
            <a:off x="2990700" y="77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11"/>
          <p:cNvSpPr/>
          <p:nvPr/>
        </p:nvSpPr>
        <p:spPr>
          <a:xfrm>
            <a:off x="1085700" y="106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1"/>
          <p:cNvSpPr/>
          <p:nvPr/>
        </p:nvSpPr>
        <p:spPr>
          <a:xfrm>
            <a:off x="4895700" y="70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11"/>
          <p:cNvSpPr/>
          <p:nvPr/>
        </p:nvSpPr>
        <p:spPr>
          <a:xfrm rot="8100000">
            <a:off x="8699949" y="51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11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letely blank">
  <p:cSld name="BLANK_1"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2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/>
          <p:nvPr/>
        </p:nvSpPr>
        <p:spPr>
          <a:xfrm>
            <a:off x="-26775" y="2008375"/>
            <a:ext cx="9210650" cy="3172625"/>
          </a:xfrm>
          <a:custGeom>
            <a:rect b="b" l="l" r="r" t="t"/>
            <a:pathLst>
              <a:path extrusionOk="0" h="126905" w="368426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76" name="Google Shape;76;p3"/>
          <p:cNvSpPr/>
          <p:nvPr/>
        </p:nvSpPr>
        <p:spPr>
          <a:xfrm>
            <a:off x="-26775" y="2139700"/>
            <a:ext cx="9210650" cy="3041300"/>
          </a:xfrm>
          <a:custGeom>
            <a:rect b="b" l="l" r="r" t="t"/>
            <a:pathLst>
              <a:path extrusionOk="0" h="121652" w="368426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77" name="Google Shape;77;p3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3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3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81" name="Google Shape;81;p3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2" name="Google Shape;82;p3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3" name="Google Shape;83;p3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84" name="Google Shape;84;p3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85" name="Google Shape;85;p3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0" name="Google Shape;110;p3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"/>
          <p:cNvSpPr txBox="1"/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5" name="Google Shape;115;p3"/>
          <p:cNvSpPr txBox="1"/>
          <p:nvPr>
            <p:ph idx="1" type="subTitle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6" name="Google Shape;116;p3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idx="1" type="body"/>
          </p:nvPr>
        </p:nvSpPr>
        <p:spPr>
          <a:xfrm>
            <a:off x="1519975" y="2161800"/>
            <a:ext cx="61041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Char char="◉"/>
              <a:defRPr i="1" sz="3000"/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SzPts val="3000"/>
              <a:buChar char="◉"/>
              <a:defRPr i="1" sz="3000"/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i="1" sz="3000"/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 i="1" sz="3000"/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i="1" sz="3000"/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 i="1" sz="3000"/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i="1" sz="3000"/>
            </a:lvl8pPr>
            <a:lvl9pPr indent="-419100" lvl="8" marL="411480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i="1" sz="3000"/>
            </a:lvl9pPr>
          </a:lstStyle>
          <a:p/>
        </p:txBody>
      </p:sp>
      <p:sp>
        <p:nvSpPr>
          <p:cNvPr id="119" name="Google Shape;119;p4"/>
          <p:cNvSpPr txBox="1"/>
          <p:nvPr/>
        </p:nvSpPr>
        <p:spPr>
          <a:xfrm>
            <a:off x="3593400" y="552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1"/>
                </a:solidFill>
              </a:rPr>
              <a:t>“</a:t>
            </a:r>
            <a:endParaRPr sz="9600">
              <a:solidFill>
                <a:schemeClr val="accent1"/>
              </a:solidFill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-28575" y="4446775"/>
            <a:ext cx="9191625" cy="712478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21" name="Google Shape;121;p4"/>
          <p:cNvSpPr/>
          <p:nvPr/>
        </p:nvSpPr>
        <p:spPr>
          <a:xfrm>
            <a:off x="-28575" y="4578111"/>
            <a:ext cx="9191625" cy="584439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122" name="Google Shape;122;p4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5" name="Google Shape;125;p4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126" name="Google Shape;126;p4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27" name="Google Shape;127;p4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28" name="Google Shape;128;p4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29" name="Google Shape;129;p4"/>
          <p:cNvGrpSpPr/>
          <p:nvPr/>
        </p:nvGrpSpPr>
        <p:grpSpPr>
          <a:xfrm>
            <a:off x="-42837" y="4443488"/>
            <a:ext cx="9229575" cy="642787"/>
            <a:chOff x="-42837" y="4443488"/>
            <a:chExt cx="9229575" cy="642787"/>
          </a:xfrm>
        </p:grpSpPr>
        <p:sp>
          <p:nvSpPr>
            <p:cNvPr id="130" name="Google Shape;130;p4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5" name="Google Shape;155;p4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4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4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"/>
          <p:cNvSpPr/>
          <p:nvPr/>
        </p:nvSpPr>
        <p:spPr>
          <a:xfrm>
            <a:off x="-28575" y="4446775"/>
            <a:ext cx="9191625" cy="712478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62" name="Google Shape;162;p5"/>
          <p:cNvSpPr/>
          <p:nvPr/>
        </p:nvSpPr>
        <p:spPr>
          <a:xfrm>
            <a:off x="-28575" y="4578111"/>
            <a:ext cx="9191625" cy="584439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163" name="Google Shape;163;p5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5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6" name="Google Shape;166;p5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167" name="Google Shape;167;p5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68" name="Google Shape;168;p5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69" name="Google Shape;169;p5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70" name="Google Shape;170;p5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171" name="Google Shape;171;p5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6" name="Google Shape;196;p5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5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5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5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5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01" name="Google Shape;201;p5"/>
          <p:cNvSpPr txBox="1"/>
          <p:nvPr>
            <p:ph idx="1" type="body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◉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02" name="Google Shape;202;p5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"/>
          <p:cNvSpPr/>
          <p:nvPr/>
        </p:nvSpPr>
        <p:spPr>
          <a:xfrm>
            <a:off x="-28575" y="4446775"/>
            <a:ext cx="9191625" cy="712478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05" name="Google Shape;205;p6"/>
          <p:cNvSpPr/>
          <p:nvPr/>
        </p:nvSpPr>
        <p:spPr>
          <a:xfrm>
            <a:off x="-28575" y="4578111"/>
            <a:ext cx="9191625" cy="584439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06" name="Google Shape;206;p6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6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6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9" name="Google Shape;209;p6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10" name="Google Shape;210;p6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211" name="Google Shape;211;p6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212" name="Google Shape;212;p6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213" name="Google Shape;213;p6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214" name="Google Shape;214;p6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6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9" name="Google Shape;239;p6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6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6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6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6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44" name="Google Shape;244;p6"/>
          <p:cNvSpPr txBox="1"/>
          <p:nvPr>
            <p:ph idx="1" type="body"/>
          </p:nvPr>
        </p:nvSpPr>
        <p:spPr>
          <a:xfrm>
            <a:off x="1131500" y="1552950"/>
            <a:ext cx="3339900" cy="26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45" name="Google Shape;245;p6"/>
          <p:cNvSpPr txBox="1"/>
          <p:nvPr>
            <p:ph idx="2" type="body"/>
          </p:nvPr>
        </p:nvSpPr>
        <p:spPr>
          <a:xfrm>
            <a:off x="4672563" y="1552950"/>
            <a:ext cx="3339900" cy="26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46" name="Google Shape;246;p6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7"/>
          <p:cNvSpPr/>
          <p:nvPr/>
        </p:nvSpPr>
        <p:spPr>
          <a:xfrm>
            <a:off x="-28575" y="4446775"/>
            <a:ext cx="9191625" cy="712478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49" name="Google Shape;249;p7"/>
          <p:cNvSpPr/>
          <p:nvPr/>
        </p:nvSpPr>
        <p:spPr>
          <a:xfrm>
            <a:off x="-28575" y="4578111"/>
            <a:ext cx="9191625" cy="584439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50" name="Google Shape;250;p7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7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7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3" name="Google Shape;253;p7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54" name="Google Shape;254;p7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255" name="Google Shape;255;p7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256" name="Google Shape;256;p7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257" name="Google Shape;257;p7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258" name="Google Shape;258;p7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7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7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7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7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7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7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7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7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7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3" name="Google Shape;283;p7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7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7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7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7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88" name="Google Shape;288;p7"/>
          <p:cNvSpPr txBox="1"/>
          <p:nvPr>
            <p:ph idx="1" type="body"/>
          </p:nvPr>
        </p:nvSpPr>
        <p:spPr>
          <a:xfrm>
            <a:off x="705900" y="1626600"/>
            <a:ext cx="24717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◉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9" name="Google Shape;289;p7"/>
          <p:cNvSpPr txBox="1"/>
          <p:nvPr>
            <p:ph idx="2" type="body"/>
          </p:nvPr>
        </p:nvSpPr>
        <p:spPr>
          <a:xfrm>
            <a:off x="3304125" y="1626600"/>
            <a:ext cx="24717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◉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0" name="Google Shape;290;p7"/>
          <p:cNvSpPr txBox="1"/>
          <p:nvPr>
            <p:ph idx="3" type="body"/>
          </p:nvPr>
        </p:nvSpPr>
        <p:spPr>
          <a:xfrm>
            <a:off x="5902350" y="1626600"/>
            <a:ext cx="24717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◉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1" name="Google Shape;291;p7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8"/>
          <p:cNvSpPr/>
          <p:nvPr/>
        </p:nvSpPr>
        <p:spPr>
          <a:xfrm>
            <a:off x="-28575" y="4446775"/>
            <a:ext cx="9191625" cy="712478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94" name="Google Shape;294;p8"/>
          <p:cNvSpPr/>
          <p:nvPr/>
        </p:nvSpPr>
        <p:spPr>
          <a:xfrm>
            <a:off x="-28575" y="4578111"/>
            <a:ext cx="9191625" cy="584439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95" name="Google Shape;295;p8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8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8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8" name="Google Shape;298;p8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99" name="Google Shape;299;p8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00" name="Google Shape;300;p8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01" name="Google Shape;301;p8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302" name="Google Shape;302;p8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303" name="Google Shape;303;p8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8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8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8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8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8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8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8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8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8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8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8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8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8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8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8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8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8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8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8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8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8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8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8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8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8" name="Google Shape;328;p8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8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8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8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8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33" name="Google Shape;333;p8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9"/>
          <p:cNvSpPr/>
          <p:nvPr/>
        </p:nvSpPr>
        <p:spPr>
          <a:xfrm>
            <a:off x="-28575" y="4446775"/>
            <a:ext cx="9191625" cy="712478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36" name="Google Shape;336;p9"/>
          <p:cNvSpPr/>
          <p:nvPr/>
        </p:nvSpPr>
        <p:spPr>
          <a:xfrm>
            <a:off x="-28575" y="4578111"/>
            <a:ext cx="9191625" cy="584439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37" name="Google Shape;337;p9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9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9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0" name="Google Shape;340;p9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341" name="Google Shape;341;p9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42" name="Google Shape;342;p9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43" name="Google Shape;343;p9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344" name="Google Shape;344;p9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345" name="Google Shape;345;p9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9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9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9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9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9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9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9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9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9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9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9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9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9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9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9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9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9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9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9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9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9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9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9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9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0" name="Google Shape;370;p9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9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9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9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9"/>
          <p:cNvSpPr txBox="1"/>
          <p:nvPr>
            <p:ph idx="1" type="body"/>
          </p:nvPr>
        </p:nvSpPr>
        <p:spPr>
          <a:xfrm>
            <a:off x="457200" y="3852828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1pPr>
          </a:lstStyle>
          <a:p/>
        </p:txBody>
      </p:sp>
      <p:sp>
        <p:nvSpPr>
          <p:cNvPr id="375" name="Google Shape;375;p9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0"/>
          <p:cNvSpPr/>
          <p:nvPr/>
        </p:nvSpPr>
        <p:spPr>
          <a:xfrm>
            <a:off x="-28575" y="4446775"/>
            <a:ext cx="9191625" cy="712478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78" name="Google Shape;378;p10"/>
          <p:cNvSpPr/>
          <p:nvPr/>
        </p:nvSpPr>
        <p:spPr>
          <a:xfrm>
            <a:off x="-28575" y="4578111"/>
            <a:ext cx="9191625" cy="584439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79" name="Google Shape;379;p10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0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10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fmla="val 10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2" name="Google Shape;382;p10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383" name="Google Shape;383;p10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84" name="Google Shape;384;p10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385" name="Google Shape;385;p10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386" name="Google Shape;386;p10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387" name="Google Shape;387;p10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10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0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10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10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0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10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0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0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10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10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0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10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0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10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10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2" name="Google Shape;412;p10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10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10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0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10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7" name="Google Shape;27;p1"/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8" name="Google Shape;28;p1"/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9" name="Google Shape;29;p1"/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sp>
        <p:nvSpPr>
          <p:cNvPr id="30" name="Google Shape;30;p1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b="1" sz="2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31" name="Google Shape;31;p1"/>
          <p:cNvSpPr txBox="1"/>
          <p:nvPr>
            <p:ph idx="1" type="body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◉"/>
              <a:defRPr sz="2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◉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2" name="Google Shape;32;p1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atherinedenial.org/blog/uncategorized/chatgpt-and-all-that-follows/?fbclid=IwAR3ts4bsK0aDjMp5QGgLNM3xDjbnskSnkSi5NJBopjIKzup1UmlHdmgJE8s_aem_AebX1kkeYgac-dsqnxReHdQrANqtRpY6mlp09l0UQzp_lcdH8Exd5ZqMOgvsemRNNn4&amp;mibextid=Zxz2cZ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idaho.pressbooks.pub/write/chapter/citing-generative-ai-in-academic-work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siue.edu/its/idlt/toolkit.shtml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hyperlink" Target="https://rb.gy/diukv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teaching.temple.edu/sites/teaching/files/resource/pdf/Chat-GPT%20syllabus%20statement%20guidance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siue.edu/faculty-center/resources/generative-ai.shtml" TargetMode="External"/><Relationship Id="rId4" Type="http://schemas.openxmlformats.org/officeDocument/2006/relationships/hyperlink" Target="https://docs.google.com/document/d/1RMVwzjc1o0Mi8Blw_-JUTcXv02b2WRH86vw7mi16W3U/edit#heading=h.1cykjn2vg2wx" TargetMode="External"/><Relationship Id="rId5" Type="http://schemas.openxmlformats.org/officeDocument/2006/relationships/hyperlink" Target="https://nicholas.carlini.com/writing/llm-forecast/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courses.pepperdine.edu/access/content/user/cheard/Twine/Generative_AI_Syllabus_Statement.html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iriscenter@siue.edu" TargetMode="External"/><Relationship Id="rId4" Type="http://schemas.openxmlformats.org/officeDocument/2006/relationships/hyperlink" Target="mailto:facultycenter@siue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adobe.com/sensei/generative-ai.html?gclid=CjwKCAjwv-2pBhB-EiwAtsQZFPdVTKP9TH5nkbie12WpHBWDM2LFC8LZyKfSIoD9K1_KtcTbGM0GpRoC9-sQAvD_BwE&amp;s_cid=7015Y0000047wDfQAI&amp;sdid=XPCNH4YX&amp;mv=search&amp;s_kwcid=AL!3085!3!654392240081!e!!g!!adobe%20sensei!19948508110!148300589656&amp;ef_id=CjwKCAjwv-2pBhB-EiwAtsQZFPdVTKP9TH5nkbie12WpHBWDM2LFC8LZyKfSIoD9K1_KtcTbGM0GpRoC9-sQAvD_BwE:G:s&amp;gad=1" TargetMode="External"/><Relationship Id="rId10" Type="http://schemas.openxmlformats.org/officeDocument/2006/relationships/hyperlink" Target="https://www.canva.com/magic-design/" TargetMode="External"/><Relationship Id="rId13" Type="http://schemas.openxmlformats.org/officeDocument/2006/relationships/hyperlink" Target="https://chat.openai.com/auth/login" TargetMode="External"/><Relationship Id="rId12" Type="http://schemas.openxmlformats.org/officeDocument/2006/relationships/hyperlink" Target="https://www.slidesai.io/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hrome.google.com/webstore/detail/youtube-summary-with-chat/nmmicjeknamkfloonkhhcjmomieiodli" TargetMode="External"/><Relationship Id="rId4" Type="http://schemas.openxmlformats.org/officeDocument/2006/relationships/hyperlink" Target="https://speechify.com/?via=text-to-speech-online&amp;source=fb-for-mobile&amp;gclid=CjwKCAjwv-2pBhB-EiwAtsQZFGSRzsOto7IeLWbE5agiXUEMOrV2aAGSl0OoHgQ4s8qmCpiwcJDoBBoC7MAQAvD_BwE" TargetMode="External"/><Relationship Id="rId9" Type="http://schemas.openxmlformats.org/officeDocument/2006/relationships/hyperlink" Target="https://www.grammarly.com/" TargetMode="External"/><Relationship Id="rId15" Type="http://schemas.openxmlformats.org/officeDocument/2006/relationships/hyperlink" Target="https://www.google.com/search?q=dall-e&amp;sca_esv=577206983&amp;rlz=1C1GCEB_enUS949US949&amp;sxsrf=AM9HkKmFH4TzJWGpwrV9M4dgIwgebkgmbA%3A1698423631058&amp;ei=T-M7ZamLA9CvptQP0M6g-Ak&amp;ved=0ahUKEwjp7tOJ0ZaCAxXQl4kEHVAnCJ8Q4dUDCBA&amp;uact=5&amp;oq=dall-e&amp;gs_lp=Egxnd3Mtd2l6LXNlcnAiBmRhbGwtZTIHECMYigUYJzIFEAAYgAQyCxAAGIAEGLEDGIMBMgUQABiABDIFEAAYgAQyBRAAGIAEMgoQABiABBgUGIcCMgUQABiABDIHEAAYigUYQzIFEAAYgARIygRQAFiGA3AAeAGQAQCYAUWgAawBqgEBM7gBA8gBAPgBAeIDBBgAIEGIBgE&amp;sclient=gws-wiz-serp" TargetMode="External"/><Relationship Id="rId14" Type="http://schemas.openxmlformats.org/officeDocument/2006/relationships/hyperlink" Target="https://github.com/features/copilot" TargetMode="External"/><Relationship Id="rId16" Type="http://schemas.openxmlformats.org/officeDocument/2006/relationships/hyperlink" Target="https://bard.google.com/?utm_source=sem&amp;utm_medium=paid-media&amp;utm_campaign=q4enUS_sem1" TargetMode="External"/><Relationship Id="rId5" Type="http://schemas.openxmlformats.org/officeDocument/2006/relationships/hyperlink" Target="https://otter.ai/pricing?utm_content=brand&amp;utm_source=google_ads&amp;utm_medium=search&amp;utm_campaign=search-core-prospecting-consumer-non_edu-web-brand&amp;utm_term=otter%20ai&amp;gclid=CjwKCAjwv-2pBhB-EiwAtsQZFMMQ_22_tnByZ0M6xOQ5DjfbQQD4ER7bO5_1Lr-7sDqk3O0Px9qszhoCrJsQAvD_BwE" TargetMode="External"/><Relationship Id="rId6" Type="http://schemas.openxmlformats.org/officeDocument/2006/relationships/hyperlink" Target="https://www.researchrabbit.ai/" TargetMode="External"/><Relationship Id="rId7" Type="http://schemas.openxmlformats.org/officeDocument/2006/relationships/hyperlink" Target="https://www.semanticscholar.org/" TargetMode="External"/><Relationship Id="rId8" Type="http://schemas.openxmlformats.org/officeDocument/2006/relationships/hyperlink" Target="https://support.microsoft.com/en-us/office/rehearse-your-slide-show-with-speaker-coach-cd7fc941-5c3b-498c-a225-83ef3f64f07b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iris.siue.edu/wp-content/uploads/2023/10/Sample-AI-Statements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3"/>
          <p:cNvSpPr txBox="1"/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Expectations for AI Usage with Your Students</a:t>
            </a:r>
            <a:endParaRPr/>
          </a:p>
        </p:txBody>
      </p:sp>
      <p:sp>
        <p:nvSpPr>
          <p:cNvPr id="465" name="Google Shape;465;p13"/>
          <p:cNvSpPr txBox="1"/>
          <p:nvPr/>
        </p:nvSpPr>
        <p:spPr>
          <a:xfrm>
            <a:off x="60975" y="4177700"/>
            <a:ext cx="2268600" cy="86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Jessica DeSpain</a:t>
            </a:r>
            <a:endParaRPr b="1" sz="2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Nicole Klein</a:t>
            </a:r>
            <a:endParaRPr b="1" sz="2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Meg Smith</a:t>
            </a:r>
            <a:endParaRPr b="1" sz="2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22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When to</a:t>
            </a:r>
            <a:r>
              <a:rPr lang="en" sz="4000"/>
              <a:t> </a:t>
            </a:r>
            <a:r>
              <a:rPr lang="en" sz="4000">
                <a:solidFill>
                  <a:schemeClr val="accent2"/>
                </a:solidFill>
              </a:rPr>
              <a:t>Talk</a:t>
            </a:r>
            <a:r>
              <a:rPr lang="en" sz="4000"/>
              <a:t> about AI</a:t>
            </a:r>
            <a:endParaRPr sz="4000"/>
          </a:p>
        </p:txBody>
      </p:sp>
      <p:sp>
        <p:nvSpPr>
          <p:cNvPr id="530" name="Google Shape;530;p22"/>
          <p:cNvSpPr txBox="1"/>
          <p:nvPr>
            <p:ph idx="1" type="body"/>
          </p:nvPr>
        </p:nvSpPr>
        <p:spPr>
          <a:xfrm>
            <a:off x="348150" y="1321800"/>
            <a:ext cx="26568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200"/>
              <a:t>With the Syllabus</a:t>
            </a:r>
            <a:endParaRPr b="1"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Be transparent with student about when, how, and why you permit or do not permit AI usage in your syllabus</a:t>
            </a:r>
            <a:endParaRPr sz="2000"/>
          </a:p>
        </p:txBody>
      </p:sp>
      <p:sp>
        <p:nvSpPr>
          <p:cNvPr id="531" name="Google Shape;531;p22"/>
          <p:cNvSpPr txBox="1"/>
          <p:nvPr>
            <p:ph idx="2" type="body"/>
          </p:nvPr>
        </p:nvSpPr>
        <p:spPr>
          <a:xfrm>
            <a:off x="3045400" y="1321800"/>
            <a:ext cx="27246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200"/>
              <a:t>With Assignments</a:t>
            </a:r>
            <a:endParaRPr b="1"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Tell students what tools might be useful for their purpose; model its usage; show them what it gets wrong and what it gets right</a:t>
            </a:r>
            <a:endParaRPr sz="2000"/>
          </a:p>
        </p:txBody>
      </p:sp>
      <p:sp>
        <p:nvSpPr>
          <p:cNvPr id="532" name="Google Shape;532;p22"/>
          <p:cNvSpPr txBox="1"/>
          <p:nvPr>
            <p:ph idx="3" type="body"/>
          </p:nvPr>
        </p:nvSpPr>
        <p:spPr>
          <a:xfrm>
            <a:off x="5902350" y="1321800"/>
            <a:ext cx="28296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200"/>
              <a:t>With Assessments</a:t>
            </a:r>
            <a:endParaRPr b="1"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You cannot detect AI, but you can often see its results; talk with students about their usage of AI and how it can help or harm their learning process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2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23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Define AI for</a:t>
            </a:r>
            <a:r>
              <a:rPr lang="en" sz="4000"/>
              <a:t> </a:t>
            </a:r>
            <a:r>
              <a:rPr lang="en" sz="4000">
                <a:solidFill>
                  <a:schemeClr val="accent2"/>
                </a:solidFill>
              </a:rPr>
              <a:t>Students</a:t>
            </a:r>
            <a:endParaRPr sz="4000">
              <a:solidFill>
                <a:schemeClr val="accent2"/>
              </a:solidFill>
            </a:endParaRPr>
          </a:p>
        </p:txBody>
      </p:sp>
      <p:sp>
        <p:nvSpPr>
          <p:cNvPr id="539" name="Google Shape;539;p23"/>
          <p:cNvSpPr txBox="1"/>
          <p:nvPr>
            <p:ph idx="1" type="body"/>
          </p:nvPr>
        </p:nvSpPr>
        <p:spPr>
          <a:xfrm>
            <a:off x="1075850" y="1387775"/>
            <a:ext cx="69966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Students may not know what tools count as AI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Be clear about which tools you welcome them to use for which purposes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Talk through the “why” of your policy and how it relates to course objectives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Have students write their own AI statements (see Cate Denial’s post: </a:t>
            </a:r>
            <a:r>
              <a:rPr lang="en" u="sng">
                <a:solidFill>
                  <a:schemeClr val="hlink"/>
                </a:solidFill>
                <a:hlinkClick r:id="rId3"/>
              </a:rPr>
              <a:t>ChatGPT and All that Follows</a:t>
            </a:r>
            <a:r>
              <a:rPr lang="en"/>
              <a:t>)</a:t>
            </a:r>
            <a:endParaRPr/>
          </a:p>
        </p:txBody>
      </p:sp>
      <p:sp>
        <p:nvSpPr>
          <p:cNvPr id="540" name="Google Shape;540;p23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4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AI usage is</a:t>
            </a:r>
            <a:r>
              <a:rPr lang="en" sz="4000"/>
              <a:t> </a:t>
            </a:r>
            <a:r>
              <a:rPr lang="en" sz="4000">
                <a:solidFill>
                  <a:schemeClr val="accent2"/>
                </a:solidFill>
              </a:rPr>
              <a:t>ITERATIVE</a:t>
            </a:r>
            <a:endParaRPr sz="4000"/>
          </a:p>
        </p:txBody>
      </p:sp>
      <p:sp>
        <p:nvSpPr>
          <p:cNvPr id="546" name="Google Shape;546;p24"/>
          <p:cNvSpPr/>
          <p:nvPr/>
        </p:nvSpPr>
        <p:spPr>
          <a:xfrm>
            <a:off x="578575" y="2061638"/>
            <a:ext cx="2808000" cy="1325100"/>
          </a:xfrm>
          <a:prstGeom prst="homePlate">
            <a:avLst>
              <a:gd fmla="val 30129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Asking Good Questions</a:t>
            </a:r>
            <a:endParaRPr b="1" sz="2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47" name="Google Shape;547;p24"/>
          <p:cNvSpPr/>
          <p:nvPr/>
        </p:nvSpPr>
        <p:spPr>
          <a:xfrm>
            <a:off x="3242325" y="2061638"/>
            <a:ext cx="2862000" cy="1325100"/>
          </a:xfrm>
          <a:prstGeom prst="chevron">
            <a:avLst>
              <a:gd fmla="val 29853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Refining  Inputs</a:t>
            </a:r>
            <a:endParaRPr b="1" sz="2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48" name="Google Shape;548;p24"/>
          <p:cNvSpPr/>
          <p:nvPr/>
        </p:nvSpPr>
        <p:spPr>
          <a:xfrm>
            <a:off x="5960075" y="2061638"/>
            <a:ext cx="2862000" cy="1325100"/>
          </a:xfrm>
          <a:prstGeom prst="chevron">
            <a:avLst>
              <a:gd fmla="val 29853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Revising the Product</a:t>
            </a:r>
            <a:endParaRPr b="1" sz="2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49" name="Google Shape;549;p24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5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AI Can Come with</a:t>
            </a:r>
            <a:r>
              <a:rPr lang="en"/>
              <a:t> </a:t>
            </a:r>
            <a:r>
              <a:rPr lang="en" sz="4000">
                <a:solidFill>
                  <a:schemeClr val="accent2"/>
                </a:solidFill>
              </a:rPr>
              <a:t>Ethical Pitfalls</a:t>
            </a:r>
            <a:endParaRPr/>
          </a:p>
        </p:txBody>
      </p:sp>
      <p:sp>
        <p:nvSpPr>
          <p:cNvPr id="555" name="Google Shape;555;p25"/>
          <p:cNvSpPr txBox="1"/>
          <p:nvPr>
            <p:ph idx="1" type="body"/>
          </p:nvPr>
        </p:nvSpPr>
        <p:spPr>
          <a:xfrm>
            <a:off x="1075850" y="1387775"/>
            <a:ext cx="77784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8324A"/>
              </a:buClr>
              <a:buSzPts val="2600"/>
              <a:buChar char="◉"/>
            </a:pPr>
            <a:r>
              <a:rPr lang="en" sz="2200">
                <a:solidFill>
                  <a:srgbClr val="28324A"/>
                </a:solidFill>
              </a:rPr>
              <a:t>Content generated by AI is an amalgam of other sources, which the tool may or may not cite</a:t>
            </a:r>
            <a:endParaRPr sz="2200">
              <a:solidFill>
                <a:srgbClr val="28324A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2600"/>
              <a:buChar char="◉"/>
            </a:pPr>
            <a:r>
              <a:rPr lang="en" sz="2200">
                <a:solidFill>
                  <a:srgbClr val="28324A"/>
                </a:solidFill>
              </a:rPr>
              <a:t>When AI does provide citations they can be fake or “hallucinations”</a:t>
            </a:r>
            <a:endParaRPr sz="2200">
              <a:solidFill>
                <a:srgbClr val="28324A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2200"/>
              <a:buChar char="◉"/>
            </a:pPr>
            <a:r>
              <a:rPr lang="en" sz="2200">
                <a:solidFill>
                  <a:srgbClr val="28324A"/>
                </a:solidFill>
              </a:rPr>
              <a:t>Sometimes the data used to generate AI content is outdated</a:t>
            </a:r>
            <a:endParaRPr sz="2200">
              <a:solidFill>
                <a:srgbClr val="28324A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2200"/>
              <a:buChar char="◉"/>
            </a:pPr>
            <a:r>
              <a:rPr lang="en" sz="2200">
                <a:solidFill>
                  <a:srgbClr val="28324A"/>
                </a:solidFill>
              </a:rPr>
              <a:t>The data used to generate AI may have embedded biases</a:t>
            </a:r>
            <a:endParaRPr sz="2200">
              <a:solidFill>
                <a:srgbClr val="28324A"/>
              </a:solidFill>
            </a:endParaRPr>
          </a:p>
        </p:txBody>
      </p:sp>
      <p:sp>
        <p:nvSpPr>
          <p:cNvPr id="556" name="Google Shape;556;p25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6"/>
          <p:cNvSpPr txBox="1"/>
          <p:nvPr>
            <p:ph type="title"/>
          </p:nvPr>
        </p:nvSpPr>
        <p:spPr>
          <a:xfrm>
            <a:off x="1047750" y="7865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Students should</a:t>
            </a:r>
            <a:r>
              <a:rPr lang="en" sz="4000">
                <a:solidFill>
                  <a:schemeClr val="accent2"/>
                </a:solidFill>
              </a:rPr>
              <a:t> Cite</a:t>
            </a:r>
            <a:r>
              <a:rPr lang="en" sz="4000"/>
              <a:t> and </a:t>
            </a:r>
            <a:r>
              <a:rPr lang="en" sz="4000">
                <a:solidFill>
                  <a:schemeClr val="accent2"/>
                </a:solidFill>
              </a:rPr>
              <a:t>Describe</a:t>
            </a:r>
            <a:r>
              <a:rPr lang="en" sz="4000"/>
              <a:t> AI Usage </a:t>
            </a:r>
            <a:endParaRPr sz="4000"/>
          </a:p>
        </p:txBody>
      </p:sp>
      <p:sp>
        <p:nvSpPr>
          <p:cNvPr id="562" name="Google Shape;562;p26"/>
          <p:cNvSpPr txBox="1"/>
          <p:nvPr>
            <p:ph idx="1" type="body"/>
          </p:nvPr>
        </p:nvSpPr>
        <p:spPr>
          <a:xfrm>
            <a:off x="712350" y="1331475"/>
            <a:ext cx="77796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8324A"/>
              </a:buClr>
              <a:buSzPts val="2400"/>
              <a:buChar char="◉"/>
            </a:pPr>
            <a:r>
              <a:rPr lang="en" sz="2400">
                <a:solidFill>
                  <a:srgbClr val="28324A"/>
                </a:solidFill>
              </a:rPr>
              <a:t>Most citation systems have recommendations for citing AI-generated content; they may include the prompt; student should prepare to document their process</a:t>
            </a:r>
            <a:endParaRPr sz="2400">
              <a:solidFill>
                <a:srgbClr val="28324A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2400"/>
              <a:buChar char="◉"/>
            </a:pPr>
            <a:r>
              <a:rPr lang="en" sz="2400">
                <a:solidFill>
                  <a:srgbClr val="28324A"/>
                </a:solidFill>
              </a:rPr>
              <a:t>Students should describe their usage of AI in an acknowledgement statement or methods section</a:t>
            </a:r>
            <a:endParaRPr sz="2400">
              <a:solidFill>
                <a:srgbClr val="28324A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2400"/>
              <a:buChar char="◉"/>
            </a:pPr>
            <a:r>
              <a:rPr lang="en" sz="2400">
                <a:solidFill>
                  <a:srgbClr val="28324A"/>
                </a:solidFill>
              </a:rPr>
              <a:t>Liza Long’s </a:t>
            </a:r>
            <a:r>
              <a:rPr lang="en" sz="2400" u="sng">
                <a:solidFill>
                  <a:srgbClr val="28324A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Acknowledging and Citing Generative AI in Academic Work</a:t>
            </a:r>
            <a:r>
              <a:rPr lang="en" sz="2400">
                <a:solidFill>
                  <a:srgbClr val="28324A"/>
                </a:solidFill>
              </a:rPr>
              <a:t> is a helpful resource</a:t>
            </a:r>
            <a:endParaRPr sz="2400">
              <a:solidFill>
                <a:srgbClr val="28324A"/>
              </a:solidFill>
            </a:endParaRPr>
          </a:p>
        </p:txBody>
      </p:sp>
      <p:sp>
        <p:nvSpPr>
          <p:cNvPr id="563" name="Google Shape;563;p26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7"/>
          <p:cNvSpPr txBox="1"/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Spectrums of AI Policy Statements</a:t>
            </a:r>
            <a:endParaRPr/>
          </a:p>
        </p:txBody>
      </p:sp>
      <p:sp>
        <p:nvSpPr>
          <p:cNvPr id="569" name="Google Shape;569;p27"/>
          <p:cNvSpPr txBox="1"/>
          <p:nvPr>
            <p:ph idx="1" type="subTitle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Prohibiting, allowed, or required, and under what circumstances?</a:t>
            </a:r>
            <a:endParaRPr/>
          </a:p>
        </p:txBody>
      </p:sp>
      <p:sp>
        <p:nvSpPr>
          <p:cNvPr id="570" name="Google Shape;570;p27"/>
          <p:cNvSpPr txBox="1"/>
          <p:nvPr/>
        </p:nvSpPr>
        <p:spPr>
          <a:xfrm>
            <a:off x="7416725" y="3661925"/>
            <a:ext cx="1760400" cy="12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3</a:t>
            </a:r>
            <a:endParaRPr sz="12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8"/>
          <p:cNvSpPr txBox="1"/>
          <p:nvPr>
            <p:ph type="title"/>
          </p:nvPr>
        </p:nvSpPr>
        <p:spPr>
          <a:xfrm>
            <a:off x="1047750" y="8627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AI Statement in </a:t>
            </a:r>
            <a:r>
              <a:rPr lang="en" sz="4000">
                <a:solidFill>
                  <a:schemeClr val="accent2"/>
                </a:solidFill>
              </a:rPr>
              <a:t>SIUE Syllabus Template</a:t>
            </a:r>
            <a:endParaRPr sz="4000">
              <a:solidFill>
                <a:schemeClr val="accent2"/>
              </a:solidFill>
            </a:endParaRPr>
          </a:p>
        </p:txBody>
      </p:sp>
      <p:sp>
        <p:nvSpPr>
          <p:cNvPr id="576" name="Google Shape;576;p28"/>
          <p:cNvSpPr txBox="1"/>
          <p:nvPr>
            <p:ph idx="1" type="body"/>
          </p:nvPr>
        </p:nvSpPr>
        <p:spPr>
          <a:xfrm>
            <a:off x="1075850" y="1540175"/>
            <a:ext cx="6996600" cy="214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“Unless expressly allowed by the instructor, the use of artificial intelligence (AI) tools and applications (including ChatGPT, DALL-E, and others) to produce content for course assignments and assessments is a violation of SIUE’s academic policy and is prohibited.”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From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https://www.siue.edu/its/idlt/toolkit.shtml</a:t>
            </a:r>
            <a:endParaRPr sz="1600"/>
          </a:p>
        </p:txBody>
      </p:sp>
      <p:sp>
        <p:nvSpPr>
          <p:cNvPr id="577" name="Google Shape;577;p28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29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3" name="Google Shape;58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2100" y="130025"/>
            <a:ext cx="6209907" cy="45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584" name="Google Shape;584;p29"/>
          <p:cNvSpPr txBox="1"/>
          <p:nvPr/>
        </p:nvSpPr>
        <p:spPr>
          <a:xfrm>
            <a:off x="6172200" y="4401275"/>
            <a:ext cx="21021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https://rb.gy/diukv</a:t>
            </a: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30"/>
          <p:cNvSpPr txBox="1"/>
          <p:nvPr>
            <p:ph idx="4294967295" type="ctrTitle"/>
          </p:nvPr>
        </p:nvSpPr>
        <p:spPr>
          <a:xfrm>
            <a:off x="1275150" y="1278550"/>
            <a:ext cx="6593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Discussion</a:t>
            </a:r>
            <a:endParaRPr sz="10000"/>
          </a:p>
        </p:txBody>
      </p:sp>
      <p:sp>
        <p:nvSpPr>
          <p:cNvPr id="590" name="Google Shape;590;p30"/>
          <p:cNvSpPr txBox="1"/>
          <p:nvPr>
            <p:ph idx="4294967295" type="subTitle"/>
          </p:nvPr>
        </p:nvSpPr>
        <p:spPr>
          <a:xfrm>
            <a:off x="1275150" y="2325750"/>
            <a:ext cx="6593700" cy="19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AI usage do you permit/encourage/limit in your classes?</a:t>
            </a:r>
            <a:endParaRPr sz="36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</p:txBody>
      </p:sp>
      <p:sp>
        <p:nvSpPr>
          <p:cNvPr id="591" name="Google Shape;591;p30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31"/>
          <p:cNvSpPr txBox="1"/>
          <p:nvPr>
            <p:ph type="title"/>
          </p:nvPr>
        </p:nvSpPr>
        <p:spPr>
          <a:xfrm>
            <a:off x="1047750" y="228600"/>
            <a:ext cx="7202700" cy="94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accent2"/>
                </a:solidFill>
              </a:rPr>
              <a:t>Spectrum</a:t>
            </a:r>
            <a:r>
              <a:rPr lang="en" sz="4000"/>
              <a:t> of AI Policy Statements</a:t>
            </a:r>
            <a:endParaRPr sz="4000"/>
          </a:p>
        </p:txBody>
      </p:sp>
      <p:grpSp>
        <p:nvGrpSpPr>
          <p:cNvPr id="597" name="Google Shape;597;p31"/>
          <p:cNvGrpSpPr/>
          <p:nvPr/>
        </p:nvGrpSpPr>
        <p:grpSpPr>
          <a:xfrm>
            <a:off x="5266889" y="3113863"/>
            <a:ext cx="409140" cy="420402"/>
            <a:chOff x="2605300" y="5003050"/>
            <a:chExt cx="418900" cy="430475"/>
          </a:xfrm>
        </p:grpSpPr>
        <p:sp>
          <p:nvSpPr>
            <p:cNvPr id="598" name="Google Shape;598;p31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31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1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1" name="Google Shape;601;p31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2" name="Google Shape;602;p31"/>
          <p:cNvSpPr txBox="1"/>
          <p:nvPr/>
        </p:nvSpPr>
        <p:spPr>
          <a:xfrm>
            <a:off x="2933700" y="1732838"/>
            <a:ext cx="17544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Prohibiting</a:t>
            </a:r>
            <a:endParaRPr b="1" sz="2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3" name="Google Shape;603;p31"/>
          <p:cNvSpPr txBox="1"/>
          <p:nvPr/>
        </p:nvSpPr>
        <p:spPr>
          <a:xfrm>
            <a:off x="5464950" y="1815925"/>
            <a:ext cx="13653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Mediating</a:t>
            </a:r>
            <a:endParaRPr b="1" sz="2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4" name="Google Shape;604;p31"/>
          <p:cNvSpPr txBox="1"/>
          <p:nvPr/>
        </p:nvSpPr>
        <p:spPr>
          <a:xfrm>
            <a:off x="3457450" y="3336675"/>
            <a:ext cx="13653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Encouraging</a:t>
            </a:r>
            <a:endParaRPr b="1" sz="16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5" name="Google Shape;605;p31"/>
          <p:cNvSpPr/>
          <p:nvPr/>
        </p:nvSpPr>
        <p:spPr>
          <a:xfrm>
            <a:off x="578575" y="1604438"/>
            <a:ext cx="2808000" cy="1325100"/>
          </a:xfrm>
          <a:prstGeom prst="homePlate">
            <a:avLst>
              <a:gd fmla="val 30129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Prohibiting</a:t>
            </a:r>
            <a:endParaRPr b="1" sz="2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6" name="Google Shape;606;p31"/>
          <p:cNvSpPr/>
          <p:nvPr/>
        </p:nvSpPr>
        <p:spPr>
          <a:xfrm>
            <a:off x="3242325" y="1604438"/>
            <a:ext cx="2862000" cy="1325100"/>
          </a:xfrm>
          <a:prstGeom prst="chevron">
            <a:avLst>
              <a:gd fmla="val 29853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Mediating</a:t>
            </a:r>
            <a:endParaRPr b="1" sz="2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7" name="Google Shape;607;p31"/>
          <p:cNvSpPr/>
          <p:nvPr/>
        </p:nvSpPr>
        <p:spPr>
          <a:xfrm>
            <a:off x="5960075" y="1604438"/>
            <a:ext cx="2862000" cy="1325100"/>
          </a:xfrm>
          <a:prstGeom prst="chevron">
            <a:avLst>
              <a:gd fmla="val 29853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Encouraging</a:t>
            </a:r>
            <a:endParaRPr b="1" sz="2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8" name="Google Shape;608;p31"/>
          <p:cNvSpPr txBox="1"/>
          <p:nvPr/>
        </p:nvSpPr>
        <p:spPr>
          <a:xfrm>
            <a:off x="1350675" y="3330800"/>
            <a:ext cx="6466200" cy="6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ource Sans Pro"/>
                <a:ea typeface="Source Sans Pro"/>
                <a:cs typeface="Source Sans Pro"/>
                <a:sym typeface="Source Sans Pro"/>
              </a:rPr>
              <a:t>See </a:t>
            </a:r>
            <a:r>
              <a:rPr lang="en" sz="20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representative samples</a:t>
            </a:r>
            <a:r>
              <a:rPr lang="en" sz="2000">
                <a:latin typeface="Source Sans Pro"/>
                <a:ea typeface="Source Sans Pro"/>
                <a:cs typeface="Source Sans Pro"/>
                <a:sym typeface="Source Sans Pro"/>
              </a:rPr>
              <a:t> from Temple University’s Center for the Advancement of Teaching.</a:t>
            </a:r>
            <a:endParaRPr sz="2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4"/>
          <p:cNvSpPr txBox="1"/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AI</a:t>
            </a:r>
            <a:endParaRPr/>
          </a:p>
        </p:txBody>
      </p:sp>
      <p:sp>
        <p:nvSpPr>
          <p:cNvPr id="471" name="Google Shape;471;p14"/>
          <p:cNvSpPr txBox="1"/>
          <p:nvPr>
            <p:ph idx="1" type="subTitle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AI? What </a:t>
            </a:r>
            <a:r>
              <a:rPr lang="en"/>
              <a:t>kinds of tools might be included in the definition?</a:t>
            </a:r>
            <a:endParaRPr/>
          </a:p>
        </p:txBody>
      </p:sp>
      <p:sp>
        <p:nvSpPr>
          <p:cNvPr id="472" name="Google Shape;472;p14"/>
          <p:cNvSpPr txBox="1"/>
          <p:nvPr/>
        </p:nvSpPr>
        <p:spPr>
          <a:xfrm>
            <a:off x="7416725" y="3661925"/>
            <a:ext cx="1760400" cy="12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1</a:t>
            </a:r>
            <a:endParaRPr sz="12000">
              <a:solidFill>
                <a:schemeClr val="accent2"/>
              </a:solidFill>
            </a:endParaRPr>
          </a:p>
        </p:txBody>
      </p:sp>
      <p:sp>
        <p:nvSpPr>
          <p:cNvPr id="473" name="Google Shape;473;p14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32"/>
          <p:cNvSpPr txBox="1"/>
          <p:nvPr>
            <p:ph type="title"/>
          </p:nvPr>
        </p:nvSpPr>
        <p:spPr>
          <a:xfrm>
            <a:off x="1047750" y="8627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accent2"/>
                </a:solidFill>
              </a:rPr>
              <a:t>Steps</a:t>
            </a:r>
            <a:r>
              <a:rPr lang="en" sz="4000"/>
              <a:t> Prior to </a:t>
            </a:r>
            <a:r>
              <a:rPr lang="en" sz="4000">
                <a:solidFill>
                  <a:schemeClr val="accent2"/>
                </a:solidFill>
              </a:rPr>
              <a:t>Developing</a:t>
            </a:r>
            <a:r>
              <a:rPr lang="en" sz="4000"/>
              <a:t> an </a:t>
            </a:r>
            <a:endParaRPr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AI Policy for Your Courses</a:t>
            </a:r>
            <a:endParaRPr sz="4000"/>
          </a:p>
        </p:txBody>
      </p:sp>
      <p:sp>
        <p:nvSpPr>
          <p:cNvPr id="614" name="Google Shape;614;p32"/>
          <p:cNvSpPr txBox="1"/>
          <p:nvPr>
            <p:ph idx="1" type="body"/>
          </p:nvPr>
        </p:nvSpPr>
        <p:spPr>
          <a:xfrm>
            <a:off x="705900" y="3363575"/>
            <a:ext cx="2471700" cy="8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Try out ChatGPT, Bard, or other free tools. </a:t>
            </a:r>
            <a:endParaRPr sz="2000"/>
          </a:p>
        </p:txBody>
      </p:sp>
      <p:sp>
        <p:nvSpPr>
          <p:cNvPr id="615" name="Google Shape;615;p32"/>
          <p:cNvSpPr txBox="1"/>
          <p:nvPr>
            <p:ph idx="2" type="body"/>
          </p:nvPr>
        </p:nvSpPr>
        <p:spPr>
          <a:xfrm>
            <a:off x="3304125" y="2446675"/>
            <a:ext cx="2813400" cy="19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Learn about the implications of AI tools for teaching and learning. </a:t>
            </a:r>
            <a:endParaRPr sz="2000"/>
          </a:p>
        </p:txBody>
      </p:sp>
      <p:sp>
        <p:nvSpPr>
          <p:cNvPr id="616" name="Google Shape;616;p32"/>
          <p:cNvSpPr txBox="1"/>
          <p:nvPr>
            <p:ph idx="3" type="body"/>
          </p:nvPr>
        </p:nvSpPr>
        <p:spPr>
          <a:xfrm>
            <a:off x="5902350" y="1626600"/>
            <a:ext cx="29922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Discuss teaching approaches and unit-wide policies or practices with colleagues, department and unit leaders.</a:t>
            </a:r>
            <a:endParaRPr sz="2000"/>
          </a:p>
        </p:txBody>
      </p:sp>
      <p:sp>
        <p:nvSpPr>
          <p:cNvPr id="617" name="Google Shape;617;p32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33"/>
          <p:cNvSpPr txBox="1"/>
          <p:nvPr>
            <p:ph type="title"/>
          </p:nvPr>
        </p:nvSpPr>
        <p:spPr>
          <a:xfrm>
            <a:off x="442700" y="634125"/>
            <a:ext cx="81141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accent2"/>
                </a:solidFill>
              </a:rPr>
              <a:t>Resources</a:t>
            </a:r>
            <a:r>
              <a:rPr lang="en" sz="4000"/>
              <a:t> for Writing Your AI Policy</a:t>
            </a:r>
            <a:endParaRPr sz="4000"/>
          </a:p>
        </p:txBody>
      </p:sp>
      <p:sp>
        <p:nvSpPr>
          <p:cNvPr id="623" name="Google Shape;623;p33"/>
          <p:cNvSpPr txBox="1"/>
          <p:nvPr>
            <p:ph idx="1" type="body"/>
          </p:nvPr>
        </p:nvSpPr>
        <p:spPr>
          <a:xfrm>
            <a:off x="626175" y="1540175"/>
            <a:ext cx="77718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Curated AI resources</a:t>
            </a:r>
            <a:r>
              <a:rPr lang="en" sz="2200"/>
              <a:t> on the Center for Faculty Development and Innovation website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List of AI policy statements</a:t>
            </a:r>
            <a:r>
              <a:rPr lang="en" sz="2200"/>
              <a:t> curated by Lance Eaton, College Unbound. 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5"/>
              </a:rPr>
              <a:t>AI Forecasting Challenge</a:t>
            </a:r>
            <a:r>
              <a:rPr lang="en" sz="2200"/>
              <a:t> created by Nicholas Carlini</a:t>
            </a:r>
            <a:endParaRPr sz="2200"/>
          </a:p>
        </p:txBody>
      </p:sp>
      <p:sp>
        <p:nvSpPr>
          <p:cNvPr id="624" name="Google Shape;624;p33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34"/>
          <p:cNvSpPr txBox="1"/>
          <p:nvPr>
            <p:ph idx="4294967295" type="ctrTitle"/>
          </p:nvPr>
        </p:nvSpPr>
        <p:spPr>
          <a:xfrm>
            <a:off x="1275150" y="562925"/>
            <a:ext cx="6593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Let’s create</a:t>
            </a:r>
            <a:endParaRPr sz="10000"/>
          </a:p>
        </p:txBody>
      </p:sp>
      <p:sp>
        <p:nvSpPr>
          <p:cNvPr id="630" name="Google Shape;630;p34"/>
          <p:cNvSpPr txBox="1"/>
          <p:nvPr>
            <p:ph idx="4294967295" type="subTitle"/>
          </p:nvPr>
        </p:nvSpPr>
        <p:spPr>
          <a:xfrm>
            <a:off x="1275150" y="1883100"/>
            <a:ext cx="6593700" cy="19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Try out the 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AI Syllabus Statement Tool</a:t>
            </a:r>
            <a:r>
              <a:rPr lang="en" sz="3000">
                <a:solidFill>
                  <a:srgbClr val="000000"/>
                </a:solidFill>
              </a:rPr>
              <a:t> from Pepperdine University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</p:txBody>
      </p:sp>
      <p:sp>
        <p:nvSpPr>
          <p:cNvPr id="631" name="Google Shape;631;p34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35"/>
          <p:cNvSpPr txBox="1"/>
          <p:nvPr>
            <p:ph idx="4294967295" type="ctrTitle"/>
          </p:nvPr>
        </p:nvSpPr>
        <p:spPr>
          <a:xfrm>
            <a:off x="1275150" y="1278550"/>
            <a:ext cx="6593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THANKS!</a:t>
            </a:r>
            <a:endParaRPr sz="10000"/>
          </a:p>
        </p:txBody>
      </p:sp>
      <p:sp>
        <p:nvSpPr>
          <p:cNvPr id="637" name="Google Shape;637;p35"/>
          <p:cNvSpPr txBox="1"/>
          <p:nvPr>
            <p:ph idx="4294967295" type="subTitle"/>
          </p:nvPr>
        </p:nvSpPr>
        <p:spPr>
          <a:xfrm>
            <a:off x="1275150" y="2325749"/>
            <a:ext cx="6593700" cy="16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/>
              <a:t>Any questions?</a:t>
            </a:r>
            <a:endParaRPr b="1" sz="36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 can find us at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iriscenter@siue.edu</a:t>
            </a:r>
            <a:r>
              <a:rPr lang="en"/>
              <a:t> or </a:t>
            </a:r>
            <a:r>
              <a:rPr lang="en" u="sng">
                <a:solidFill>
                  <a:schemeClr val="hlink"/>
                </a:solidFill>
                <a:hlinkClick r:id="rId4"/>
              </a:rPr>
              <a:t>facultycenter@siue.edu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</p:txBody>
      </p:sp>
      <p:sp>
        <p:nvSpPr>
          <p:cNvPr id="638" name="Google Shape;638;p35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5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What is </a:t>
            </a:r>
            <a:r>
              <a:rPr lang="en" sz="4000">
                <a:solidFill>
                  <a:schemeClr val="accent2"/>
                </a:solidFill>
              </a:rPr>
              <a:t>AI</a:t>
            </a:r>
            <a:r>
              <a:rPr lang="en" sz="4000"/>
              <a:t>?</a:t>
            </a:r>
            <a:endParaRPr sz="4000"/>
          </a:p>
        </p:txBody>
      </p:sp>
      <p:sp>
        <p:nvSpPr>
          <p:cNvPr id="479" name="Google Shape;479;p15"/>
          <p:cNvSpPr txBox="1"/>
          <p:nvPr>
            <p:ph idx="1" type="body"/>
          </p:nvPr>
        </p:nvSpPr>
        <p:spPr>
          <a:xfrm>
            <a:off x="1075850" y="1387775"/>
            <a:ext cx="69966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Source Sans Pro"/>
                <a:ea typeface="Source Sans Pro"/>
                <a:cs typeface="Source Sans Pro"/>
                <a:sym typeface="Source Sans Pro"/>
              </a:rPr>
              <a:t>“The science and engineering of making intelligent machines”</a:t>
            </a:r>
            <a:endParaRPr sz="3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419100" lvl="0" marL="457200" rtl="0" algn="r">
              <a:spcBef>
                <a:spcPts val="600"/>
              </a:spcBef>
              <a:spcAft>
                <a:spcPts val="0"/>
              </a:spcAft>
              <a:buSzPts val="3000"/>
              <a:buFont typeface="Source Sans Pro"/>
              <a:buChar char="-"/>
            </a:pPr>
            <a:r>
              <a:rPr lang="en" sz="3000">
                <a:latin typeface="Source Sans Pro"/>
                <a:ea typeface="Source Sans Pro"/>
                <a:cs typeface="Source Sans Pro"/>
                <a:sym typeface="Source Sans Pro"/>
              </a:rPr>
              <a:t>John McCarthy (1955)	</a:t>
            </a:r>
            <a:endParaRPr sz="3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80" name="Google Shape;480;p15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16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What is </a:t>
            </a:r>
            <a:r>
              <a:rPr lang="en" sz="4000">
                <a:solidFill>
                  <a:schemeClr val="accent2"/>
                </a:solidFill>
              </a:rPr>
              <a:t>AI</a:t>
            </a:r>
            <a:r>
              <a:rPr lang="en" sz="4000"/>
              <a:t>?</a:t>
            </a:r>
            <a:endParaRPr sz="4000"/>
          </a:p>
        </p:txBody>
      </p:sp>
      <p:sp>
        <p:nvSpPr>
          <p:cNvPr id="486" name="Google Shape;486;p16"/>
          <p:cNvSpPr txBox="1"/>
          <p:nvPr>
            <p:ph idx="1" type="body"/>
          </p:nvPr>
        </p:nvSpPr>
        <p:spPr>
          <a:xfrm>
            <a:off x="1075850" y="1387775"/>
            <a:ext cx="69966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ability of machines to…</a:t>
            </a:r>
            <a:endParaRPr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Identify patterns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Perform tasks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Make predictions</a:t>
            </a:r>
            <a:endParaRPr/>
          </a:p>
        </p:txBody>
      </p:sp>
      <p:sp>
        <p:nvSpPr>
          <p:cNvPr id="487" name="Google Shape;487;p16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7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What is AI </a:t>
            </a:r>
            <a:r>
              <a:rPr lang="en" sz="4000">
                <a:solidFill>
                  <a:schemeClr val="accent2"/>
                </a:solidFill>
              </a:rPr>
              <a:t>N</a:t>
            </a:r>
            <a:r>
              <a:rPr lang="en" sz="4000">
                <a:solidFill>
                  <a:schemeClr val="accent2"/>
                </a:solidFill>
              </a:rPr>
              <a:t>ot</a:t>
            </a:r>
            <a:r>
              <a:rPr lang="en" sz="4000"/>
              <a:t>?</a:t>
            </a:r>
            <a:endParaRPr sz="4000">
              <a:solidFill>
                <a:schemeClr val="accent2"/>
              </a:solidFill>
            </a:endParaRPr>
          </a:p>
        </p:txBody>
      </p:sp>
      <p:sp>
        <p:nvSpPr>
          <p:cNvPr id="493" name="Google Shape;493;p17"/>
          <p:cNvSpPr txBox="1"/>
          <p:nvPr>
            <p:ph idx="1" type="body"/>
          </p:nvPr>
        </p:nvSpPr>
        <p:spPr>
          <a:xfrm>
            <a:off x="1075850" y="1387775"/>
            <a:ext cx="69966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AI struggles to…</a:t>
            </a:r>
            <a:endParaRPr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Invent content from scratch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Perceive, process, or feel emotions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Hold ideas in tension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Make complex, evidence-based arguments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◉"/>
            </a:pPr>
            <a:r>
              <a:rPr lang="en"/>
              <a:t>Humanize data and sources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17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8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What Can AI </a:t>
            </a:r>
            <a:r>
              <a:rPr lang="en" sz="4000">
                <a:solidFill>
                  <a:schemeClr val="accent2"/>
                </a:solidFill>
              </a:rPr>
              <a:t>Do</a:t>
            </a:r>
            <a:r>
              <a:rPr lang="en" sz="4000"/>
              <a:t>?</a:t>
            </a:r>
            <a:endParaRPr sz="4000">
              <a:solidFill>
                <a:schemeClr val="accent2"/>
              </a:solidFill>
            </a:endParaRPr>
          </a:p>
        </p:txBody>
      </p:sp>
      <p:sp>
        <p:nvSpPr>
          <p:cNvPr id="500" name="Google Shape;500;p18"/>
          <p:cNvSpPr txBox="1"/>
          <p:nvPr>
            <p:ph idx="1" type="body"/>
          </p:nvPr>
        </p:nvSpPr>
        <p:spPr>
          <a:xfrm>
            <a:off x="390050" y="1387775"/>
            <a:ext cx="3070200" cy="27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Aid comprehension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Youtube Summary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Speechify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5"/>
              </a:rPr>
              <a:t>Otter.ai</a:t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Support research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hlinkClick r:id="rId6"/>
              </a:rPr>
              <a:t>ResearchRabbit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hlinkClick r:id="rId7"/>
              </a:rPr>
              <a:t>Semantic Scholar</a:t>
            </a:r>
            <a:endParaRPr/>
          </a:p>
        </p:txBody>
      </p:sp>
      <p:sp>
        <p:nvSpPr>
          <p:cNvPr id="501" name="Google Shape;501;p18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2" name="Google Shape;502;p18"/>
          <p:cNvSpPr txBox="1"/>
          <p:nvPr>
            <p:ph idx="1" type="body"/>
          </p:nvPr>
        </p:nvSpPr>
        <p:spPr>
          <a:xfrm>
            <a:off x="3169075" y="1387775"/>
            <a:ext cx="3070200" cy="27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Give feedback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8"/>
              </a:rPr>
              <a:t>PowerPoint Speaker Coach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9"/>
              </a:rPr>
              <a:t>Grammarly</a:t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Suggest design choices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10"/>
              </a:rPr>
              <a:t>Canva Magic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11"/>
              </a:rPr>
              <a:t>Adobe Sensei/Firefly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12"/>
              </a:rPr>
              <a:t>Slidesai.io</a:t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18"/>
          <p:cNvSpPr txBox="1"/>
          <p:nvPr>
            <p:ph idx="1" type="body"/>
          </p:nvPr>
        </p:nvSpPr>
        <p:spPr>
          <a:xfrm>
            <a:off x="6244825" y="1349925"/>
            <a:ext cx="3070200" cy="27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Generate content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13"/>
              </a:rPr>
              <a:t>ChatGPT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14"/>
              </a:rPr>
              <a:t>GitHub Copilot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15"/>
              </a:rPr>
              <a:t>Dall-E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◉"/>
            </a:pPr>
            <a:r>
              <a:rPr lang="en" sz="1600" u="sng">
                <a:solidFill>
                  <a:schemeClr val="hlink"/>
                </a:solidFill>
                <a:hlinkClick r:id="rId16"/>
              </a:rPr>
              <a:t>Bard</a:t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19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Disciplinary </a:t>
            </a:r>
            <a:r>
              <a:rPr lang="en" sz="4000">
                <a:solidFill>
                  <a:schemeClr val="accent2"/>
                </a:solidFill>
              </a:rPr>
              <a:t>Differences</a:t>
            </a:r>
            <a:endParaRPr sz="4000">
              <a:solidFill>
                <a:schemeClr val="accent2"/>
              </a:solidFill>
            </a:endParaRPr>
          </a:p>
        </p:txBody>
      </p:sp>
      <p:sp>
        <p:nvSpPr>
          <p:cNvPr id="509" name="Google Shape;509;p19"/>
          <p:cNvSpPr txBox="1"/>
          <p:nvPr>
            <p:ph idx="1" type="body"/>
          </p:nvPr>
        </p:nvSpPr>
        <p:spPr>
          <a:xfrm>
            <a:off x="1075850" y="1387775"/>
            <a:ext cx="6996600" cy="19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Sample syllabus statements</a:t>
            </a:r>
            <a:endParaRPr/>
          </a:p>
        </p:txBody>
      </p:sp>
      <p:sp>
        <p:nvSpPr>
          <p:cNvPr id="510" name="Google Shape;510;p19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0"/>
          <p:cNvSpPr txBox="1"/>
          <p:nvPr>
            <p:ph idx="4294967295" type="ctrTitle"/>
          </p:nvPr>
        </p:nvSpPr>
        <p:spPr>
          <a:xfrm>
            <a:off x="1275150" y="1278550"/>
            <a:ext cx="6593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Discussion</a:t>
            </a:r>
            <a:endParaRPr sz="10000"/>
          </a:p>
        </p:txBody>
      </p:sp>
      <p:sp>
        <p:nvSpPr>
          <p:cNvPr id="516" name="Google Shape;516;p20"/>
          <p:cNvSpPr txBox="1"/>
          <p:nvPr>
            <p:ph idx="4294967295" type="subTitle"/>
          </p:nvPr>
        </p:nvSpPr>
        <p:spPr>
          <a:xfrm>
            <a:off x="1275150" y="2325749"/>
            <a:ext cx="6593700" cy="16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have you been experiencing in the classroom with AI usage among students?</a:t>
            </a:r>
            <a:endParaRPr sz="36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</p:txBody>
      </p:sp>
      <p:sp>
        <p:nvSpPr>
          <p:cNvPr id="517" name="Google Shape;517;p20"/>
          <p:cNvSpPr txBox="1"/>
          <p:nvPr>
            <p:ph idx="12" type="sldNum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21"/>
          <p:cNvSpPr txBox="1"/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Aligning AI Usage with Course Objectives</a:t>
            </a:r>
            <a:endParaRPr/>
          </a:p>
        </p:txBody>
      </p:sp>
      <p:sp>
        <p:nvSpPr>
          <p:cNvPr id="523" name="Google Shape;523;p21"/>
          <p:cNvSpPr txBox="1"/>
          <p:nvPr>
            <p:ph idx="1" type="subTitle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Emphasizing process over product, authorial accountability, and assessment </a:t>
            </a:r>
            <a:endParaRPr/>
          </a:p>
        </p:txBody>
      </p:sp>
      <p:sp>
        <p:nvSpPr>
          <p:cNvPr id="524" name="Google Shape;524;p21"/>
          <p:cNvSpPr txBox="1"/>
          <p:nvPr/>
        </p:nvSpPr>
        <p:spPr>
          <a:xfrm>
            <a:off x="7416725" y="3661925"/>
            <a:ext cx="1760400" cy="12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2</a:t>
            </a:r>
            <a:endParaRPr sz="12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ince template">
  <a:themeElements>
    <a:clrScheme name="Custom 347">
      <a:dk1>
        <a:srgbClr val="28324A"/>
      </a:dk1>
      <a:lt1>
        <a:srgbClr val="FFFFFF"/>
      </a:lt1>
      <a:dk2>
        <a:srgbClr val="707685"/>
      </a:dk2>
      <a:lt2>
        <a:srgbClr val="E5E5E5"/>
      </a:lt2>
      <a:accent1>
        <a:srgbClr val="00CEF6"/>
      </a:accent1>
      <a:accent2>
        <a:srgbClr val="3C78D8"/>
      </a:accent2>
      <a:accent3>
        <a:srgbClr val="00A7C8"/>
      </a:accent3>
      <a:accent4>
        <a:srgbClr val="8EC400"/>
      </a:accent4>
      <a:accent5>
        <a:srgbClr val="AFF000"/>
      </a:accent5>
      <a:accent6>
        <a:srgbClr val="7F7F7F"/>
      </a:accent6>
      <a:hlink>
        <a:srgbClr val="28324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