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4"/>
  </p:sldMasterIdLst>
  <p:sldIdLst>
    <p:sldId id="256" r:id="rId5"/>
    <p:sldId id="272" r:id="rId6"/>
    <p:sldId id="267" r:id="rId7"/>
    <p:sldId id="274" r:id="rId8"/>
    <p:sldId id="273" r:id="rId9"/>
    <p:sldId id="257" r:id="rId10"/>
    <p:sldId id="258" r:id="rId11"/>
    <p:sldId id="259" r:id="rId12"/>
    <p:sldId id="261" r:id="rId13"/>
    <p:sldId id="275" r:id="rId14"/>
    <p:sldId id="268" r:id="rId15"/>
    <p:sldId id="262" r:id="rId16"/>
    <p:sldId id="263" r:id="rId17"/>
    <p:sldId id="265" r:id="rId18"/>
    <p:sldId id="269" r:id="rId19"/>
    <p:sldId id="270"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84" d="100"/>
          <a:sy n="84" d="100"/>
        </p:scale>
        <p:origin x="120"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430C0A-5464-4FE4-84EB-FF9C94016DF4}" type="datetimeFigureOut">
              <a:rPr lang="en-US" smtClean="0"/>
              <a:t>8/6/2024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377459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8/6/2024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09386698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8/6/2024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68118455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8/6/2024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8A7A6979-0714-4377-B894-6BE4C2D6E202}"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29525911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8/6/2024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1729022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160EA64-D806-43AC-9DF2-F8C432F32B4C}" type="datetimeFigureOut">
              <a:rPr lang="en-US" smtClean="0"/>
              <a:t>8/6/2024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06106342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160EA64-D806-43AC-9DF2-F8C432F32B4C}" type="datetimeFigureOut">
              <a:rPr lang="en-US" smtClean="0"/>
              <a:t>8/6/2024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60831290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8/6/2024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169901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7C6F52A-A82B-47A2-A83A-8C4C91F2D59F}" type="datetimeFigureOut">
              <a:rPr lang="en-US" smtClean="0"/>
              <a:t>8/6/2024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8A7A6979-0714-4377-B894-6BE4C2D6E202}" type="slidenum">
              <a:rPr lang="en-US" smtClean="0"/>
              <a:t>‹#›</a:t>
            </a:fld>
            <a:endParaRPr lang="en-US" dirty="0"/>
          </a:p>
        </p:txBody>
      </p:sp>
    </p:spTree>
    <p:extLst>
      <p:ext uri="{BB962C8B-B14F-4D97-AF65-F5344CB8AC3E}">
        <p14:creationId xmlns:p14="http://schemas.microsoft.com/office/powerpoint/2010/main" val="1450118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8/6/2024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000798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0C6404-AD6E-4860-8E75-697CA40B95DA}" type="datetimeFigureOut">
              <a:rPr lang="en-US" smtClean="0"/>
              <a:t>8/6/2024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830234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8/6/2024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272746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8/6/2024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96143163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8/6/2024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187950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278504F-A551-4DE0-9316-4DCD1D8CC752}" type="datetimeFigureOut">
              <a:rPr lang="en-US" smtClean="0"/>
              <a:t>8/6/2024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575479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8/6/2024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139048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8/6/2024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4242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gs>
          </a:gsLst>
          <a:lin ang="5400000" scaled="1"/>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160EA64-D806-43AC-9DF2-F8C432F32B4C}" type="datetimeFigureOut">
              <a:rPr lang="en-US" smtClean="0"/>
              <a:t>8/6/2024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9233671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myaccess@siue.edu"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siue.edu/access/"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322" y="2886339"/>
            <a:ext cx="8144134" cy="1373070"/>
          </a:xfrm>
        </p:spPr>
        <p:txBody>
          <a:bodyPr/>
          <a:lstStyle/>
          <a:p>
            <a:r>
              <a:rPr lang="en-US" b="1" dirty="0">
                <a:latin typeface="Montserrat" pitchFamily="2" charset="0"/>
              </a:rPr>
              <a:t>ACCESS</a:t>
            </a:r>
            <a:r>
              <a:rPr lang="en-US" dirty="0">
                <a:latin typeface="Montserrat" pitchFamily="2" charset="0"/>
              </a:rPr>
              <a:t>ING ACCOMMODATE </a:t>
            </a:r>
          </a:p>
        </p:txBody>
      </p:sp>
      <p:sp>
        <p:nvSpPr>
          <p:cNvPr id="3" name="Subtitle 2"/>
          <p:cNvSpPr>
            <a:spLocks noGrp="1"/>
          </p:cNvSpPr>
          <p:nvPr>
            <p:ph type="subTitle" idx="1"/>
          </p:nvPr>
        </p:nvSpPr>
        <p:spPr/>
        <p:txBody>
          <a:bodyPr/>
          <a:lstStyle/>
          <a:p>
            <a:r>
              <a:rPr lang="en-US" dirty="0">
                <a:solidFill>
                  <a:schemeClr val="bg1"/>
                </a:solidFill>
              </a:rPr>
              <a:t>Accessible Campus Community &amp; Equitable Student Support</a:t>
            </a:r>
            <a:br>
              <a:rPr lang="en-US" dirty="0">
                <a:solidFill>
                  <a:schemeClr val="bg1"/>
                </a:solidFill>
              </a:rPr>
            </a:br>
            <a:r>
              <a:rPr lang="en-US" dirty="0">
                <a:solidFill>
                  <a:schemeClr val="bg1"/>
                </a:solidFill>
              </a:rPr>
              <a:t>(ACCESS)</a:t>
            </a:r>
          </a:p>
        </p:txBody>
      </p:sp>
      <p:pic>
        <p:nvPicPr>
          <p:cNvPr id="9" name="Picture 8">
            <a:extLst>
              <a:ext uri="{FF2B5EF4-FFF2-40B4-BE49-F238E27FC236}">
                <a16:creationId xmlns:a16="http://schemas.microsoft.com/office/drawing/2014/main" id="{A4037274-AB93-43BE-A4B1-D7784CFF102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547175" y="2791692"/>
            <a:ext cx="2099368" cy="1274616"/>
          </a:xfrm>
          <a:prstGeom prst="rect">
            <a:avLst/>
          </a:prstGeom>
        </p:spPr>
      </p:pic>
    </p:spTree>
    <p:extLst>
      <p:ext uri="{BB962C8B-B14F-4D97-AF65-F5344CB8AC3E}">
        <p14:creationId xmlns:p14="http://schemas.microsoft.com/office/powerpoint/2010/main" val="3260760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5833D-078E-4A60-B4C4-748841BFC7D3}"/>
              </a:ext>
            </a:extLst>
          </p:cNvPr>
          <p:cNvSpPr>
            <a:spLocks noGrp="1"/>
          </p:cNvSpPr>
          <p:nvPr>
            <p:ph type="title"/>
          </p:nvPr>
        </p:nvSpPr>
        <p:spPr>
          <a:xfrm>
            <a:off x="1041419" y="823450"/>
            <a:ext cx="9613861" cy="1080938"/>
          </a:xfrm>
        </p:spPr>
        <p:txBody>
          <a:bodyPr/>
          <a:lstStyle/>
          <a:p>
            <a:r>
              <a:rPr lang="en-US" b="1" dirty="0">
                <a:latin typeface="Montserrat" pitchFamily="2" charset="0"/>
              </a:rPr>
              <a:t>Requesting an appointment</a:t>
            </a:r>
          </a:p>
        </p:txBody>
      </p:sp>
      <p:sp>
        <p:nvSpPr>
          <p:cNvPr id="3" name="Content Placeholder 2">
            <a:extLst>
              <a:ext uri="{FF2B5EF4-FFF2-40B4-BE49-F238E27FC236}">
                <a16:creationId xmlns:a16="http://schemas.microsoft.com/office/drawing/2014/main" id="{3BBA5724-86D4-43E5-B92D-94F8213B9ADA}"/>
              </a:ext>
            </a:extLst>
          </p:cNvPr>
          <p:cNvSpPr>
            <a:spLocks noGrp="1"/>
          </p:cNvSpPr>
          <p:nvPr>
            <p:ph idx="1"/>
          </p:nvPr>
        </p:nvSpPr>
        <p:spPr>
          <a:xfrm>
            <a:off x="968285" y="2862584"/>
            <a:ext cx="2669338" cy="3101983"/>
          </a:xfrm>
        </p:spPr>
        <p: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Log-in to Accommodate.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Click on the third tab marked "Appointment.”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Select “Request New Appointment.”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A form will appear. S</a:t>
            </a:r>
            <a:r>
              <a:rPr lang="en-US" sz="1600" dirty="0">
                <a:solidFill>
                  <a:srgbClr val="000000"/>
                </a:solidFill>
                <a:latin typeface="Gill Sans MT" panose="020B0502020104020203"/>
              </a:rPr>
              <a:t>elect your choices and submit your request. </a:t>
            </a:r>
            <a:endPar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E298C064-A3AA-47B1-B087-C69BC80D695A}"/>
              </a:ext>
            </a:extLst>
          </p:cNvPr>
          <p:cNvPicPr>
            <a:picLocks noChangeAspect="1"/>
          </p:cNvPicPr>
          <p:nvPr/>
        </p:nvPicPr>
        <p:blipFill rotWithShape="1">
          <a:blip r:embed="rId2"/>
          <a:srcRect b="5444"/>
          <a:stretch/>
        </p:blipFill>
        <p:spPr>
          <a:xfrm>
            <a:off x="4807161" y="2575898"/>
            <a:ext cx="6013683" cy="3675357"/>
          </a:xfrm>
          <a:prstGeom prst="rect">
            <a:avLst/>
          </a:prstGeom>
          <a:ln w="28575">
            <a:solidFill>
              <a:schemeClr val="bg1"/>
            </a:solidFill>
          </a:ln>
          <a:effectLst>
            <a:outerShdw blurRad="50800" dist="38100" dir="5400000" algn="t" rotWithShape="0">
              <a:prstClr val="black">
                <a:alpha val="40000"/>
              </a:prstClr>
            </a:outerShdw>
          </a:effectLst>
        </p:spPr>
      </p:pic>
      <p:sp>
        <p:nvSpPr>
          <p:cNvPr id="6" name="Arrow: Striped Right 5">
            <a:extLst>
              <a:ext uri="{FF2B5EF4-FFF2-40B4-BE49-F238E27FC236}">
                <a16:creationId xmlns:a16="http://schemas.microsoft.com/office/drawing/2014/main" id="{134D3554-E5EE-448D-B43A-5CF2983A1142}"/>
              </a:ext>
            </a:extLst>
          </p:cNvPr>
          <p:cNvSpPr/>
          <p:nvPr/>
        </p:nvSpPr>
        <p:spPr>
          <a:xfrm>
            <a:off x="4233662" y="3004629"/>
            <a:ext cx="457200" cy="182880"/>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Arrow: Striped Right 6">
            <a:extLst>
              <a:ext uri="{FF2B5EF4-FFF2-40B4-BE49-F238E27FC236}">
                <a16:creationId xmlns:a16="http://schemas.microsoft.com/office/drawing/2014/main" id="{045F36CA-0737-443E-A011-839BC40A042C}"/>
              </a:ext>
            </a:extLst>
          </p:cNvPr>
          <p:cNvSpPr/>
          <p:nvPr/>
        </p:nvSpPr>
        <p:spPr>
          <a:xfrm rot="2532127">
            <a:off x="5170303" y="5676485"/>
            <a:ext cx="457200" cy="274320"/>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8" name="Picture 7">
            <a:extLst>
              <a:ext uri="{FF2B5EF4-FFF2-40B4-BE49-F238E27FC236}">
                <a16:creationId xmlns:a16="http://schemas.microsoft.com/office/drawing/2014/main" id="{F81C36DF-7D86-47DD-B814-DCC044CA018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2845659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419" y="734178"/>
            <a:ext cx="9613861" cy="1080938"/>
          </a:xfrm>
        </p:spPr>
        <p:txBody>
          <a:bodyPr/>
          <a:lstStyle/>
          <a:p>
            <a:r>
              <a:rPr lang="en-US" b="1" dirty="0">
                <a:latin typeface="Montserrat" pitchFamily="2" charset="0"/>
              </a:rPr>
              <a:t>Testing Accommodations</a:t>
            </a:r>
          </a:p>
        </p:txBody>
      </p:sp>
      <p:sp>
        <p:nvSpPr>
          <p:cNvPr id="3" name="Content Placeholder 2"/>
          <p:cNvSpPr>
            <a:spLocks noGrp="1"/>
          </p:cNvSpPr>
          <p:nvPr>
            <p:ph idx="1"/>
          </p:nvPr>
        </p:nvSpPr>
        <p:spPr>
          <a:xfrm>
            <a:off x="737419" y="2638044"/>
            <a:ext cx="5318149" cy="3790748"/>
          </a:xfrm>
        </p:spPr>
        <p:txBody>
          <a:bodyPr>
            <a:normAutofit/>
          </a:bodyPr>
          <a:lstStyle/>
          <a:p>
            <a:r>
              <a:rPr lang="en-US" sz="1800" dirty="0">
                <a:solidFill>
                  <a:schemeClr val="bg1"/>
                </a:solidFill>
              </a:rPr>
              <a:t>You will also then be able to use SIUE Accommodate to make test scheduling requests on either an individual case-by-case or semesterly basis. Ultimately, SIUE Accommodate will serve as your one-stop shop for all accommodations and eliminate any need for additional paperwork to be signed or documents to hold on to or keep track of.</a:t>
            </a:r>
          </a:p>
          <a:p>
            <a:r>
              <a:rPr lang="en-US" sz="1800" dirty="0">
                <a:solidFill>
                  <a:schemeClr val="bg1"/>
                </a:solidFill>
              </a:rPr>
              <a:t>Most of your syllabi should list the quiz and exam dates. If these dates are not listed, please work with your instructor to determine approximate dates for exams and quizzes.</a:t>
            </a:r>
          </a:p>
        </p:txBody>
      </p:sp>
      <p:pic>
        <p:nvPicPr>
          <p:cNvPr id="4" name="Picture 3" descr="Students sitting in class on laptops" title="Students on lapto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571" y="2638043"/>
            <a:ext cx="4652975" cy="3101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4E9B0654-61DB-4584-A5D3-C62AFDB87B3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1162900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ontserrat" pitchFamily="2" charset="0"/>
              </a:rPr>
              <a:t>Scheduling an Exam</a:t>
            </a:r>
          </a:p>
        </p:txBody>
      </p:sp>
      <p:sp>
        <p:nvSpPr>
          <p:cNvPr id="8" name="TextBox 7"/>
          <p:cNvSpPr txBox="1"/>
          <p:nvPr/>
        </p:nvSpPr>
        <p:spPr>
          <a:xfrm>
            <a:off x="1502228" y="2500604"/>
            <a:ext cx="3004457" cy="4278094"/>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bg1"/>
                </a:solidFill>
              </a:rPr>
              <a:t>Step 1: </a:t>
            </a:r>
            <a:r>
              <a:rPr lang="en-US" sz="1600" dirty="0">
                <a:solidFill>
                  <a:schemeClr val="bg1"/>
                </a:solidFill>
              </a:rPr>
              <a:t>Log-in to Accommodate.</a:t>
            </a:r>
            <a:br>
              <a:rPr lang="en-US" sz="1600" dirty="0">
                <a:solidFill>
                  <a:schemeClr val="bg1"/>
                </a:solidFill>
              </a:rPr>
            </a:br>
            <a:endParaRPr lang="en-US" sz="1600" dirty="0">
              <a:solidFill>
                <a:schemeClr val="bg1"/>
              </a:solidFill>
            </a:endParaRPr>
          </a:p>
          <a:p>
            <a:pPr marL="285750" indent="-285750">
              <a:buFont typeface="Arial" panose="020B0604020202020204" pitchFamily="34" charset="0"/>
              <a:buChar char="•"/>
            </a:pPr>
            <a:r>
              <a:rPr lang="en-US" sz="1600" b="1" dirty="0">
                <a:solidFill>
                  <a:schemeClr val="bg1"/>
                </a:solidFill>
              </a:rPr>
              <a:t>Step 2: </a:t>
            </a:r>
            <a:r>
              <a:rPr lang="en-US" sz="1600" dirty="0">
                <a:solidFill>
                  <a:schemeClr val="bg1"/>
                </a:solidFill>
              </a:rPr>
              <a:t>Click the “Testing Room” tab on the left-hand side of the screen.</a:t>
            </a:r>
            <a:br>
              <a:rPr lang="en-US" sz="1600" dirty="0">
                <a:solidFill>
                  <a:schemeClr val="bg1"/>
                </a:solidFill>
              </a:rPr>
            </a:br>
            <a:endParaRPr lang="en-US" sz="1600" dirty="0">
              <a:solidFill>
                <a:schemeClr val="bg1"/>
              </a:solidFill>
            </a:endParaRPr>
          </a:p>
          <a:p>
            <a:pPr marL="285750" indent="-285750">
              <a:buFont typeface="Arial" panose="020B0604020202020204" pitchFamily="34" charset="0"/>
              <a:buChar char="•"/>
            </a:pPr>
            <a:r>
              <a:rPr lang="en-US" sz="1600" b="1" dirty="0">
                <a:solidFill>
                  <a:schemeClr val="bg1"/>
                </a:solidFill>
              </a:rPr>
              <a:t>Step 3: </a:t>
            </a:r>
            <a:r>
              <a:rPr lang="en-US" sz="1600" dirty="0">
                <a:solidFill>
                  <a:schemeClr val="bg1"/>
                </a:solidFill>
              </a:rPr>
              <a:t>On the new screen, you will see “Pending Booking Requests” on the left and “Approved Booking Requests” on the right (you should have none approved if you are just starting). Click on the “</a:t>
            </a:r>
            <a:r>
              <a:rPr lang="en-US" sz="1600" b="1" dirty="0">
                <a:solidFill>
                  <a:schemeClr val="bg1"/>
                </a:solidFill>
              </a:rPr>
              <a:t>New Booking Request</a:t>
            </a:r>
            <a:r>
              <a:rPr lang="en-US" sz="1600" dirty="0">
                <a:solidFill>
                  <a:schemeClr val="bg1"/>
                </a:solidFill>
              </a:rPr>
              <a:t>” button.</a:t>
            </a:r>
          </a:p>
          <a:p>
            <a:endParaRPr lang="en-US" sz="1600" dirty="0">
              <a:solidFill>
                <a:schemeClr val="bg1"/>
              </a:solidFill>
            </a:endParaRPr>
          </a:p>
        </p:txBody>
      </p:sp>
      <p:pic>
        <p:nvPicPr>
          <p:cNvPr id="3" name="Picture 2">
            <a:extLst>
              <a:ext uri="{FF2B5EF4-FFF2-40B4-BE49-F238E27FC236}">
                <a16:creationId xmlns:a16="http://schemas.microsoft.com/office/drawing/2014/main" id="{A4C325F3-77F2-4D1D-8A01-0841DD25699D}"/>
              </a:ext>
            </a:extLst>
          </p:cNvPr>
          <p:cNvPicPr>
            <a:picLocks noChangeAspect="1"/>
          </p:cNvPicPr>
          <p:nvPr/>
        </p:nvPicPr>
        <p:blipFill>
          <a:blip r:embed="rId2"/>
          <a:stretch>
            <a:fillRect/>
          </a:stretch>
        </p:blipFill>
        <p:spPr>
          <a:xfrm>
            <a:off x="4970057" y="2500604"/>
            <a:ext cx="5582865" cy="3817149"/>
          </a:xfrm>
          <a:prstGeom prst="rect">
            <a:avLst/>
          </a:prstGeom>
          <a:ln w="28575">
            <a:solidFill>
              <a:schemeClr val="bg1"/>
            </a:solidFill>
          </a:ln>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4D4E332F-A29E-483F-8FF7-1F58089257D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2045299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ontserrat" pitchFamily="2" charset="0"/>
              </a:rPr>
              <a:t>Scheduling an Exam</a:t>
            </a:r>
          </a:p>
        </p:txBody>
      </p:sp>
      <p:sp>
        <p:nvSpPr>
          <p:cNvPr id="5" name="TextBox 4"/>
          <p:cNvSpPr txBox="1"/>
          <p:nvPr/>
        </p:nvSpPr>
        <p:spPr>
          <a:xfrm>
            <a:off x="1286934" y="2558892"/>
            <a:ext cx="7562098" cy="338554"/>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bg1"/>
                </a:solidFill>
              </a:rPr>
              <a:t>Step 4: </a:t>
            </a:r>
            <a:r>
              <a:rPr lang="en-US" sz="1600" dirty="0">
                <a:solidFill>
                  <a:schemeClr val="bg1"/>
                </a:solidFill>
              </a:rPr>
              <a:t>On the next screen, select your course from the pulldown menu.</a:t>
            </a:r>
          </a:p>
        </p:txBody>
      </p:sp>
      <p:pic>
        <p:nvPicPr>
          <p:cNvPr id="4" name="Picture 3">
            <a:extLst>
              <a:ext uri="{FF2B5EF4-FFF2-40B4-BE49-F238E27FC236}">
                <a16:creationId xmlns:a16="http://schemas.microsoft.com/office/drawing/2014/main" id="{3CC57AF8-B303-4CA3-A219-A191F2A72DF0}"/>
              </a:ext>
            </a:extLst>
          </p:cNvPr>
          <p:cNvPicPr>
            <a:picLocks noChangeAspect="1"/>
          </p:cNvPicPr>
          <p:nvPr/>
        </p:nvPicPr>
        <p:blipFill>
          <a:blip r:embed="rId2"/>
          <a:stretch>
            <a:fillRect/>
          </a:stretch>
        </p:blipFill>
        <p:spPr>
          <a:xfrm>
            <a:off x="1257300" y="3199639"/>
            <a:ext cx="9677400" cy="3009900"/>
          </a:xfrm>
          <a:prstGeom prst="rect">
            <a:avLst/>
          </a:prstGeom>
          <a:ln w="28575">
            <a:solidFill>
              <a:schemeClr val="bg1"/>
            </a:solidFill>
          </a:ln>
        </p:spPr>
      </p:pic>
      <p:pic>
        <p:nvPicPr>
          <p:cNvPr id="6" name="Picture 5">
            <a:extLst>
              <a:ext uri="{FF2B5EF4-FFF2-40B4-BE49-F238E27FC236}">
                <a16:creationId xmlns:a16="http://schemas.microsoft.com/office/drawing/2014/main" id="{D16C43B4-438F-4927-B6B4-C50916977A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2260634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ontserrat" pitchFamily="2" charset="0"/>
              </a:rPr>
              <a:t>Scheduling an Exam</a:t>
            </a:r>
          </a:p>
        </p:txBody>
      </p:sp>
      <p:sp>
        <p:nvSpPr>
          <p:cNvPr id="6" name="TextBox 5"/>
          <p:cNvSpPr txBox="1"/>
          <p:nvPr/>
        </p:nvSpPr>
        <p:spPr>
          <a:xfrm>
            <a:off x="1423668" y="2638425"/>
            <a:ext cx="2780522" cy="2308324"/>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bg1"/>
                </a:solidFill>
              </a:rPr>
              <a:t>Step 5: </a:t>
            </a:r>
            <a:r>
              <a:rPr lang="en-US" sz="1600" dirty="0">
                <a:solidFill>
                  <a:schemeClr val="bg1"/>
                </a:solidFill>
              </a:rPr>
              <a:t>Fill in the time and date for your first known quiz or exam.</a:t>
            </a:r>
            <a:br>
              <a:rPr lang="en-US" sz="1600" dirty="0">
                <a:solidFill>
                  <a:schemeClr val="bg1"/>
                </a:solidFill>
              </a:rPr>
            </a:br>
            <a:endParaRPr lang="en-US" sz="1600" dirty="0">
              <a:solidFill>
                <a:schemeClr val="bg1"/>
              </a:solidFill>
            </a:endParaRPr>
          </a:p>
          <a:p>
            <a:pPr marL="285750" indent="-285750">
              <a:buFont typeface="Arial" panose="020B0604020202020204" pitchFamily="34" charset="0"/>
              <a:buChar char="•"/>
            </a:pPr>
            <a:r>
              <a:rPr lang="en-US" sz="1600" b="1" dirty="0">
                <a:solidFill>
                  <a:schemeClr val="bg1"/>
                </a:solidFill>
              </a:rPr>
              <a:t>Step 6: </a:t>
            </a:r>
            <a:r>
              <a:rPr lang="en-US" sz="1600" dirty="0">
                <a:solidFill>
                  <a:schemeClr val="bg1"/>
                </a:solidFill>
              </a:rPr>
              <a:t>Click on “Refine Results” to ensure there is availability at ACCESS, which is displayed on the right.</a:t>
            </a:r>
          </a:p>
        </p:txBody>
      </p:sp>
      <p:pic>
        <p:nvPicPr>
          <p:cNvPr id="3" name="Picture 2">
            <a:extLst>
              <a:ext uri="{FF2B5EF4-FFF2-40B4-BE49-F238E27FC236}">
                <a16:creationId xmlns:a16="http://schemas.microsoft.com/office/drawing/2014/main" id="{7D24CE7A-C7AA-4109-AE5F-F866C5322373}"/>
              </a:ext>
            </a:extLst>
          </p:cNvPr>
          <p:cNvPicPr>
            <a:picLocks noChangeAspect="1"/>
          </p:cNvPicPr>
          <p:nvPr/>
        </p:nvPicPr>
        <p:blipFill rotWithShape="1">
          <a:blip r:embed="rId2"/>
          <a:srcRect r="2354"/>
          <a:stretch/>
        </p:blipFill>
        <p:spPr>
          <a:xfrm>
            <a:off x="4979175" y="2638425"/>
            <a:ext cx="5875638" cy="3645724"/>
          </a:xfrm>
          <a:prstGeom prst="rect">
            <a:avLst/>
          </a:prstGeom>
          <a:ln w="28575">
            <a:solidFill>
              <a:schemeClr val="bg1"/>
            </a:solidFill>
          </a:ln>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4AAC2B16-4511-443B-AA94-D17EE9F6446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305214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ontserrat" pitchFamily="2" charset="0"/>
              </a:rPr>
              <a:t>Scheduling an Exam</a:t>
            </a:r>
          </a:p>
        </p:txBody>
      </p:sp>
      <p:sp>
        <p:nvSpPr>
          <p:cNvPr id="6" name="TextBox 5"/>
          <p:cNvSpPr txBox="1"/>
          <p:nvPr/>
        </p:nvSpPr>
        <p:spPr>
          <a:xfrm>
            <a:off x="1315616" y="2565918"/>
            <a:ext cx="3116425" cy="3600986"/>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bg1"/>
                </a:solidFill>
              </a:rPr>
              <a:t>Step 7:  </a:t>
            </a:r>
            <a:r>
              <a:rPr lang="en-US" sz="1600" dirty="0">
                <a:solidFill>
                  <a:schemeClr val="bg1"/>
                </a:solidFill>
              </a:rPr>
              <a:t>When you are ready to select your timeslot at ACCESS (which should match your class's meeting time), click on the text “Testing Space” and describe what type of exam this is (e.g. weekly quiz, Exam #2, Final Exam, etc.) and indicate whether this is indeed the time the class is taking the test.</a:t>
            </a:r>
          </a:p>
          <a:p>
            <a:endParaRPr lang="en-US" dirty="0">
              <a:solidFill>
                <a:schemeClr val="bg1"/>
              </a:solidFill>
            </a:endParaRPr>
          </a:p>
          <a:p>
            <a:endParaRPr lang="en-US" dirty="0">
              <a:solidFill>
                <a:schemeClr val="bg1"/>
              </a:solidFill>
            </a:endParaRPr>
          </a:p>
        </p:txBody>
      </p:sp>
      <p:pic>
        <p:nvPicPr>
          <p:cNvPr id="3" name="Picture 2">
            <a:extLst>
              <a:ext uri="{FF2B5EF4-FFF2-40B4-BE49-F238E27FC236}">
                <a16:creationId xmlns:a16="http://schemas.microsoft.com/office/drawing/2014/main" id="{A828D7B2-A751-4945-9FFF-9C5A44F55DAB}"/>
              </a:ext>
            </a:extLst>
          </p:cNvPr>
          <p:cNvPicPr>
            <a:picLocks noChangeAspect="1"/>
          </p:cNvPicPr>
          <p:nvPr/>
        </p:nvPicPr>
        <p:blipFill rotWithShape="1">
          <a:blip r:embed="rId2"/>
          <a:srcRect r="2646"/>
          <a:stretch/>
        </p:blipFill>
        <p:spPr>
          <a:xfrm>
            <a:off x="5018332" y="2565918"/>
            <a:ext cx="5858052" cy="3645724"/>
          </a:xfrm>
          <a:prstGeom prst="rect">
            <a:avLst/>
          </a:prstGeom>
          <a:ln w="28575">
            <a:solidFill>
              <a:schemeClr val="bg1"/>
            </a:solidFill>
          </a:ln>
          <a:effectLst>
            <a:outerShdw blurRad="50800" dist="38100" dir="5400000" algn="t" rotWithShape="0">
              <a:prstClr val="black">
                <a:alpha val="40000"/>
              </a:prstClr>
            </a:outerShdw>
          </a:effectLst>
        </p:spPr>
      </p:pic>
      <p:sp>
        <p:nvSpPr>
          <p:cNvPr id="7" name="Arrow: Striped Right 6">
            <a:extLst>
              <a:ext uri="{FF2B5EF4-FFF2-40B4-BE49-F238E27FC236}">
                <a16:creationId xmlns:a16="http://schemas.microsoft.com/office/drawing/2014/main" id="{8CF60467-4EE0-4A8C-8A67-E0576ECEAA85}"/>
              </a:ext>
            </a:extLst>
          </p:cNvPr>
          <p:cNvSpPr/>
          <p:nvPr/>
        </p:nvSpPr>
        <p:spPr>
          <a:xfrm rot="8804600">
            <a:off x="9017863" y="3719353"/>
            <a:ext cx="782894" cy="227921"/>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4E09F19F-52E4-4719-A030-26A601D32CE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1802372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ontserrat" pitchFamily="2" charset="0"/>
              </a:rPr>
              <a:t>Scheduling an Exam</a:t>
            </a:r>
          </a:p>
        </p:txBody>
      </p:sp>
      <p:sp>
        <p:nvSpPr>
          <p:cNvPr id="5" name="TextBox 4"/>
          <p:cNvSpPr txBox="1"/>
          <p:nvPr/>
        </p:nvSpPr>
        <p:spPr>
          <a:xfrm>
            <a:off x="1138334" y="2638425"/>
            <a:ext cx="2696547" cy="3323987"/>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bg1"/>
                </a:solidFill>
              </a:rPr>
              <a:t>Step 8: </a:t>
            </a:r>
            <a:r>
              <a:rPr lang="en-US" sz="1600" dirty="0">
                <a:solidFill>
                  <a:schemeClr val="bg1"/>
                </a:solidFill>
              </a:rPr>
              <a:t>Click “Submit Request.” Congratulations! You just scheduled your first exam! You can now review your scheduled tests for accuracy and cancel or reschedule as needed.</a:t>
            </a:r>
            <a:br>
              <a:rPr lang="en-US" sz="1600" dirty="0">
                <a:solidFill>
                  <a:schemeClr val="bg1"/>
                </a:solidFill>
              </a:rPr>
            </a:br>
            <a:endParaRPr lang="en-US" sz="1600" dirty="0">
              <a:solidFill>
                <a:schemeClr val="bg1"/>
              </a:solidFill>
            </a:endParaRPr>
          </a:p>
          <a:p>
            <a:pPr marL="285750" indent="-285750">
              <a:buFont typeface="Arial" panose="020B0604020202020204" pitchFamily="34" charset="0"/>
              <a:buChar char="•"/>
            </a:pPr>
            <a:r>
              <a:rPr lang="en-US" sz="1600" b="1" dirty="0">
                <a:solidFill>
                  <a:schemeClr val="bg1"/>
                </a:solidFill>
              </a:rPr>
              <a:t>Step 9:  </a:t>
            </a:r>
            <a:r>
              <a:rPr lang="en-US" sz="1600" dirty="0">
                <a:solidFill>
                  <a:schemeClr val="bg1"/>
                </a:solidFill>
              </a:rPr>
              <a:t>Repeat Steps 3-8 as needed!</a:t>
            </a:r>
          </a:p>
          <a:p>
            <a:endParaRPr lang="en-US" dirty="0">
              <a:solidFill>
                <a:schemeClr val="bg1"/>
              </a:solidFill>
            </a:endParaRPr>
          </a:p>
        </p:txBody>
      </p:sp>
      <p:pic>
        <p:nvPicPr>
          <p:cNvPr id="3" name="Picture 2">
            <a:extLst>
              <a:ext uri="{FF2B5EF4-FFF2-40B4-BE49-F238E27FC236}">
                <a16:creationId xmlns:a16="http://schemas.microsoft.com/office/drawing/2014/main" id="{98CEE814-6CE7-4862-87D6-96C709CBA281}"/>
              </a:ext>
            </a:extLst>
          </p:cNvPr>
          <p:cNvPicPr>
            <a:picLocks noChangeAspect="1"/>
          </p:cNvPicPr>
          <p:nvPr/>
        </p:nvPicPr>
        <p:blipFill rotWithShape="1">
          <a:blip r:embed="rId2"/>
          <a:srcRect r="33021"/>
          <a:stretch/>
        </p:blipFill>
        <p:spPr>
          <a:xfrm>
            <a:off x="4095969" y="2407210"/>
            <a:ext cx="3561983" cy="3540196"/>
          </a:xfrm>
          <a:prstGeom prst="rect">
            <a:avLst/>
          </a:prstGeom>
          <a:ln w="28575">
            <a:solidFill>
              <a:schemeClr val="bg1"/>
            </a:solid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8B25248A-B4E9-43C0-83F3-E06E4FFA1F55}"/>
              </a:ext>
            </a:extLst>
          </p:cNvPr>
          <p:cNvPicPr>
            <a:picLocks noChangeAspect="1"/>
          </p:cNvPicPr>
          <p:nvPr/>
        </p:nvPicPr>
        <p:blipFill rotWithShape="1">
          <a:blip r:embed="rId3"/>
          <a:srcRect r="27087"/>
          <a:stretch/>
        </p:blipFill>
        <p:spPr>
          <a:xfrm>
            <a:off x="7919040" y="2407210"/>
            <a:ext cx="3618357" cy="3540196"/>
          </a:xfrm>
          <a:prstGeom prst="rect">
            <a:avLst/>
          </a:prstGeom>
          <a:ln w="38100">
            <a:solidFill>
              <a:schemeClr val="bg1"/>
            </a:solidFill>
          </a:ln>
          <a:effectLst>
            <a:outerShdw blurRad="50800" dist="38100" dir="5400000" algn="t" rotWithShape="0">
              <a:prstClr val="black">
                <a:alpha val="40000"/>
              </a:prstClr>
            </a:outerShdw>
          </a:effectLst>
        </p:spPr>
      </p:pic>
      <p:sp>
        <p:nvSpPr>
          <p:cNvPr id="7" name="Arrow: Striped Right 6">
            <a:extLst>
              <a:ext uri="{FF2B5EF4-FFF2-40B4-BE49-F238E27FC236}">
                <a16:creationId xmlns:a16="http://schemas.microsoft.com/office/drawing/2014/main" id="{986489A3-5AD7-4F0B-89D9-559D91B7AED3}"/>
              </a:ext>
            </a:extLst>
          </p:cNvPr>
          <p:cNvSpPr/>
          <p:nvPr/>
        </p:nvSpPr>
        <p:spPr>
          <a:xfrm rot="7702978">
            <a:off x="10303064" y="4559172"/>
            <a:ext cx="429416" cy="333141"/>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8" name="Picture 7">
            <a:extLst>
              <a:ext uri="{FF2B5EF4-FFF2-40B4-BE49-F238E27FC236}">
                <a16:creationId xmlns:a16="http://schemas.microsoft.com/office/drawing/2014/main" id="{B50D0B7F-D5D1-49A3-AEA8-AD7DD7E5E5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2069519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ontserrat" pitchFamily="2" charset="0"/>
              </a:rPr>
              <a:t>Still have questions?</a:t>
            </a:r>
          </a:p>
        </p:txBody>
      </p:sp>
      <p:sp>
        <p:nvSpPr>
          <p:cNvPr id="5" name="TextBox 4"/>
          <p:cNvSpPr txBox="1"/>
          <p:nvPr/>
        </p:nvSpPr>
        <p:spPr>
          <a:xfrm>
            <a:off x="1726163" y="2575248"/>
            <a:ext cx="4642378" cy="2308324"/>
          </a:xfrm>
          <a:prstGeom prst="rect">
            <a:avLst/>
          </a:prstGeom>
          <a:noFill/>
        </p:spPr>
        <p:txBody>
          <a:bodyPr wrap="square" rtlCol="0">
            <a:spAutoFit/>
          </a:bodyPr>
          <a:lstStyle/>
          <a:p>
            <a:r>
              <a:rPr lang="en-US" sz="2400" dirty="0">
                <a:solidFill>
                  <a:schemeClr val="bg1"/>
                </a:solidFill>
              </a:rPr>
              <a:t>If you have any more questions, or concerns about how to use the accommodate system, feel free to contact us directly at </a:t>
            </a:r>
            <a:r>
              <a:rPr lang="en-US" sz="2400" dirty="0">
                <a:solidFill>
                  <a:srgbClr val="FF0000"/>
                </a:solidFill>
                <a:hlinkClick r:id="rId2">
                  <a:extLst>
                    <a:ext uri="{A12FA001-AC4F-418D-AE19-62706E023703}">
                      <ahyp:hlinkClr xmlns:ahyp="http://schemas.microsoft.com/office/drawing/2018/hyperlinkcolor" val="tx"/>
                    </a:ext>
                  </a:extLst>
                </a:hlinkClick>
              </a:rPr>
              <a:t>myaccess@siue.edu</a:t>
            </a:r>
            <a:r>
              <a:rPr lang="en-US" sz="2400" dirty="0">
                <a:solidFill>
                  <a:srgbClr val="FF0000"/>
                </a:solidFill>
              </a:rPr>
              <a:t> </a:t>
            </a:r>
            <a:r>
              <a:rPr lang="en-US" sz="2400" dirty="0">
                <a:solidFill>
                  <a:schemeClr val="bg1"/>
                </a:solidFill>
              </a:rPr>
              <a:t>or by phone at 618.650.3726</a:t>
            </a:r>
          </a:p>
        </p:txBody>
      </p:sp>
      <p:pic>
        <p:nvPicPr>
          <p:cNvPr id="6" name="Picture 5">
            <a:extLst>
              <a:ext uri="{FF2B5EF4-FFF2-40B4-BE49-F238E27FC236}">
                <a16:creationId xmlns:a16="http://schemas.microsoft.com/office/drawing/2014/main" id="{17ECC8A4-DD04-4FA1-A680-DE0254230E8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0731" y="843381"/>
            <a:ext cx="1483394" cy="900632"/>
          </a:xfrm>
          <a:prstGeom prst="rect">
            <a:avLst/>
          </a:prstGeom>
        </p:spPr>
      </p:pic>
      <p:pic>
        <p:nvPicPr>
          <p:cNvPr id="9" name="Content Placeholder 8" descr="A 3d person leaning against a question mark&#10;&#10;Description automatically generated">
            <a:extLst>
              <a:ext uri="{FF2B5EF4-FFF2-40B4-BE49-F238E27FC236}">
                <a16:creationId xmlns:a16="http://schemas.microsoft.com/office/drawing/2014/main" id="{CFA278B7-1B48-4913-AF27-007BA60972EA}"/>
              </a:ext>
            </a:extLst>
          </p:cNvPr>
          <p:cNvPicPr>
            <a:picLocks noGrp="1" noChangeAspect="1"/>
          </p:cNvPicPr>
          <p:nvPr>
            <p:ph idx="1"/>
          </p:nvPr>
        </p:nvPicPr>
        <p:blipFill>
          <a:blip r:embed="rId4"/>
          <a:stretch>
            <a:fillRect/>
          </a:stretch>
        </p:blipFill>
        <p:spPr>
          <a:xfrm>
            <a:off x="6725090" y="1572772"/>
            <a:ext cx="3569092" cy="4759225"/>
          </a:xfrm>
          <a:effectLst/>
        </p:spPr>
      </p:pic>
    </p:spTree>
    <p:extLst>
      <p:ext uri="{BB962C8B-B14F-4D97-AF65-F5344CB8AC3E}">
        <p14:creationId xmlns:p14="http://schemas.microsoft.com/office/powerpoint/2010/main" val="3523608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ontserrat" pitchFamily="2" charset="0"/>
              </a:rPr>
              <a:t>ACCESS ANYWHERE!</a:t>
            </a:r>
          </a:p>
        </p:txBody>
      </p:sp>
      <p:pic>
        <p:nvPicPr>
          <p:cNvPr id="4" name="Content Placeholder 3" descr="Four students, two male, two female, on cell phones, tablets and laptops." title="Students on technolog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9504" y="2697348"/>
            <a:ext cx="5240072" cy="29395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502228" y="2697348"/>
            <a:ext cx="3340360"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rPr>
              <a:t>Welcome to ACCESS! Our goal is to make utilizing and receiving resources and accommodations through our office as convenient as possible.  </a:t>
            </a:r>
            <a:br>
              <a:rPr lang="en-US" sz="1600" dirty="0">
                <a:solidFill>
                  <a:schemeClr val="bg1"/>
                </a:solidFill>
              </a:rPr>
            </a:b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As such, our online platform Accommodate allows you to log on and set up accommodations, schedule tests, or set up appointments from your electronic device, wherever you have an internet connection!</a:t>
            </a:r>
          </a:p>
        </p:txBody>
      </p:sp>
      <p:pic>
        <p:nvPicPr>
          <p:cNvPr id="6" name="Picture 5">
            <a:extLst>
              <a:ext uri="{FF2B5EF4-FFF2-40B4-BE49-F238E27FC236}">
                <a16:creationId xmlns:a16="http://schemas.microsoft.com/office/drawing/2014/main" id="{3793624D-3203-41E8-8B09-C75B7506365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3715650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294" y="2312919"/>
            <a:ext cx="3313262" cy="3847207"/>
          </a:xfrm>
          <a:prstGeom prst="rect">
            <a:avLst/>
          </a:prstGeom>
          <a:noFill/>
        </p:spPr>
        <p:txBody>
          <a:bodyPr wrap="square" lIns="91440" tIns="45720" rIns="91440" bIns="45720" rtlCol="0" anchor="t">
            <a:spAutoFit/>
          </a:bodyPr>
          <a:lstStyle/>
          <a:p>
            <a:pPr algn="ctr"/>
            <a:endParaRPr lang="en-US" dirty="0">
              <a:solidFill>
                <a:schemeClr val="bg1"/>
              </a:solidFill>
            </a:endParaRPr>
          </a:p>
          <a:p>
            <a:pPr marL="285750" indent="-285750">
              <a:buFont typeface="Arial" panose="020B0604020202020204" pitchFamily="34" charset="0"/>
              <a:buChar char="•"/>
            </a:pPr>
            <a:r>
              <a:rPr lang="en-US" sz="1600" dirty="0">
                <a:solidFill>
                  <a:schemeClr val="bg1"/>
                </a:solidFill>
              </a:rPr>
              <a:t>As part of the new process, your accommodations will all be facilitated through SIUE Accommodate. </a:t>
            </a:r>
          </a:p>
          <a:p>
            <a:endParaRPr lang="en-US" sz="1600" dirty="0"/>
          </a:p>
          <a:p>
            <a:pPr algn="ctr"/>
            <a:r>
              <a:rPr lang="en-US" b="1" dirty="0">
                <a:solidFill>
                  <a:srgbClr val="FF0000"/>
                </a:solidFill>
              </a:rPr>
              <a:t>To Log-In:</a:t>
            </a:r>
          </a:p>
          <a:p>
            <a:endParaRPr lang="en-US" sz="1600" dirty="0"/>
          </a:p>
          <a:p>
            <a:pPr marL="342900" indent="-342900">
              <a:buFont typeface="+mj-lt"/>
              <a:buAutoNum type="arabicPeriod"/>
            </a:pPr>
            <a:r>
              <a:rPr lang="en-US" sz="1600" dirty="0">
                <a:solidFill>
                  <a:schemeClr val="bg1"/>
                </a:solidFill>
              </a:rPr>
              <a:t>Go to our website at </a:t>
            </a:r>
            <a:r>
              <a:rPr lang="en-US" sz="1600" dirty="0">
                <a:solidFill>
                  <a:schemeClr val="bg1"/>
                </a:solidFill>
                <a:hlinkClick r:id="rId2">
                  <a:extLst>
                    <a:ext uri="{A12FA001-AC4F-418D-AE19-62706E023703}">
                      <ahyp:hlinkClr xmlns:ahyp="http://schemas.microsoft.com/office/drawing/2018/hyperlinkcolor" val="tx"/>
                    </a:ext>
                  </a:extLst>
                </a:hlinkClick>
              </a:rPr>
              <a:t>https://www.siue.edu/access/</a:t>
            </a:r>
            <a:r>
              <a:rPr lang="en-US" sz="1600" dirty="0">
                <a:solidFill>
                  <a:schemeClr val="bg1"/>
                </a:solidFill>
              </a:rPr>
              <a:t>. </a:t>
            </a:r>
          </a:p>
          <a:p>
            <a:endParaRPr lang="en-US" sz="1600" dirty="0">
              <a:solidFill>
                <a:schemeClr val="bg1"/>
              </a:solidFill>
            </a:endParaRPr>
          </a:p>
          <a:p>
            <a:r>
              <a:rPr lang="en-US" sz="1600" dirty="0">
                <a:solidFill>
                  <a:schemeClr val="bg1"/>
                </a:solidFill>
              </a:rPr>
              <a:t> </a:t>
            </a:r>
          </a:p>
          <a:p>
            <a:pPr marL="342900" indent="-342900">
              <a:buFont typeface="+mj-lt"/>
              <a:buAutoNum type="arabicPeriod" startAt="2"/>
            </a:pPr>
            <a:r>
              <a:rPr lang="en-US" sz="1600" dirty="0">
                <a:solidFill>
                  <a:schemeClr val="bg1"/>
                </a:solidFill>
              </a:rPr>
              <a:t>Select the "Students" tab.</a:t>
            </a:r>
            <a:br>
              <a:rPr lang="en-US" sz="1600" dirty="0"/>
            </a:br>
            <a:endParaRPr lang="en-US" sz="1600" dirty="0"/>
          </a:p>
        </p:txBody>
      </p:sp>
      <p:pic>
        <p:nvPicPr>
          <p:cNvPr id="10" name="Picture 9">
            <a:extLst>
              <a:ext uri="{FF2B5EF4-FFF2-40B4-BE49-F238E27FC236}">
                <a16:creationId xmlns:a16="http://schemas.microsoft.com/office/drawing/2014/main" id="{B7960159-A7D5-4BD2-AF19-6D6CF122F973}"/>
              </a:ext>
            </a:extLst>
          </p:cNvPr>
          <p:cNvPicPr/>
          <p:nvPr/>
        </p:nvPicPr>
        <p:blipFill>
          <a:blip r:embed="rId3"/>
          <a:srcRect/>
          <a:stretch/>
        </p:blipFill>
        <p:spPr bwMode="auto">
          <a:xfrm>
            <a:off x="4181946" y="2521784"/>
            <a:ext cx="6257788" cy="3582988"/>
          </a:xfrm>
          <a:prstGeom prst="rect">
            <a:avLst/>
          </a:prstGeom>
          <a:noFill/>
          <a:ln>
            <a:noFill/>
          </a:ln>
          <a:effectLst>
            <a:outerShdw blurRad="50800" dist="38100" dir="5400000" algn="t" rotWithShape="0">
              <a:prstClr val="black">
                <a:alpha val="40000"/>
              </a:prstClr>
            </a:outerShdw>
          </a:effectLst>
        </p:spPr>
      </p:pic>
      <p:sp>
        <p:nvSpPr>
          <p:cNvPr id="16" name="Title 15">
            <a:extLst>
              <a:ext uri="{FF2B5EF4-FFF2-40B4-BE49-F238E27FC236}">
                <a16:creationId xmlns:a16="http://schemas.microsoft.com/office/drawing/2014/main" id="{69B24AAC-07E1-4B1B-AF44-AFC3FF0F7E38}"/>
              </a:ext>
            </a:extLst>
          </p:cNvPr>
          <p:cNvSpPr>
            <a:spLocks noGrp="1"/>
          </p:cNvSpPr>
          <p:nvPr>
            <p:ph type="title"/>
          </p:nvPr>
        </p:nvSpPr>
        <p:spPr/>
        <p:txBody>
          <a:bodyPr/>
          <a:lstStyle/>
          <a:p>
            <a:r>
              <a:rPr lang="en-US" b="1" dirty="0">
                <a:latin typeface="Montserrat" pitchFamily="2" charset="0"/>
              </a:rPr>
              <a:t>Log-in</a:t>
            </a:r>
          </a:p>
        </p:txBody>
      </p:sp>
      <p:pic>
        <p:nvPicPr>
          <p:cNvPr id="6" name="Picture 5">
            <a:extLst>
              <a:ext uri="{FF2B5EF4-FFF2-40B4-BE49-F238E27FC236}">
                <a16:creationId xmlns:a16="http://schemas.microsoft.com/office/drawing/2014/main" id="{D760CFA5-A176-4B03-B489-5821C0DFEEC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3853562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3062" y="2638424"/>
            <a:ext cx="3013788" cy="584775"/>
          </a:xfrm>
          <a:prstGeom prst="rect">
            <a:avLst/>
          </a:prstGeom>
          <a:noFill/>
        </p:spPr>
        <p:txBody>
          <a:bodyPr wrap="square" rtlCol="0">
            <a:spAutoFit/>
          </a:bodyPr>
          <a:lstStyle/>
          <a:p>
            <a:br>
              <a:rPr lang="en-US" sz="1600" dirty="0"/>
            </a:br>
            <a:endParaRPr lang="en-US" sz="1600" dirty="0"/>
          </a:p>
        </p:txBody>
      </p:sp>
      <p:pic>
        <p:nvPicPr>
          <p:cNvPr id="8" name="Picture 7">
            <a:extLst>
              <a:ext uri="{FF2B5EF4-FFF2-40B4-BE49-F238E27FC236}">
                <a16:creationId xmlns:a16="http://schemas.microsoft.com/office/drawing/2014/main" id="{94BAD243-7FF2-4EA3-967E-D5888A0E1DAD}"/>
              </a:ext>
            </a:extLst>
          </p:cNvPr>
          <p:cNvPicPr/>
          <p:nvPr/>
        </p:nvPicPr>
        <p:blipFill>
          <a:blip r:embed="rId2"/>
          <a:srcRect/>
          <a:stretch/>
        </p:blipFill>
        <p:spPr bwMode="auto">
          <a:xfrm>
            <a:off x="4187453" y="2430080"/>
            <a:ext cx="6282919" cy="3785525"/>
          </a:xfrm>
          <a:prstGeom prst="rect">
            <a:avLst/>
          </a:prstGeom>
          <a:noFill/>
          <a:ln>
            <a:noFill/>
          </a:ln>
          <a:effectLst>
            <a:outerShdw blurRad="50800" dist="38100" dir="5400000" algn="t" rotWithShape="0">
              <a:prstClr val="black">
                <a:alpha val="40000"/>
              </a:prstClr>
            </a:outerShdw>
          </a:effectLst>
        </p:spPr>
      </p:pic>
      <p:sp>
        <p:nvSpPr>
          <p:cNvPr id="10" name="TextBox 9">
            <a:extLst>
              <a:ext uri="{FF2B5EF4-FFF2-40B4-BE49-F238E27FC236}">
                <a16:creationId xmlns:a16="http://schemas.microsoft.com/office/drawing/2014/main" id="{48F64D57-C836-4CB9-9146-388F280DCD99}"/>
              </a:ext>
            </a:extLst>
          </p:cNvPr>
          <p:cNvSpPr txBox="1"/>
          <p:nvPr/>
        </p:nvSpPr>
        <p:spPr>
          <a:xfrm>
            <a:off x="692459" y="2813447"/>
            <a:ext cx="2584860" cy="1785104"/>
          </a:xfrm>
          <a:prstGeom prst="rect">
            <a:avLst/>
          </a:prstGeom>
          <a:noFill/>
        </p:spPr>
        <p:txBody>
          <a:bodyPr wrap="square" lIns="91440" tIns="45720" rIns="91440" bIns="45720" rtlCol="0" anchor="t">
            <a:spAutoFit/>
          </a:bodyPr>
          <a:lstStyle/>
          <a:p>
            <a:endParaRPr lang="en-US" dirty="0">
              <a:solidFill>
                <a:schemeClr val="bg1"/>
              </a:solidFill>
            </a:endParaRPr>
          </a:p>
          <a:p>
            <a:pPr marL="342900" indent="-342900">
              <a:buFont typeface="+mj-lt"/>
              <a:buAutoNum type="arabicPeriod" startAt="3"/>
            </a:pPr>
            <a:r>
              <a:rPr lang="en-US" dirty="0">
                <a:solidFill>
                  <a:schemeClr val="bg1"/>
                </a:solidFill>
              </a:rPr>
              <a:t>On the next screen, select: “Accommodate Login Portal."</a:t>
            </a:r>
            <a:br>
              <a:rPr lang="en-US" sz="2000" dirty="0">
                <a:solidFill>
                  <a:schemeClr val="bg1"/>
                </a:solidFill>
              </a:rPr>
            </a:br>
            <a:endParaRPr lang="en-US" sz="2000" dirty="0">
              <a:solidFill>
                <a:schemeClr val="bg1"/>
              </a:solidFill>
            </a:endParaRPr>
          </a:p>
        </p:txBody>
      </p:sp>
      <p:sp>
        <p:nvSpPr>
          <p:cNvPr id="12" name="Title 11">
            <a:extLst>
              <a:ext uri="{FF2B5EF4-FFF2-40B4-BE49-F238E27FC236}">
                <a16:creationId xmlns:a16="http://schemas.microsoft.com/office/drawing/2014/main" id="{DA9E8B84-45DA-4EA6-A667-B5771C2DC7EC}"/>
              </a:ext>
            </a:extLst>
          </p:cNvPr>
          <p:cNvSpPr>
            <a:spLocks noGrp="1"/>
          </p:cNvSpPr>
          <p:nvPr>
            <p:ph type="title"/>
          </p:nvPr>
        </p:nvSpPr>
        <p:spPr/>
        <p:txBody>
          <a:bodyPr/>
          <a:lstStyle/>
          <a:p>
            <a:r>
              <a:rPr lang="en-US" b="1" dirty="0">
                <a:latin typeface="Montserrat" pitchFamily="2" charset="0"/>
              </a:rPr>
              <a:t>Log-in</a:t>
            </a:r>
          </a:p>
        </p:txBody>
      </p:sp>
      <p:pic>
        <p:nvPicPr>
          <p:cNvPr id="9" name="Picture 8">
            <a:extLst>
              <a:ext uri="{FF2B5EF4-FFF2-40B4-BE49-F238E27FC236}">
                <a16:creationId xmlns:a16="http://schemas.microsoft.com/office/drawing/2014/main" id="{13C0BE1B-9118-4A80-8B86-0B49C4C3F2B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3404531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7508" y="2823086"/>
            <a:ext cx="2604884" cy="1815882"/>
          </a:xfrm>
          <a:prstGeom prst="rect">
            <a:avLst/>
          </a:prstGeom>
          <a:noFill/>
        </p:spPr>
        <p:txBody>
          <a:bodyPr wrap="square" rtlCol="0">
            <a:spAutoFit/>
          </a:bodyPr>
          <a:lstStyle/>
          <a:p>
            <a:pPr marL="342900" indent="-342900">
              <a:buFont typeface="+mj-lt"/>
              <a:buAutoNum type="arabicPeriod" startAt="4"/>
            </a:pPr>
            <a:r>
              <a:rPr lang="en-US" sz="1600" dirty="0">
                <a:solidFill>
                  <a:schemeClr val="bg1"/>
                </a:solidFill>
              </a:rPr>
              <a:t>Click on the icon labeled "Student" and enter your e-ID and password just as you would for your email, Blackboard, or </a:t>
            </a:r>
            <a:r>
              <a:rPr lang="en-US" sz="1600" dirty="0" err="1">
                <a:solidFill>
                  <a:schemeClr val="bg1"/>
                </a:solidFill>
              </a:rPr>
              <a:t>CougarNet</a:t>
            </a:r>
            <a:r>
              <a:rPr lang="en-US" sz="1600" dirty="0">
                <a:solidFill>
                  <a:schemeClr val="bg1"/>
                </a:solidFill>
              </a:rPr>
              <a:t> access.</a:t>
            </a:r>
          </a:p>
        </p:txBody>
      </p:sp>
      <p:pic>
        <p:nvPicPr>
          <p:cNvPr id="3" name="Picture 2">
            <a:extLst>
              <a:ext uri="{FF2B5EF4-FFF2-40B4-BE49-F238E27FC236}">
                <a16:creationId xmlns:a16="http://schemas.microsoft.com/office/drawing/2014/main" id="{30CD7C2F-EF10-43C5-8C11-2AE593C3D8B2}"/>
              </a:ext>
            </a:extLst>
          </p:cNvPr>
          <p:cNvPicPr>
            <a:picLocks noChangeAspect="1"/>
          </p:cNvPicPr>
          <p:nvPr/>
        </p:nvPicPr>
        <p:blipFill>
          <a:blip r:embed="rId2"/>
          <a:srcRect/>
          <a:stretch/>
        </p:blipFill>
        <p:spPr>
          <a:xfrm>
            <a:off x="3964606" y="2848476"/>
            <a:ext cx="7039648" cy="3088541"/>
          </a:xfrm>
          <a:prstGeom prst="rect">
            <a:avLst/>
          </a:prstGeom>
          <a:effectLst>
            <a:outerShdw blurRad="50800" dist="38100" dir="5400000" algn="t" rotWithShape="0">
              <a:prstClr val="black">
                <a:alpha val="40000"/>
              </a:prstClr>
            </a:outerShdw>
          </a:effectLst>
        </p:spPr>
      </p:pic>
      <p:sp>
        <p:nvSpPr>
          <p:cNvPr id="8" name="Title 7">
            <a:extLst>
              <a:ext uri="{FF2B5EF4-FFF2-40B4-BE49-F238E27FC236}">
                <a16:creationId xmlns:a16="http://schemas.microsoft.com/office/drawing/2014/main" id="{BBC8C636-A8C6-416D-8530-008EE493F703}"/>
              </a:ext>
            </a:extLst>
          </p:cNvPr>
          <p:cNvSpPr>
            <a:spLocks noGrp="1"/>
          </p:cNvSpPr>
          <p:nvPr>
            <p:ph type="title"/>
          </p:nvPr>
        </p:nvSpPr>
        <p:spPr/>
        <p:txBody>
          <a:bodyPr/>
          <a:lstStyle/>
          <a:p>
            <a:r>
              <a:rPr lang="en-US" b="1" dirty="0">
                <a:latin typeface="Montserrat" pitchFamily="2" charset="0"/>
              </a:rPr>
              <a:t>Log-in</a:t>
            </a:r>
          </a:p>
        </p:txBody>
      </p:sp>
      <p:pic>
        <p:nvPicPr>
          <p:cNvPr id="7" name="Picture 6">
            <a:extLst>
              <a:ext uri="{FF2B5EF4-FFF2-40B4-BE49-F238E27FC236}">
                <a16:creationId xmlns:a16="http://schemas.microsoft.com/office/drawing/2014/main" id="{5F587968-577B-4545-A850-B56E4F0045E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1716450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4203" y="2784529"/>
            <a:ext cx="2317749" cy="3046988"/>
          </a:xfrm>
          <a:prstGeom prst="rect">
            <a:avLst/>
          </a:prstGeom>
          <a:noFill/>
        </p:spPr>
        <p:txBody>
          <a:bodyPr wrap="square" rtlCol="0">
            <a:spAutoFit/>
          </a:bodyPr>
          <a:lstStyle/>
          <a:p>
            <a:pPr marL="342900" indent="-342900">
              <a:buFont typeface="+mj-lt"/>
              <a:buAutoNum type="arabicPeriod"/>
            </a:pPr>
            <a:r>
              <a:rPr lang="en-US" sz="1600" dirty="0">
                <a:solidFill>
                  <a:schemeClr val="bg1"/>
                </a:solidFill>
              </a:rPr>
              <a:t>Log-in to Accommodate. </a:t>
            </a:r>
          </a:p>
          <a:p>
            <a:pPr marL="342900" indent="-342900">
              <a:buFont typeface="+mj-lt"/>
              <a:buAutoNum type="arabicPeriod"/>
            </a:pPr>
            <a:endParaRPr lang="en-US" sz="1600" dirty="0">
              <a:solidFill>
                <a:schemeClr val="bg1"/>
              </a:solidFill>
            </a:endParaRPr>
          </a:p>
          <a:p>
            <a:pPr marL="342900" indent="-342900">
              <a:buFont typeface="+mj-lt"/>
              <a:buAutoNum type="arabicPeriod"/>
            </a:pPr>
            <a:r>
              <a:rPr lang="en-US" sz="1600" dirty="0">
                <a:solidFill>
                  <a:schemeClr val="bg1"/>
                </a:solidFill>
              </a:rPr>
              <a:t>Click on the second tab marked "Accommodation.”</a:t>
            </a:r>
          </a:p>
          <a:p>
            <a:pPr marL="342900" indent="-342900">
              <a:buFont typeface="+mj-lt"/>
              <a:buAutoNum type="arabicPeriod"/>
            </a:pPr>
            <a:endParaRPr lang="en-US" sz="1600" dirty="0">
              <a:solidFill>
                <a:schemeClr val="bg1"/>
              </a:solidFill>
            </a:endParaRPr>
          </a:p>
          <a:p>
            <a:pPr marL="342900" indent="-342900">
              <a:buFont typeface="+mj-lt"/>
              <a:buAutoNum type="arabicPeriod"/>
            </a:pPr>
            <a:r>
              <a:rPr lang="en-US" sz="1600" dirty="0">
                <a:solidFill>
                  <a:schemeClr val="bg1"/>
                </a:solidFill>
              </a:rPr>
              <a:t>Select the option "Semester Request.”</a:t>
            </a:r>
          </a:p>
          <a:p>
            <a:pPr marL="342900" indent="-342900">
              <a:buFont typeface="+mj-lt"/>
              <a:buAutoNum type="arabicPeriod"/>
            </a:pPr>
            <a:endParaRPr lang="en-US" sz="1600" dirty="0">
              <a:solidFill>
                <a:schemeClr val="bg1"/>
              </a:solidFill>
            </a:endParaRPr>
          </a:p>
          <a:p>
            <a:pPr marL="342900" indent="-342900">
              <a:buFont typeface="+mj-lt"/>
              <a:buAutoNum type="arabicPeriod"/>
            </a:pPr>
            <a:r>
              <a:rPr lang="en-US" sz="1600" dirty="0">
                <a:solidFill>
                  <a:schemeClr val="bg1"/>
                </a:solidFill>
              </a:rPr>
              <a:t>Select “Add New.”</a:t>
            </a:r>
          </a:p>
        </p:txBody>
      </p:sp>
      <p:pic>
        <p:nvPicPr>
          <p:cNvPr id="8" name="Picture 7" descr="Graphical user interface, text, application, email&#10;&#10;Description automatically generated">
            <a:extLst>
              <a:ext uri="{FF2B5EF4-FFF2-40B4-BE49-F238E27FC236}">
                <a16:creationId xmlns:a16="http://schemas.microsoft.com/office/drawing/2014/main" id="{DC819DD3-1E1C-431B-8EB4-ECEE1959753D}"/>
              </a:ext>
            </a:extLst>
          </p:cNvPr>
          <p:cNvPicPr>
            <a:picLocks noChangeAspect="1"/>
          </p:cNvPicPr>
          <p:nvPr/>
        </p:nvPicPr>
        <p:blipFill rotWithShape="1">
          <a:blip r:embed="rId2"/>
          <a:srcRect r="35030"/>
          <a:stretch/>
        </p:blipFill>
        <p:spPr>
          <a:xfrm>
            <a:off x="4706209" y="2271055"/>
            <a:ext cx="6402231" cy="3889270"/>
          </a:xfrm>
          <a:prstGeom prst="rect">
            <a:avLst/>
          </a:prstGeom>
          <a:ln w="19050">
            <a:solidFill>
              <a:schemeClr val="bg1"/>
            </a:solidFill>
          </a:ln>
          <a:effectLst>
            <a:outerShdw blurRad="50800" dist="38100" dir="5400000" algn="t" rotWithShape="0">
              <a:prstClr val="black">
                <a:alpha val="40000"/>
              </a:prstClr>
            </a:outerShdw>
          </a:effectLst>
        </p:spPr>
      </p:pic>
      <p:sp>
        <p:nvSpPr>
          <p:cNvPr id="11" name="Arrow: Striped Right 10">
            <a:extLst>
              <a:ext uri="{FF2B5EF4-FFF2-40B4-BE49-F238E27FC236}">
                <a16:creationId xmlns:a16="http://schemas.microsoft.com/office/drawing/2014/main" id="{C00BACC2-F50E-4723-BA0A-49986BC01FD6}"/>
              </a:ext>
            </a:extLst>
          </p:cNvPr>
          <p:cNvSpPr/>
          <p:nvPr/>
        </p:nvSpPr>
        <p:spPr>
          <a:xfrm>
            <a:off x="4156733" y="2717267"/>
            <a:ext cx="365760" cy="137160"/>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Arrow: Striped Right 12">
            <a:extLst>
              <a:ext uri="{FF2B5EF4-FFF2-40B4-BE49-F238E27FC236}">
                <a16:creationId xmlns:a16="http://schemas.microsoft.com/office/drawing/2014/main" id="{2045E97B-F0C1-470E-86EF-999D96565757}"/>
              </a:ext>
            </a:extLst>
          </p:cNvPr>
          <p:cNvSpPr/>
          <p:nvPr/>
        </p:nvSpPr>
        <p:spPr>
          <a:xfrm>
            <a:off x="4156733" y="3633497"/>
            <a:ext cx="365760" cy="137160"/>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Title 20">
            <a:extLst>
              <a:ext uri="{FF2B5EF4-FFF2-40B4-BE49-F238E27FC236}">
                <a16:creationId xmlns:a16="http://schemas.microsoft.com/office/drawing/2014/main" id="{25295895-613A-4FD6-92F9-184CEDA8A409}"/>
              </a:ext>
            </a:extLst>
          </p:cNvPr>
          <p:cNvSpPr>
            <a:spLocks noGrp="1"/>
          </p:cNvSpPr>
          <p:nvPr>
            <p:ph type="title"/>
          </p:nvPr>
        </p:nvSpPr>
        <p:spPr>
          <a:xfrm>
            <a:off x="1124203" y="633314"/>
            <a:ext cx="7729728" cy="1188720"/>
          </a:xfrm>
        </p:spPr>
        <p:txBody>
          <a:bodyPr/>
          <a:lstStyle/>
          <a:p>
            <a:r>
              <a:rPr lang="en-US" b="1" dirty="0">
                <a:latin typeface="Montserrat" pitchFamily="2" charset="0"/>
              </a:rPr>
              <a:t>Making a Semester request</a:t>
            </a:r>
          </a:p>
        </p:txBody>
      </p:sp>
      <p:sp>
        <p:nvSpPr>
          <p:cNvPr id="24" name="Arrow: Striped Right 23">
            <a:extLst>
              <a:ext uri="{FF2B5EF4-FFF2-40B4-BE49-F238E27FC236}">
                <a16:creationId xmlns:a16="http://schemas.microsoft.com/office/drawing/2014/main" id="{AA2CD356-B188-447E-BAD6-5AEA67963559}"/>
              </a:ext>
            </a:extLst>
          </p:cNvPr>
          <p:cNvSpPr/>
          <p:nvPr/>
        </p:nvSpPr>
        <p:spPr>
          <a:xfrm rot="19152769">
            <a:off x="6004946" y="5826875"/>
            <a:ext cx="365760" cy="137160"/>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8" name="Graphic 27" descr="Badge with solid fill">
            <a:extLst>
              <a:ext uri="{FF2B5EF4-FFF2-40B4-BE49-F238E27FC236}">
                <a16:creationId xmlns:a16="http://schemas.microsoft.com/office/drawing/2014/main" id="{447649B1-417E-4CB9-B477-A814C21F02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25668" y="2619745"/>
            <a:ext cx="365760" cy="365760"/>
          </a:xfrm>
          <a:prstGeom prst="rect">
            <a:avLst/>
          </a:prstGeom>
        </p:spPr>
      </p:pic>
      <p:pic>
        <p:nvPicPr>
          <p:cNvPr id="30" name="Graphic 29" descr="Badge 3 with solid fill">
            <a:extLst>
              <a:ext uri="{FF2B5EF4-FFF2-40B4-BE49-F238E27FC236}">
                <a16:creationId xmlns:a16="http://schemas.microsoft.com/office/drawing/2014/main" id="{FC91D065-531F-4C5D-A1D5-2AB5130F07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25668" y="3519197"/>
            <a:ext cx="365760" cy="365760"/>
          </a:xfrm>
          <a:prstGeom prst="rect">
            <a:avLst/>
          </a:prstGeom>
        </p:spPr>
      </p:pic>
      <p:pic>
        <p:nvPicPr>
          <p:cNvPr id="32" name="Graphic 31" descr="Badge 4 with solid fill">
            <a:extLst>
              <a:ext uri="{FF2B5EF4-FFF2-40B4-BE49-F238E27FC236}">
                <a16:creationId xmlns:a16="http://schemas.microsoft.com/office/drawing/2014/main" id="{230412D0-7D2A-46A8-8531-7E9CDB0F7A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38800" y="5977445"/>
            <a:ext cx="365760" cy="365760"/>
          </a:xfrm>
          <a:prstGeom prst="rect">
            <a:avLst/>
          </a:prstGeom>
        </p:spPr>
      </p:pic>
      <p:pic>
        <p:nvPicPr>
          <p:cNvPr id="12" name="Picture 11">
            <a:extLst>
              <a:ext uri="{FF2B5EF4-FFF2-40B4-BE49-F238E27FC236}">
                <a16:creationId xmlns:a16="http://schemas.microsoft.com/office/drawing/2014/main" id="{107C41C7-081B-4351-A7EF-049637B4B4C5}"/>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3030451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381" y="738021"/>
            <a:ext cx="9613861" cy="1080938"/>
          </a:xfrm>
        </p:spPr>
        <p:txBody>
          <a:bodyPr/>
          <a:lstStyle/>
          <a:p>
            <a:r>
              <a:rPr lang="en-US" b="1" dirty="0">
                <a:latin typeface="Montserrat" pitchFamily="2" charset="0"/>
              </a:rPr>
              <a:t>Making a Semester request</a:t>
            </a:r>
          </a:p>
        </p:txBody>
      </p:sp>
      <p:sp>
        <p:nvSpPr>
          <p:cNvPr id="12" name="TextBox 11"/>
          <p:cNvSpPr txBox="1"/>
          <p:nvPr/>
        </p:nvSpPr>
        <p:spPr>
          <a:xfrm>
            <a:off x="1176381" y="3013501"/>
            <a:ext cx="3023118" cy="1077218"/>
          </a:xfrm>
          <a:prstGeom prst="rect">
            <a:avLst/>
          </a:prstGeom>
          <a:noFill/>
        </p:spPr>
        <p:txBody>
          <a:bodyPr wrap="square" rtlCol="0">
            <a:spAutoFit/>
          </a:bodyPr>
          <a:lstStyle/>
          <a:p>
            <a:pPr marL="342900" indent="-342900">
              <a:buFont typeface="+mj-lt"/>
              <a:buAutoNum type="arabicPeriod" startAt="5"/>
            </a:pPr>
            <a:r>
              <a:rPr lang="en-US" sz="1600" dirty="0">
                <a:solidFill>
                  <a:schemeClr val="bg1"/>
                </a:solidFill>
              </a:rPr>
              <a:t>On the next screen, select the semester for which you are requesting accommodations.</a:t>
            </a:r>
          </a:p>
        </p:txBody>
      </p:sp>
      <p:pic>
        <p:nvPicPr>
          <p:cNvPr id="4" name="Picture 3" descr="Graphical user interface, text, application&#10;&#10;Description automatically generated">
            <a:extLst>
              <a:ext uri="{FF2B5EF4-FFF2-40B4-BE49-F238E27FC236}">
                <a16:creationId xmlns:a16="http://schemas.microsoft.com/office/drawing/2014/main" id="{7E020712-9DFD-48F9-8531-0EFA30B23C22}"/>
              </a:ext>
            </a:extLst>
          </p:cNvPr>
          <p:cNvPicPr>
            <a:picLocks noChangeAspect="1"/>
          </p:cNvPicPr>
          <p:nvPr/>
        </p:nvPicPr>
        <p:blipFill>
          <a:blip r:embed="rId2"/>
          <a:stretch>
            <a:fillRect/>
          </a:stretch>
        </p:blipFill>
        <p:spPr>
          <a:xfrm>
            <a:off x="4661137" y="2601103"/>
            <a:ext cx="6267180" cy="3256424"/>
          </a:xfrm>
          <a:prstGeom prst="rect">
            <a:avLst/>
          </a:prstGeom>
          <a:ln w="28575">
            <a:solidFill>
              <a:schemeClr val="bg1"/>
            </a:solidFill>
          </a:ln>
          <a:effectLst>
            <a:outerShdw blurRad="50800" dist="38100" dir="5400000" algn="t" rotWithShape="0">
              <a:prstClr val="black">
                <a:alpha val="40000"/>
              </a:prstClr>
            </a:outerShdw>
          </a:effectLst>
        </p:spPr>
      </p:pic>
      <p:sp>
        <p:nvSpPr>
          <p:cNvPr id="11" name="Arrow: Striped Right 10">
            <a:extLst>
              <a:ext uri="{FF2B5EF4-FFF2-40B4-BE49-F238E27FC236}">
                <a16:creationId xmlns:a16="http://schemas.microsoft.com/office/drawing/2014/main" id="{9A5B7DC8-55B2-4ABC-95E8-3EE8CC77180E}"/>
              </a:ext>
            </a:extLst>
          </p:cNvPr>
          <p:cNvSpPr/>
          <p:nvPr/>
        </p:nvSpPr>
        <p:spPr>
          <a:xfrm rot="13777688">
            <a:off x="5614828" y="5116033"/>
            <a:ext cx="457200" cy="274320"/>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66EEE5D8-A662-4AEB-B300-10471DC0917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4082334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217" y="789074"/>
            <a:ext cx="9613861" cy="1080938"/>
          </a:xfrm>
        </p:spPr>
        <p:txBody>
          <a:bodyPr/>
          <a:lstStyle/>
          <a:p>
            <a:r>
              <a:rPr lang="en-US" b="1" dirty="0">
                <a:latin typeface="Montserrat" pitchFamily="2" charset="0"/>
              </a:rPr>
              <a:t>Making a Semester request</a:t>
            </a:r>
          </a:p>
        </p:txBody>
      </p:sp>
      <p:sp>
        <p:nvSpPr>
          <p:cNvPr id="10" name="TextBox 9"/>
          <p:cNvSpPr txBox="1"/>
          <p:nvPr/>
        </p:nvSpPr>
        <p:spPr>
          <a:xfrm>
            <a:off x="1175656" y="2638425"/>
            <a:ext cx="4790138" cy="4278094"/>
          </a:xfrm>
          <a:prstGeom prst="rect">
            <a:avLst/>
          </a:prstGeom>
          <a:noFill/>
        </p:spPr>
        <p:txBody>
          <a:bodyPr wrap="square" rtlCol="0">
            <a:spAutoFit/>
          </a:bodyPr>
          <a:lstStyle/>
          <a:p>
            <a:pPr marL="342900" indent="-342900">
              <a:buFont typeface="+mj-lt"/>
              <a:buAutoNum type="arabicPeriod" startAt="6"/>
            </a:pPr>
            <a:r>
              <a:rPr lang="en-US" sz="1600" dirty="0">
                <a:solidFill>
                  <a:schemeClr val="bg1"/>
                </a:solidFill>
              </a:rPr>
              <a:t>A list of your courses for that semester should then appear on the right. Click the button listed "Review The Renewal.”</a:t>
            </a:r>
          </a:p>
          <a:p>
            <a:pPr marL="800100" lvl="1" indent="-342900">
              <a:buFont typeface="Arial" panose="020B0604020202020204" pitchFamily="34" charset="0"/>
              <a:buChar char="•"/>
            </a:pPr>
            <a:endParaRPr lang="en-US" sz="1600" dirty="0">
              <a:solidFill>
                <a:schemeClr val="bg1"/>
              </a:solidFill>
            </a:endParaRPr>
          </a:p>
          <a:p>
            <a:pPr marL="800100" lvl="1" indent="-342900">
              <a:buFont typeface="Arial" panose="020B0604020202020204" pitchFamily="34" charset="0"/>
              <a:buChar char="•"/>
            </a:pPr>
            <a:r>
              <a:rPr lang="en-US" sz="1600" dirty="0">
                <a:solidFill>
                  <a:schemeClr val="bg1"/>
                </a:solidFill>
              </a:rPr>
              <a:t>If you select </a:t>
            </a:r>
            <a:r>
              <a:rPr lang="en-US" sz="1600" b="1" dirty="0">
                <a:solidFill>
                  <a:schemeClr val="bg1"/>
                </a:solidFill>
              </a:rPr>
              <a:t>"Submit For All Accommodations," </a:t>
            </a:r>
            <a:r>
              <a:rPr lang="en-US" sz="1600" dirty="0">
                <a:solidFill>
                  <a:schemeClr val="bg1"/>
                </a:solidFill>
              </a:rPr>
              <a:t>this will indicate that you intend to use all your approved accommodations in every class in which you have enrolled this semester.</a:t>
            </a:r>
          </a:p>
          <a:p>
            <a:pPr marL="800100" lvl="1" indent="-342900">
              <a:buFont typeface="Arial" panose="020B0604020202020204" pitchFamily="34" charset="0"/>
              <a:buChar char="•"/>
            </a:pPr>
            <a:endParaRPr lang="en-US" sz="1600" dirty="0">
              <a:solidFill>
                <a:schemeClr val="bg1"/>
              </a:solidFill>
            </a:endParaRPr>
          </a:p>
          <a:p>
            <a:pPr marL="800100" lvl="1" indent="-342900">
              <a:buFont typeface="Arial" panose="020B0604020202020204" pitchFamily="34" charset="0"/>
              <a:buChar char="•"/>
            </a:pPr>
            <a:r>
              <a:rPr lang="en-US" sz="1600" dirty="0">
                <a:solidFill>
                  <a:schemeClr val="bg1"/>
                </a:solidFill>
              </a:rPr>
              <a:t>If you select </a:t>
            </a:r>
            <a:r>
              <a:rPr lang="en-US" sz="1600" b="1" dirty="0">
                <a:solidFill>
                  <a:schemeClr val="bg1"/>
                </a:solidFill>
              </a:rPr>
              <a:t>"Review The Renewal," </a:t>
            </a:r>
            <a:r>
              <a:rPr lang="en-US" sz="1600" dirty="0">
                <a:solidFill>
                  <a:schemeClr val="bg1"/>
                </a:solidFill>
              </a:rPr>
              <a:t>this will give you an opportunity to more selectively pick and choose which accommodations you intend to use in each individual class.</a:t>
            </a:r>
          </a:p>
          <a:p>
            <a:pPr marL="800100" lvl="1" indent="-342900">
              <a:buFont typeface="+mj-lt"/>
              <a:buAutoNum type="arabicPeriod" startAt="6"/>
            </a:pPr>
            <a:endParaRPr lang="en-US" sz="1600" dirty="0">
              <a:solidFill>
                <a:schemeClr val="bg1"/>
              </a:solidFill>
            </a:endParaRPr>
          </a:p>
          <a:p>
            <a:pPr marL="800100" lvl="1" indent="-342900">
              <a:buFont typeface="+mj-lt"/>
              <a:buAutoNum type="arabicPeriod" startAt="6"/>
            </a:pPr>
            <a:endParaRPr lang="en-US" sz="1600" dirty="0">
              <a:solidFill>
                <a:schemeClr val="bg1"/>
              </a:solidFill>
            </a:endParaRPr>
          </a:p>
        </p:txBody>
      </p:sp>
      <p:pic>
        <p:nvPicPr>
          <p:cNvPr id="3074" name="Picture 2" descr="Image preview">
            <a:extLst>
              <a:ext uri="{FF2B5EF4-FFF2-40B4-BE49-F238E27FC236}">
                <a16:creationId xmlns:a16="http://schemas.microsoft.com/office/drawing/2014/main" id="{58C072CC-B1DE-4C25-98C3-0D635D31D4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365"/>
          <a:stretch/>
        </p:blipFill>
        <p:spPr bwMode="auto">
          <a:xfrm>
            <a:off x="6295690" y="2391355"/>
            <a:ext cx="4616388" cy="3825275"/>
          </a:xfrm>
          <a:prstGeom prst="rect">
            <a:avLst/>
          </a:prstGeom>
          <a:noFill/>
          <a:ln w="19050">
            <a:solidFill>
              <a:schemeClr val="bg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Arrow: Striped Right 7">
            <a:extLst>
              <a:ext uri="{FF2B5EF4-FFF2-40B4-BE49-F238E27FC236}">
                <a16:creationId xmlns:a16="http://schemas.microsoft.com/office/drawing/2014/main" id="{8D343035-A5C3-4E18-8957-CDD4F0EF76E1}"/>
              </a:ext>
            </a:extLst>
          </p:cNvPr>
          <p:cNvSpPr/>
          <p:nvPr/>
        </p:nvSpPr>
        <p:spPr>
          <a:xfrm rot="8850208">
            <a:off x="9791501" y="4054085"/>
            <a:ext cx="548640" cy="274320"/>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235409A4-3919-4AB4-AA5C-1153E10B549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2450839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ontserrat" pitchFamily="2" charset="0"/>
              </a:rPr>
              <a:t>Making a Semester request</a:t>
            </a:r>
          </a:p>
        </p:txBody>
      </p:sp>
      <p:sp>
        <p:nvSpPr>
          <p:cNvPr id="8" name="TextBox 7"/>
          <p:cNvSpPr txBox="1"/>
          <p:nvPr/>
        </p:nvSpPr>
        <p:spPr>
          <a:xfrm>
            <a:off x="680321" y="2598574"/>
            <a:ext cx="5033640" cy="2831544"/>
          </a:xfrm>
          <a:prstGeom prst="rect">
            <a:avLst/>
          </a:prstGeom>
          <a:noFill/>
        </p:spPr>
        <p:txBody>
          <a:bodyPr wrap="square" rtlCol="0">
            <a:spAutoFit/>
          </a:bodyPr>
          <a:lstStyle/>
          <a:p>
            <a:pPr marL="342900" indent="-342900">
              <a:buFont typeface="+mj-lt"/>
              <a:buAutoNum type="arabicPeriod" startAt="7"/>
            </a:pPr>
            <a:r>
              <a:rPr lang="en-US" sz="1600" dirty="0">
                <a:solidFill>
                  <a:schemeClr val="bg1"/>
                </a:solidFill>
              </a:rPr>
              <a:t>Once you have made your decisions, click the "Submit" button.  ACCESS will then be notified that you would like to use your currently approved accommodations for the upcoming semester. </a:t>
            </a:r>
          </a:p>
          <a:p>
            <a:pPr marL="285750" indent="-285750">
              <a:buFont typeface="Arial" panose="020B0604020202020204" pitchFamily="34" charset="0"/>
              <a:buChar char="•"/>
            </a:pPr>
            <a:endParaRPr lang="en-US" sz="1600" dirty="0">
              <a:solidFill>
                <a:schemeClr val="bg1"/>
              </a:solidFill>
            </a:endParaRPr>
          </a:p>
          <a:p>
            <a:pPr marL="342900" indent="-342900">
              <a:buFont typeface="+mj-lt"/>
              <a:buAutoNum type="arabicPeriod" startAt="8"/>
            </a:pPr>
            <a:r>
              <a:rPr lang="en-US" sz="1600" dirty="0">
                <a:solidFill>
                  <a:schemeClr val="bg1"/>
                </a:solidFill>
              </a:rPr>
              <a:t>After we review your requests, we will proceed with notifying both you and your chosen instructors of your approved accommodations, as well as the role(s) of each party going forward.</a:t>
            </a:r>
          </a:p>
          <a:p>
            <a:pPr marL="285750" indent="-285750">
              <a:buFont typeface="Arial" panose="020B0604020202020204" pitchFamily="34" charset="0"/>
              <a:buChar char="•"/>
            </a:pPr>
            <a:endParaRPr lang="en-US" dirty="0">
              <a:solidFill>
                <a:schemeClr val="bg1"/>
              </a:solidFill>
            </a:endParaRPr>
          </a:p>
        </p:txBody>
      </p:sp>
      <p:pic>
        <p:nvPicPr>
          <p:cNvPr id="1026" name="Picture 2" descr="Image preview">
            <a:extLst>
              <a:ext uri="{FF2B5EF4-FFF2-40B4-BE49-F238E27FC236}">
                <a16:creationId xmlns:a16="http://schemas.microsoft.com/office/drawing/2014/main" id="{B04A3ECC-9DF4-4B87-ADC4-F10B03BFF8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27" r="35361" b="3020"/>
          <a:stretch/>
        </p:blipFill>
        <p:spPr bwMode="auto">
          <a:xfrm>
            <a:off x="6944967" y="2681056"/>
            <a:ext cx="4285286" cy="3454273"/>
          </a:xfrm>
          <a:prstGeom prst="rect">
            <a:avLst/>
          </a:prstGeom>
          <a:noFill/>
          <a:ln w="38100">
            <a:solidFill>
              <a:schemeClr val="bg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Arrow: Striped Right 8">
            <a:extLst>
              <a:ext uri="{FF2B5EF4-FFF2-40B4-BE49-F238E27FC236}">
                <a16:creationId xmlns:a16="http://schemas.microsoft.com/office/drawing/2014/main" id="{8135F832-D54D-470C-A409-49A2D2B9F541}"/>
              </a:ext>
            </a:extLst>
          </p:cNvPr>
          <p:cNvSpPr/>
          <p:nvPr/>
        </p:nvSpPr>
        <p:spPr>
          <a:xfrm rot="2246659">
            <a:off x="6094854" y="5385078"/>
            <a:ext cx="782894" cy="357336"/>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73A3F510-EF1F-4A47-AE55-28304063AB0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1550297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Berlin">
  <a:themeElements>
    <a:clrScheme name="Custom 4">
      <a:dk1>
        <a:srgbClr val="FFFFFF"/>
      </a:dk1>
      <a:lt1>
        <a:srgbClr val="000000"/>
      </a:lt1>
      <a:dk2>
        <a:srgbClr val="002044"/>
      </a:dk2>
      <a:lt2>
        <a:srgbClr val="F5F0F3"/>
      </a:lt2>
      <a:accent1>
        <a:srgbClr val="FF0000"/>
      </a:accent1>
      <a:accent2>
        <a:srgbClr val="FF0000"/>
      </a:accent2>
      <a:accent3>
        <a:srgbClr val="17B4DF"/>
      </a:accent3>
      <a:accent4>
        <a:srgbClr val="E69500"/>
      </a:accent4>
      <a:accent5>
        <a:srgbClr val="276D77"/>
      </a:accent5>
      <a:accent6>
        <a:srgbClr val="386ECE"/>
      </a:accent6>
      <a:hlink>
        <a:srgbClr val="AF1DAF"/>
      </a:hlink>
      <a:folHlink>
        <a:srgbClr val="FE5C68"/>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11F969488AF545BB245748981CEAE5" ma:contentTypeVersion="9" ma:contentTypeDescription="Create a new document." ma:contentTypeScope="" ma:versionID="81022e47f5243b7502e40f8dd735d019">
  <xsd:schema xmlns:xsd="http://www.w3.org/2001/XMLSchema" xmlns:xs="http://www.w3.org/2001/XMLSchema" xmlns:p="http://schemas.microsoft.com/office/2006/metadata/properties" xmlns:ns2="c118568b-83f0-47e2-9a60-22db1f4e35f1" targetNamespace="http://schemas.microsoft.com/office/2006/metadata/properties" ma:root="true" ma:fieldsID="3f95e762edc203e1ec533c159d022b3f" ns2:_="">
    <xsd:import namespace="c118568b-83f0-47e2-9a60-22db1f4e35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18568b-83f0-47e2-9a60-22db1f4e35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5DCE2E-0C8C-496C-AC54-B462E525C290}">
  <ds:schemaRefs>
    <ds:schemaRef ds:uri="http://schemas.microsoft.com/sharepoint/v3/contenttype/forms"/>
  </ds:schemaRefs>
</ds:datastoreItem>
</file>

<file path=customXml/itemProps2.xml><?xml version="1.0" encoding="utf-8"?>
<ds:datastoreItem xmlns:ds="http://schemas.openxmlformats.org/officeDocument/2006/customXml" ds:itemID="{67F74CA5-BE2E-4EA3-9B33-684DD8F4051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655FDFA-B1F8-4488-8D73-E89940A1B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18568b-83f0-47e2-9a60-22db1f4e3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TM04033917[[fn=Berlin]]</Template>
  <TotalTime>2296</TotalTime>
  <Words>807</Words>
  <Application>Microsoft Office PowerPoint</Application>
  <PresentationFormat>Widescreen</PresentationFormat>
  <Paragraphs>68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Gill Sans MT</vt:lpstr>
      <vt:lpstr>Montserrat</vt:lpstr>
      <vt:lpstr>Trebuchet MS</vt:lpstr>
      <vt:lpstr>Berlin</vt:lpstr>
      <vt:lpstr>ACCESSING ACCOMMODATE </vt:lpstr>
      <vt:lpstr>ACCESS ANYWHERE!</vt:lpstr>
      <vt:lpstr>Log-in</vt:lpstr>
      <vt:lpstr>Log-in</vt:lpstr>
      <vt:lpstr>Log-in</vt:lpstr>
      <vt:lpstr>Making a Semester request</vt:lpstr>
      <vt:lpstr>Making a Semester request</vt:lpstr>
      <vt:lpstr>Making a Semester request</vt:lpstr>
      <vt:lpstr>Making a Semester request</vt:lpstr>
      <vt:lpstr>Requesting an appointment</vt:lpstr>
      <vt:lpstr>Testing Accommodations</vt:lpstr>
      <vt:lpstr>Scheduling an Exam</vt:lpstr>
      <vt:lpstr>Scheduling an Exam</vt:lpstr>
      <vt:lpstr>Scheduling an Exam</vt:lpstr>
      <vt:lpstr>Scheduling an Exam</vt:lpstr>
      <vt:lpstr>Scheduling an Exam</vt:lpstr>
      <vt:lpstr>Still have questions?</vt:lpstr>
    </vt:vector>
  </TitlesOfParts>
  <Company>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ACCESSING ACCOMMODATE</dc:title>
  <dc:creator>Dorsey, Dominic</dc:creator>
  <cp:lastModifiedBy>Dorsey, Dominic</cp:lastModifiedBy>
  <cp:revision>47</cp:revision>
  <dcterms:created xsi:type="dcterms:W3CDTF">2018-08-27T13:49:12Z</dcterms:created>
  <dcterms:modified xsi:type="dcterms:W3CDTF">2024-08-06T20:13:39Z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0x0101001211F969488AF545BB245748981CEAE5</vt:lpwstr>
  </property>
</Properties>
</file>